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6"/>
  </p:notesMasterIdLst>
  <p:handoutMasterIdLst>
    <p:handoutMasterId r:id="rId77"/>
  </p:handoutMasterIdLst>
  <p:sldIdLst>
    <p:sldId id="256" r:id="rId2"/>
    <p:sldId id="588" r:id="rId3"/>
    <p:sldId id="584" r:id="rId4"/>
    <p:sldId id="822" r:id="rId5"/>
    <p:sldId id="406" r:id="rId6"/>
    <p:sldId id="407" r:id="rId7"/>
    <p:sldId id="500" r:id="rId8"/>
    <p:sldId id="262" r:id="rId9"/>
    <p:sldId id="263" r:id="rId10"/>
    <p:sldId id="265" r:id="rId11"/>
    <p:sldId id="409" r:id="rId12"/>
    <p:sldId id="502" r:id="rId13"/>
    <p:sldId id="410" r:id="rId14"/>
    <p:sldId id="260" r:id="rId15"/>
    <p:sldId id="411" r:id="rId16"/>
    <p:sldId id="412" r:id="rId17"/>
    <p:sldId id="413" r:id="rId18"/>
    <p:sldId id="414" r:id="rId19"/>
    <p:sldId id="415" r:id="rId20"/>
    <p:sldId id="416" r:id="rId21"/>
    <p:sldId id="417" r:id="rId22"/>
    <p:sldId id="418" r:id="rId23"/>
    <p:sldId id="419" r:id="rId24"/>
    <p:sldId id="420" r:id="rId25"/>
    <p:sldId id="504" r:id="rId26"/>
    <p:sldId id="422" r:id="rId27"/>
    <p:sldId id="503" r:id="rId28"/>
    <p:sldId id="424" r:id="rId29"/>
    <p:sldId id="425" r:id="rId30"/>
    <p:sldId id="426" r:id="rId31"/>
    <p:sldId id="430" r:id="rId32"/>
    <p:sldId id="431" r:id="rId33"/>
    <p:sldId id="830" r:id="rId34"/>
    <p:sldId id="587" r:id="rId35"/>
    <p:sldId id="590" r:id="rId36"/>
    <p:sldId id="591" r:id="rId37"/>
    <p:sldId id="829" r:id="rId38"/>
    <p:sldId id="598" r:id="rId39"/>
    <p:sldId id="605" r:id="rId40"/>
    <p:sldId id="599" r:id="rId41"/>
    <p:sldId id="606" r:id="rId42"/>
    <p:sldId id="601" r:id="rId43"/>
    <p:sldId id="602" r:id="rId44"/>
    <p:sldId id="593" r:id="rId45"/>
    <p:sldId id="616" r:id="rId46"/>
    <p:sldId id="613" r:id="rId47"/>
    <p:sldId id="615" r:id="rId48"/>
    <p:sldId id="617" r:id="rId49"/>
    <p:sldId id="619" r:id="rId50"/>
    <p:sldId id="618" r:id="rId51"/>
    <p:sldId id="611" r:id="rId52"/>
    <p:sldId id="612" r:id="rId53"/>
    <p:sldId id="592" r:id="rId54"/>
    <p:sldId id="627" r:id="rId55"/>
    <p:sldId id="823" r:id="rId56"/>
    <p:sldId id="607" r:id="rId57"/>
    <p:sldId id="608" r:id="rId58"/>
    <p:sldId id="609" r:id="rId59"/>
    <p:sldId id="622" r:id="rId60"/>
    <p:sldId id="621" r:id="rId61"/>
    <p:sldId id="628" r:id="rId62"/>
    <p:sldId id="623" r:id="rId63"/>
    <p:sldId id="626" r:id="rId64"/>
    <p:sldId id="826" r:id="rId65"/>
    <p:sldId id="825" r:id="rId66"/>
    <p:sldId id="827" r:id="rId67"/>
    <p:sldId id="824" r:id="rId68"/>
    <p:sldId id="594" r:id="rId69"/>
    <p:sldId id="632" r:id="rId70"/>
    <p:sldId id="603" r:id="rId71"/>
    <p:sldId id="636" r:id="rId72"/>
    <p:sldId id="637" r:id="rId73"/>
    <p:sldId id="635" r:id="rId74"/>
    <p:sldId id="270" r:id="rId75"/>
  </p:sldIdLst>
  <p:sldSz cx="14630400" cy="8229600"/>
  <p:notesSz cx="7315200" cy="96012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731461"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46292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2194381"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92584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3657299" algn="l" defTabSz="146292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4388760" algn="l" defTabSz="146292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5120219" algn="l" defTabSz="146292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5851680" algn="l" defTabSz="146292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64" autoAdjust="0"/>
    <p:restoredTop sz="80382" autoAdjust="0"/>
  </p:normalViewPr>
  <p:slideViewPr>
    <p:cSldViewPr>
      <p:cViewPr varScale="1">
        <p:scale>
          <a:sx n="69" d="100"/>
          <a:sy n="69" d="100"/>
        </p:scale>
        <p:origin x="668" y="56"/>
      </p:cViewPr>
      <p:guideLst>
        <p:guide orient="horz" pos="2592"/>
        <p:guide pos="4608"/>
      </p:guideLst>
    </p:cSldViewPr>
  </p:slideViewPr>
  <p:outlineViewPr>
    <p:cViewPr>
      <p:scale>
        <a:sx n="20" d="100"/>
        <a:sy n="20"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es Wong" userId="ffaff864a26d44c2" providerId="LiveId" clId="{27D425FE-4EC5-4CC9-AB01-E851BF7FCF3C}"/>
    <pc:docChg chg="undo custSel addSld delSld modSld">
      <pc:chgData name="Jones Wong" userId="ffaff864a26d44c2" providerId="LiveId" clId="{27D425FE-4EC5-4CC9-AB01-E851BF7FCF3C}" dt="2024-04-17T02:43:36.299" v="802" actId="20577"/>
      <pc:docMkLst>
        <pc:docMk/>
      </pc:docMkLst>
      <pc:sldChg chg="modSp mod">
        <pc:chgData name="Jones Wong" userId="ffaff864a26d44c2" providerId="LiveId" clId="{27D425FE-4EC5-4CC9-AB01-E851BF7FCF3C}" dt="2024-04-17T00:56:52.693" v="105" actId="20577"/>
        <pc:sldMkLst>
          <pc:docMk/>
          <pc:sldMk cId="0" sldId="256"/>
        </pc:sldMkLst>
        <pc:spChg chg="mod">
          <ac:chgData name="Jones Wong" userId="ffaff864a26d44c2" providerId="LiveId" clId="{27D425FE-4EC5-4CC9-AB01-E851BF7FCF3C}" dt="2024-04-17T00:56:52.693" v="105" actId="20577"/>
          <ac:spMkLst>
            <pc:docMk/>
            <pc:sldMk cId="0" sldId="256"/>
            <ac:spMk id="7" creationId="{00000000-0000-0000-0000-000000000000}"/>
          </ac:spMkLst>
        </pc:spChg>
        <pc:spChg chg="mod">
          <ac:chgData name="Jones Wong" userId="ffaff864a26d44c2" providerId="LiveId" clId="{27D425FE-4EC5-4CC9-AB01-E851BF7FCF3C}" dt="2024-04-17T00:56:37.358" v="85" actId="20577"/>
          <ac:spMkLst>
            <pc:docMk/>
            <pc:sldMk cId="0" sldId="256"/>
            <ac:spMk id="9" creationId="{00000000-0000-0000-0000-000000000000}"/>
          </ac:spMkLst>
        </pc:spChg>
      </pc:sldChg>
      <pc:sldChg chg="modSp mod">
        <pc:chgData name="Jones Wong" userId="ffaff864a26d44c2" providerId="LiveId" clId="{27D425FE-4EC5-4CC9-AB01-E851BF7FCF3C}" dt="2024-04-17T02:30:52.822" v="777" actId="1076"/>
        <pc:sldMkLst>
          <pc:docMk/>
          <pc:sldMk cId="4060056376" sldId="260"/>
        </pc:sldMkLst>
        <pc:spChg chg="mod">
          <ac:chgData name="Jones Wong" userId="ffaff864a26d44c2" providerId="LiveId" clId="{27D425FE-4EC5-4CC9-AB01-E851BF7FCF3C}" dt="2024-04-17T02:30:52.822" v="777" actId="1076"/>
          <ac:spMkLst>
            <pc:docMk/>
            <pc:sldMk cId="4060056376" sldId="260"/>
            <ac:spMk id="2" creationId="{00000000-0000-0000-0000-000000000000}"/>
          </ac:spMkLst>
        </pc:spChg>
        <pc:spChg chg="mod">
          <ac:chgData name="Jones Wong" userId="ffaff864a26d44c2" providerId="LiveId" clId="{27D425FE-4EC5-4CC9-AB01-E851BF7FCF3C}" dt="2024-04-17T02:30:50.167" v="776" actId="1076"/>
          <ac:spMkLst>
            <pc:docMk/>
            <pc:sldMk cId="4060056376" sldId="260"/>
            <ac:spMk id="3" creationId="{00000000-0000-0000-0000-000000000000}"/>
          </ac:spMkLst>
        </pc:spChg>
        <pc:spChg chg="mod">
          <ac:chgData name="Jones Wong" userId="ffaff864a26d44c2" providerId="LiveId" clId="{27D425FE-4EC5-4CC9-AB01-E851BF7FCF3C}" dt="2024-04-17T02:30:38.936" v="775" actId="1076"/>
          <ac:spMkLst>
            <pc:docMk/>
            <pc:sldMk cId="4060056376" sldId="260"/>
            <ac:spMk id="10" creationId="{DBBC8AD7-B0C8-46C3-9BAF-AD65C318D791}"/>
          </ac:spMkLst>
        </pc:spChg>
      </pc:sldChg>
      <pc:sldChg chg="modSp mod">
        <pc:chgData name="Jones Wong" userId="ffaff864a26d44c2" providerId="LiveId" clId="{27D425FE-4EC5-4CC9-AB01-E851BF7FCF3C}" dt="2024-04-17T02:15:02.585" v="772" actId="14100"/>
        <pc:sldMkLst>
          <pc:docMk/>
          <pc:sldMk cId="564100177" sldId="262"/>
        </pc:sldMkLst>
        <pc:spChg chg="mod">
          <ac:chgData name="Jones Wong" userId="ffaff864a26d44c2" providerId="LiveId" clId="{27D425FE-4EC5-4CC9-AB01-E851BF7FCF3C}" dt="2024-04-17T02:15:02.585" v="772" actId="14100"/>
          <ac:spMkLst>
            <pc:docMk/>
            <pc:sldMk cId="564100177" sldId="262"/>
            <ac:spMk id="3" creationId="{00000000-0000-0000-0000-000000000000}"/>
          </ac:spMkLst>
        </pc:spChg>
      </pc:sldChg>
      <pc:sldChg chg="modSp mod">
        <pc:chgData name="Jones Wong" userId="ffaff864a26d44c2" providerId="LiveId" clId="{27D425FE-4EC5-4CC9-AB01-E851BF7FCF3C}" dt="2024-04-17T02:30:14.225" v="774" actId="1076"/>
        <pc:sldMkLst>
          <pc:docMk/>
          <pc:sldMk cId="569141225" sldId="410"/>
        </pc:sldMkLst>
        <pc:spChg chg="mod">
          <ac:chgData name="Jones Wong" userId="ffaff864a26d44c2" providerId="LiveId" clId="{27D425FE-4EC5-4CC9-AB01-E851BF7FCF3C}" dt="2024-04-17T02:30:14.225" v="774" actId="1076"/>
          <ac:spMkLst>
            <pc:docMk/>
            <pc:sldMk cId="569141225" sldId="410"/>
            <ac:spMk id="2" creationId="{00000000-0000-0000-0000-000000000000}"/>
          </ac:spMkLst>
        </pc:spChg>
      </pc:sldChg>
      <pc:sldChg chg="modSp mod modNotesTx">
        <pc:chgData name="Jones Wong" userId="ffaff864a26d44c2" providerId="LiveId" clId="{27D425FE-4EC5-4CC9-AB01-E851BF7FCF3C}" dt="2024-04-17T02:35:25.351" v="779" actId="1076"/>
        <pc:sldMkLst>
          <pc:docMk/>
          <pc:sldMk cId="531457335" sldId="420"/>
        </pc:sldMkLst>
        <pc:spChg chg="mod">
          <ac:chgData name="Jones Wong" userId="ffaff864a26d44c2" providerId="LiveId" clId="{27D425FE-4EC5-4CC9-AB01-E851BF7FCF3C}" dt="2024-04-17T02:35:25.351" v="779" actId="1076"/>
          <ac:spMkLst>
            <pc:docMk/>
            <pc:sldMk cId="531457335" sldId="420"/>
            <ac:spMk id="2" creationId="{00000000-0000-0000-0000-000000000000}"/>
          </ac:spMkLst>
        </pc:spChg>
      </pc:sldChg>
      <pc:sldChg chg="del">
        <pc:chgData name="Jones Wong" userId="ffaff864a26d44c2" providerId="LiveId" clId="{27D425FE-4EC5-4CC9-AB01-E851BF7FCF3C}" dt="2024-04-17T02:39:06.739" v="780" actId="47"/>
        <pc:sldMkLst>
          <pc:docMk/>
          <pc:sldMk cId="4102889700" sldId="421"/>
        </pc:sldMkLst>
      </pc:sldChg>
      <pc:sldChg chg="modSp mod">
        <pc:chgData name="Jones Wong" userId="ffaff864a26d44c2" providerId="LiveId" clId="{27D425FE-4EC5-4CC9-AB01-E851BF7FCF3C}" dt="2024-04-17T02:39:16.583" v="781" actId="1076"/>
        <pc:sldMkLst>
          <pc:docMk/>
          <pc:sldMk cId="3908698413" sldId="422"/>
        </pc:sldMkLst>
        <pc:spChg chg="mod">
          <ac:chgData name="Jones Wong" userId="ffaff864a26d44c2" providerId="LiveId" clId="{27D425FE-4EC5-4CC9-AB01-E851BF7FCF3C}" dt="2024-04-17T02:39:16.583" v="781" actId="1076"/>
          <ac:spMkLst>
            <pc:docMk/>
            <pc:sldMk cId="3908698413" sldId="422"/>
            <ac:spMk id="2" creationId="{00000000-0000-0000-0000-000000000000}"/>
          </ac:spMkLst>
        </pc:spChg>
      </pc:sldChg>
      <pc:sldChg chg="modSp del mod">
        <pc:chgData name="Jones Wong" userId="ffaff864a26d44c2" providerId="LiveId" clId="{27D425FE-4EC5-4CC9-AB01-E851BF7FCF3C}" dt="2024-04-17T02:41:03.326" v="784" actId="47"/>
        <pc:sldMkLst>
          <pc:docMk/>
          <pc:sldMk cId="1873854538" sldId="423"/>
        </pc:sldMkLst>
        <pc:spChg chg="mod">
          <ac:chgData name="Jones Wong" userId="ffaff864a26d44c2" providerId="LiveId" clId="{27D425FE-4EC5-4CC9-AB01-E851BF7FCF3C}" dt="2024-04-17T02:40:32.617" v="783" actId="1076"/>
          <ac:spMkLst>
            <pc:docMk/>
            <pc:sldMk cId="1873854538" sldId="423"/>
            <ac:spMk id="2" creationId="{00000000-0000-0000-0000-000000000000}"/>
          </ac:spMkLst>
        </pc:spChg>
      </pc:sldChg>
      <pc:sldChg chg="modSp mod">
        <pc:chgData name="Jones Wong" userId="ffaff864a26d44c2" providerId="LiveId" clId="{27D425FE-4EC5-4CC9-AB01-E851BF7FCF3C}" dt="2024-04-17T02:41:47.348" v="788" actId="14100"/>
        <pc:sldMkLst>
          <pc:docMk/>
          <pc:sldMk cId="2438059959" sldId="425"/>
        </pc:sldMkLst>
        <pc:spChg chg="mod">
          <ac:chgData name="Jones Wong" userId="ffaff864a26d44c2" providerId="LiveId" clId="{27D425FE-4EC5-4CC9-AB01-E851BF7FCF3C}" dt="2024-04-17T02:41:35.791" v="787" actId="1076"/>
          <ac:spMkLst>
            <pc:docMk/>
            <pc:sldMk cId="2438059959" sldId="425"/>
            <ac:spMk id="2" creationId="{00000000-0000-0000-0000-000000000000}"/>
          </ac:spMkLst>
        </pc:spChg>
        <pc:spChg chg="mod">
          <ac:chgData name="Jones Wong" userId="ffaff864a26d44c2" providerId="LiveId" clId="{27D425FE-4EC5-4CC9-AB01-E851BF7FCF3C}" dt="2024-04-17T02:41:47.348" v="788" actId="14100"/>
          <ac:spMkLst>
            <pc:docMk/>
            <pc:sldMk cId="2438059959" sldId="425"/>
            <ac:spMk id="23" creationId="{00000000-0000-0000-0000-000000000000}"/>
          </ac:spMkLst>
        </pc:spChg>
      </pc:sldChg>
      <pc:sldChg chg="modSp mod">
        <pc:chgData name="Jones Wong" userId="ffaff864a26d44c2" providerId="LiveId" clId="{27D425FE-4EC5-4CC9-AB01-E851BF7FCF3C}" dt="2024-04-17T02:42:16.375" v="791" actId="14100"/>
        <pc:sldMkLst>
          <pc:docMk/>
          <pc:sldMk cId="47943639" sldId="426"/>
        </pc:sldMkLst>
        <pc:spChg chg="mod">
          <ac:chgData name="Jones Wong" userId="ffaff864a26d44c2" providerId="LiveId" clId="{27D425FE-4EC5-4CC9-AB01-E851BF7FCF3C}" dt="2024-04-17T02:42:02.901" v="790" actId="1076"/>
          <ac:spMkLst>
            <pc:docMk/>
            <pc:sldMk cId="47943639" sldId="426"/>
            <ac:spMk id="2" creationId="{00000000-0000-0000-0000-000000000000}"/>
          </ac:spMkLst>
        </pc:spChg>
        <pc:spChg chg="mod">
          <ac:chgData name="Jones Wong" userId="ffaff864a26d44c2" providerId="LiveId" clId="{27D425FE-4EC5-4CC9-AB01-E851BF7FCF3C}" dt="2024-04-17T02:42:16.375" v="791" actId="14100"/>
          <ac:spMkLst>
            <pc:docMk/>
            <pc:sldMk cId="47943639" sldId="426"/>
            <ac:spMk id="3" creationId="{00000000-0000-0000-0000-000000000000}"/>
          </ac:spMkLst>
        </pc:spChg>
      </pc:sldChg>
      <pc:sldChg chg="modSp mod">
        <pc:chgData name="Jones Wong" userId="ffaff864a26d44c2" providerId="LiveId" clId="{27D425FE-4EC5-4CC9-AB01-E851BF7FCF3C}" dt="2024-04-17T02:42:34.310" v="792" actId="14100"/>
        <pc:sldMkLst>
          <pc:docMk/>
          <pc:sldMk cId="426113803" sldId="430"/>
        </pc:sldMkLst>
        <pc:spChg chg="mod">
          <ac:chgData name="Jones Wong" userId="ffaff864a26d44c2" providerId="LiveId" clId="{27D425FE-4EC5-4CC9-AB01-E851BF7FCF3C}" dt="2024-04-17T02:42:34.310" v="792" actId="14100"/>
          <ac:spMkLst>
            <pc:docMk/>
            <pc:sldMk cId="426113803" sldId="430"/>
            <ac:spMk id="2" creationId="{00000000-0000-0000-0000-000000000000}"/>
          </ac:spMkLst>
        </pc:spChg>
      </pc:sldChg>
      <pc:sldChg chg="modSp mod">
        <pc:chgData name="Jones Wong" userId="ffaff864a26d44c2" providerId="LiveId" clId="{27D425FE-4EC5-4CC9-AB01-E851BF7FCF3C}" dt="2024-04-17T02:42:51.001" v="794" actId="1076"/>
        <pc:sldMkLst>
          <pc:docMk/>
          <pc:sldMk cId="1041575324" sldId="431"/>
        </pc:sldMkLst>
        <pc:spChg chg="mod">
          <ac:chgData name="Jones Wong" userId="ffaff864a26d44c2" providerId="LiveId" clId="{27D425FE-4EC5-4CC9-AB01-E851BF7FCF3C}" dt="2024-04-17T02:42:51.001" v="794" actId="1076"/>
          <ac:spMkLst>
            <pc:docMk/>
            <pc:sldMk cId="1041575324" sldId="431"/>
            <ac:spMk id="2" creationId="{00000000-0000-0000-0000-000000000000}"/>
          </ac:spMkLst>
        </pc:spChg>
      </pc:sldChg>
      <pc:sldChg chg="modSp mod">
        <pc:chgData name="Jones Wong" userId="ffaff864a26d44c2" providerId="LiveId" clId="{27D425FE-4EC5-4CC9-AB01-E851BF7FCF3C}" dt="2024-04-17T02:13:43.288" v="770" actId="1076"/>
        <pc:sldMkLst>
          <pc:docMk/>
          <pc:sldMk cId="3423237901" sldId="500"/>
        </pc:sldMkLst>
        <pc:spChg chg="mod">
          <ac:chgData name="Jones Wong" userId="ffaff864a26d44c2" providerId="LiveId" clId="{27D425FE-4EC5-4CC9-AB01-E851BF7FCF3C}" dt="2024-04-17T02:13:43.288" v="770" actId="1076"/>
          <ac:spMkLst>
            <pc:docMk/>
            <pc:sldMk cId="3423237901" sldId="500"/>
            <ac:spMk id="3" creationId="{00000000-0000-0000-0000-000000000000}"/>
          </ac:spMkLst>
        </pc:spChg>
        <pc:spChg chg="mod">
          <ac:chgData name="Jones Wong" userId="ffaff864a26d44c2" providerId="LiveId" clId="{27D425FE-4EC5-4CC9-AB01-E851BF7FCF3C}" dt="2024-04-17T02:13:39.436" v="769" actId="1076"/>
          <ac:spMkLst>
            <pc:docMk/>
            <pc:sldMk cId="3423237901" sldId="500"/>
            <ac:spMk id="16" creationId="{1DE654F8-B687-4B98-91E1-E9B24A58B32F}"/>
          </ac:spMkLst>
        </pc:spChg>
      </pc:sldChg>
      <pc:sldChg chg="del">
        <pc:chgData name="Jones Wong" userId="ffaff864a26d44c2" providerId="LiveId" clId="{27D425FE-4EC5-4CC9-AB01-E851BF7FCF3C}" dt="2024-04-17T00:54:28.303" v="28" actId="47"/>
        <pc:sldMkLst>
          <pc:docMk/>
          <pc:sldMk cId="1408620019" sldId="582"/>
        </pc:sldMkLst>
      </pc:sldChg>
      <pc:sldChg chg="del">
        <pc:chgData name="Jones Wong" userId="ffaff864a26d44c2" providerId="LiveId" clId="{27D425FE-4EC5-4CC9-AB01-E851BF7FCF3C}" dt="2024-04-17T00:55:52.339" v="59" actId="47"/>
        <pc:sldMkLst>
          <pc:docMk/>
          <pc:sldMk cId="2960270888" sldId="583"/>
        </pc:sldMkLst>
      </pc:sldChg>
      <pc:sldChg chg="del">
        <pc:chgData name="Jones Wong" userId="ffaff864a26d44c2" providerId="LiveId" clId="{27D425FE-4EC5-4CC9-AB01-E851BF7FCF3C}" dt="2024-04-17T00:53:08.538" v="1" actId="47"/>
        <pc:sldMkLst>
          <pc:docMk/>
          <pc:sldMk cId="821947142" sldId="585"/>
        </pc:sldMkLst>
      </pc:sldChg>
      <pc:sldChg chg="del">
        <pc:chgData name="Jones Wong" userId="ffaff864a26d44c2" providerId="LiveId" clId="{27D425FE-4EC5-4CC9-AB01-E851BF7FCF3C}" dt="2024-04-17T00:53:09.371" v="2" actId="47"/>
        <pc:sldMkLst>
          <pc:docMk/>
          <pc:sldMk cId="3742390371" sldId="586"/>
        </pc:sldMkLst>
      </pc:sldChg>
      <pc:sldChg chg="modSp mod">
        <pc:chgData name="Jones Wong" userId="ffaff864a26d44c2" providerId="LiveId" clId="{27D425FE-4EC5-4CC9-AB01-E851BF7FCF3C}" dt="2024-04-17T01:03:39.717" v="139" actId="20577"/>
        <pc:sldMkLst>
          <pc:docMk/>
          <pc:sldMk cId="52361374" sldId="587"/>
        </pc:sldMkLst>
        <pc:spChg chg="mod">
          <ac:chgData name="Jones Wong" userId="ffaff864a26d44c2" providerId="LiveId" clId="{27D425FE-4EC5-4CC9-AB01-E851BF7FCF3C}" dt="2024-04-17T01:03:39.717" v="139" actId="20577"/>
          <ac:spMkLst>
            <pc:docMk/>
            <pc:sldMk cId="52361374" sldId="587"/>
            <ac:spMk id="2" creationId="{4FC838EE-9AE0-B847-A252-8107237FCD62}"/>
          </ac:spMkLst>
        </pc:spChg>
      </pc:sldChg>
      <pc:sldChg chg="modSp mod">
        <pc:chgData name="Jones Wong" userId="ffaff864a26d44c2" providerId="LiveId" clId="{27D425FE-4EC5-4CC9-AB01-E851BF7FCF3C}" dt="2024-04-17T00:57:30.620" v="112" actId="20577"/>
        <pc:sldMkLst>
          <pc:docMk/>
          <pc:sldMk cId="4234050217" sldId="588"/>
        </pc:sldMkLst>
        <pc:spChg chg="mod">
          <ac:chgData name="Jones Wong" userId="ffaff864a26d44c2" providerId="LiveId" clId="{27D425FE-4EC5-4CC9-AB01-E851BF7FCF3C}" dt="2024-04-17T00:57:30.620" v="112" actId="20577"/>
          <ac:spMkLst>
            <pc:docMk/>
            <pc:sldMk cId="4234050217" sldId="588"/>
            <ac:spMk id="3" creationId="{EFE559BF-9B0C-E74A-A43D-545663A3DA4E}"/>
          </ac:spMkLst>
        </pc:spChg>
      </pc:sldChg>
      <pc:sldChg chg="modSp mod">
        <pc:chgData name="Jones Wong" userId="ffaff864a26d44c2" providerId="LiveId" clId="{27D425FE-4EC5-4CC9-AB01-E851BF7FCF3C}" dt="2024-04-17T01:03:45.088" v="145" actId="20577"/>
        <pc:sldMkLst>
          <pc:docMk/>
          <pc:sldMk cId="3057392009" sldId="590"/>
        </pc:sldMkLst>
        <pc:spChg chg="mod">
          <ac:chgData name="Jones Wong" userId="ffaff864a26d44c2" providerId="LiveId" clId="{27D425FE-4EC5-4CC9-AB01-E851BF7FCF3C}" dt="2024-04-17T01:03:45.088" v="145" actId="20577"/>
          <ac:spMkLst>
            <pc:docMk/>
            <pc:sldMk cId="3057392009" sldId="590"/>
            <ac:spMk id="2" creationId="{F7F9F9FF-976B-6F43-945E-29AB16FBE6B0}"/>
          </ac:spMkLst>
        </pc:spChg>
      </pc:sldChg>
      <pc:sldChg chg="modSp mod">
        <pc:chgData name="Jones Wong" userId="ffaff864a26d44c2" providerId="LiveId" clId="{27D425FE-4EC5-4CC9-AB01-E851BF7FCF3C}" dt="2024-04-17T01:03:51.008" v="151" actId="20577"/>
        <pc:sldMkLst>
          <pc:docMk/>
          <pc:sldMk cId="3890111033" sldId="591"/>
        </pc:sldMkLst>
        <pc:spChg chg="mod">
          <ac:chgData name="Jones Wong" userId="ffaff864a26d44c2" providerId="LiveId" clId="{27D425FE-4EC5-4CC9-AB01-E851BF7FCF3C}" dt="2024-04-17T01:03:51.008" v="151" actId="20577"/>
          <ac:spMkLst>
            <pc:docMk/>
            <pc:sldMk cId="3890111033" sldId="591"/>
            <ac:spMk id="2" creationId="{F7F9F9FF-976B-6F43-945E-29AB16FBE6B0}"/>
          </ac:spMkLst>
        </pc:spChg>
      </pc:sldChg>
      <pc:sldChg chg="modSp mod modNotesTx">
        <pc:chgData name="Jones Wong" userId="ffaff864a26d44c2" providerId="LiveId" clId="{27D425FE-4EC5-4CC9-AB01-E851BF7FCF3C}" dt="2024-04-17T01:12:42.472" v="234" actId="20577"/>
        <pc:sldMkLst>
          <pc:docMk/>
          <pc:sldMk cId="2912228706" sldId="592"/>
        </pc:sldMkLst>
        <pc:spChg chg="mod">
          <ac:chgData name="Jones Wong" userId="ffaff864a26d44c2" providerId="LiveId" clId="{27D425FE-4EC5-4CC9-AB01-E851BF7FCF3C}" dt="2024-04-17T01:06:35.582" v="182" actId="20577"/>
          <ac:spMkLst>
            <pc:docMk/>
            <pc:sldMk cId="2912228706" sldId="592"/>
            <ac:spMk id="2" creationId="{ADBBF8D1-A3C6-B448-B3C7-586D72871CEA}"/>
          </ac:spMkLst>
        </pc:spChg>
      </pc:sldChg>
      <pc:sldChg chg="modSp mod">
        <pc:chgData name="Jones Wong" userId="ffaff864a26d44c2" providerId="LiveId" clId="{27D425FE-4EC5-4CC9-AB01-E851BF7FCF3C}" dt="2024-04-17T01:35:31.242" v="397" actId="20577"/>
        <pc:sldMkLst>
          <pc:docMk/>
          <pc:sldMk cId="831947347" sldId="593"/>
        </pc:sldMkLst>
        <pc:spChg chg="mod">
          <ac:chgData name="Jones Wong" userId="ffaff864a26d44c2" providerId="LiveId" clId="{27D425FE-4EC5-4CC9-AB01-E851BF7FCF3C}" dt="2024-04-17T01:35:31.242" v="397" actId="20577"/>
          <ac:spMkLst>
            <pc:docMk/>
            <pc:sldMk cId="831947347" sldId="593"/>
            <ac:spMk id="6" creationId="{B774279C-A495-B742-A5D3-B6EA3A12F962}"/>
          </ac:spMkLst>
        </pc:spChg>
      </pc:sldChg>
      <pc:sldChg chg="modSp mod">
        <pc:chgData name="Jones Wong" userId="ffaff864a26d44c2" providerId="LiveId" clId="{27D425FE-4EC5-4CC9-AB01-E851BF7FCF3C}" dt="2024-04-17T01:04:03.328" v="163" actId="20577"/>
        <pc:sldMkLst>
          <pc:docMk/>
          <pc:sldMk cId="1409355017" sldId="598"/>
        </pc:sldMkLst>
        <pc:spChg chg="mod">
          <ac:chgData name="Jones Wong" userId="ffaff864a26d44c2" providerId="LiveId" clId="{27D425FE-4EC5-4CC9-AB01-E851BF7FCF3C}" dt="2024-04-17T01:04:03.328" v="163" actId="20577"/>
          <ac:spMkLst>
            <pc:docMk/>
            <pc:sldMk cId="1409355017" sldId="598"/>
            <ac:spMk id="6" creationId="{B774279C-A495-B742-A5D3-B6EA3A12F962}"/>
          </ac:spMkLst>
        </pc:spChg>
      </pc:sldChg>
      <pc:sldChg chg="modSp mod">
        <pc:chgData name="Jones Wong" userId="ffaff864a26d44c2" providerId="LiveId" clId="{27D425FE-4EC5-4CC9-AB01-E851BF7FCF3C}" dt="2024-04-17T01:40:44.909" v="435" actId="20577"/>
        <pc:sldMkLst>
          <pc:docMk/>
          <pc:sldMk cId="2990479678" sldId="599"/>
        </pc:sldMkLst>
        <pc:spChg chg="mod">
          <ac:chgData name="Jones Wong" userId="ffaff864a26d44c2" providerId="LiveId" clId="{27D425FE-4EC5-4CC9-AB01-E851BF7FCF3C}" dt="2024-04-17T01:40:44.909" v="435" actId="20577"/>
          <ac:spMkLst>
            <pc:docMk/>
            <pc:sldMk cId="2990479678" sldId="599"/>
            <ac:spMk id="6" creationId="{B774279C-A495-B742-A5D3-B6EA3A12F962}"/>
          </ac:spMkLst>
        </pc:spChg>
      </pc:sldChg>
      <pc:sldChg chg="modSp mod modNotesTx">
        <pc:chgData name="Jones Wong" userId="ffaff864a26d44c2" providerId="LiveId" clId="{27D425FE-4EC5-4CC9-AB01-E851BF7FCF3C}" dt="2024-04-17T01:40:25.426" v="423" actId="20577"/>
        <pc:sldMkLst>
          <pc:docMk/>
          <pc:sldMk cId="1016454811" sldId="601"/>
        </pc:sldMkLst>
        <pc:spChg chg="mod">
          <ac:chgData name="Jones Wong" userId="ffaff864a26d44c2" providerId="LiveId" clId="{27D425FE-4EC5-4CC9-AB01-E851BF7FCF3C}" dt="2024-04-17T01:37:45.691" v="409" actId="20577"/>
          <ac:spMkLst>
            <pc:docMk/>
            <pc:sldMk cId="1016454811" sldId="601"/>
            <ac:spMk id="2" creationId="{85A437B2-1374-9446-A565-931A8FE837D7}"/>
          </ac:spMkLst>
        </pc:spChg>
      </pc:sldChg>
      <pc:sldChg chg="modSp mod">
        <pc:chgData name="Jones Wong" userId="ffaff864a26d44c2" providerId="LiveId" clId="{27D425FE-4EC5-4CC9-AB01-E851BF7FCF3C}" dt="2024-04-17T01:37:15.891" v="403" actId="20577"/>
        <pc:sldMkLst>
          <pc:docMk/>
          <pc:sldMk cId="4061827952" sldId="602"/>
        </pc:sldMkLst>
        <pc:spChg chg="mod">
          <ac:chgData name="Jones Wong" userId="ffaff864a26d44c2" providerId="LiveId" clId="{27D425FE-4EC5-4CC9-AB01-E851BF7FCF3C}" dt="2024-04-17T01:37:15.891" v="403" actId="20577"/>
          <ac:spMkLst>
            <pc:docMk/>
            <pc:sldMk cId="4061827952" sldId="602"/>
            <ac:spMk id="2" creationId="{85A437B2-1374-9446-A565-931A8FE837D7}"/>
          </ac:spMkLst>
        </pc:spChg>
      </pc:sldChg>
      <pc:sldChg chg="modNotesTx">
        <pc:chgData name="Jones Wong" userId="ffaff864a26d44c2" providerId="LiveId" clId="{27D425FE-4EC5-4CC9-AB01-E851BF7FCF3C}" dt="2024-04-17T02:05:41.575" v="742"/>
        <pc:sldMkLst>
          <pc:docMk/>
          <pc:sldMk cId="2035850659" sldId="603"/>
        </pc:sldMkLst>
      </pc:sldChg>
      <pc:sldChg chg="modSp mod">
        <pc:chgData name="Jones Wong" userId="ffaff864a26d44c2" providerId="LiveId" clId="{27D425FE-4EC5-4CC9-AB01-E851BF7FCF3C}" dt="2024-04-17T01:04:08.969" v="169" actId="20577"/>
        <pc:sldMkLst>
          <pc:docMk/>
          <pc:sldMk cId="1342556677" sldId="605"/>
        </pc:sldMkLst>
        <pc:spChg chg="mod">
          <ac:chgData name="Jones Wong" userId="ffaff864a26d44c2" providerId="LiveId" clId="{27D425FE-4EC5-4CC9-AB01-E851BF7FCF3C}" dt="2024-04-17T01:04:08.969" v="169" actId="20577"/>
          <ac:spMkLst>
            <pc:docMk/>
            <pc:sldMk cId="1342556677" sldId="605"/>
            <ac:spMk id="6" creationId="{B774279C-A495-B742-A5D3-B6EA3A12F962}"/>
          </ac:spMkLst>
        </pc:spChg>
      </pc:sldChg>
      <pc:sldChg chg="modSp mod">
        <pc:chgData name="Jones Wong" userId="ffaff864a26d44c2" providerId="LiveId" clId="{27D425FE-4EC5-4CC9-AB01-E851BF7FCF3C}" dt="2024-04-17T01:40:34.784" v="429" actId="20577"/>
        <pc:sldMkLst>
          <pc:docMk/>
          <pc:sldMk cId="2280680600" sldId="606"/>
        </pc:sldMkLst>
        <pc:spChg chg="mod">
          <ac:chgData name="Jones Wong" userId="ffaff864a26d44c2" providerId="LiveId" clId="{27D425FE-4EC5-4CC9-AB01-E851BF7FCF3C}" dt="2024-04-17T01:40:34.784" v="429" actId="20577"/>
          <ac:spMkLst>
            <pc:docMk/>
            <pc:sldMk cId="2280680600" sldId="606"/>
            <ac:spMk id="6" creationId="{B774279C-A495-B742-A5D3-B6EA3A12F962}"/>
          </ac:spMkLst>
        </pc:spChg>
      </pc:sldChg>
      <pc:sldChg chg="modNotesTx">
        <pc:chgData name="Jones Wong" userId="ffaff864a26d44c2" providerId="LiveId" clId="{27D425FE-4EC5-4CC9-AB01-E851BF7FCF3C}" dt="2024-04-17T01:43:49.749" v="572" actId="20577"/>
        <pc:sldMkLst>
          <pc:docMk/>
          <pc:sldMk cId="1760553712" sldId="607"/>
        </pc:sldMkLst>
      </pc:sldChg>
      <pc:sldChg chg="modSp mod">
        <pc:chgData name="Jones Wong" userId="ffaff864a26d44c2" providerId="LiveId" clId="{27D425FE-4EC5-4CC9-AB01-E851BF7FCF3C}" dt="2024-04-17T01:50:37.365" v="651" actId="1076"/>
        <pc:sldMkLst>
          <pc:docMk/>
          <pc:sldMk cId="4150659257" sldId="609"/>
        </pc:sldMkLst>
        <pc:spChg chg="mod">
          <ac:chgData name="Jones Wong" userId="ffaff864a26d44c2" providerId="LiveId" clId="{27D425FE-4EC5-4CC9-AB01-E851BF7FCF3C}" dt="2024-04-17T01:50:32.070" v="650" actId="20577"/>
          <ac:spMkLst>
            <pc:docMk/>
            <pc:sldMk cId="4150659257" sldId="609"/>
            <ac:spMk id="3" creationId="{F8B76C5C-7EF6-A848-9F87-21985D9D6EFF}"/>
          </ac:spMkLst>
        </pc:spChg>
        <pc:picChg chg="mod">
          <ac:chgData name="Jones Wong" userId="ffaff864a26d44c2" providerId="LiveId" clId="{27D425FE-4EC5-4CC9-AB01-E851BF7FCF3C}" dt="2024-04-17T01:50:37.365" v="651" actId="1076"/>
          <ac:picMkLst>
            <pc:docMk/>
            <pc:sldMk cId="4150659257" sldId="609"/>
            <ac:picMk id="12" creationId="{D8D23869-ABF6-0340-BBB2-859400DC2DFB}"/>
          </ac:picMkLst>
        </pc:picChg>
      </pc:sldChg>
      <pc:sldChg chg="del">
        <pc:chgData name="Jones Wong" userId="ffaff864a26d44c2" providerId="LiveId" clId="{27D425FE-4EC5-4CC9-AB01-E851BF7FCF3C}" dt="2024-04-17T00:55:50.942" v="58" actId="47"/>
        <pc:sldMkLst>
          <pc:docMk/>
          <pc:sldMk cId="4028425276" sldId="610"/>
        </pc:sldMkLst>
      </pc:sldChg>
      <pc:sldChg chg="modSp mod">
        <pc:chgData name="Jones Wong" userId="ffaff864a26d44c2" providerId="LiveId" clId="{27D425FE-4EC5-4CC9-AB01-E851BF7FCF3C}" dt="2024-04-17T01:12:07.146" v="197" actId="20577"/>
        <pc:sldMkLst>
          <pc:docMk/>
          <pc:sldMk cId="1083675381" sldId="611"/>
        </pc:sldMkLst>
        <pc:spChg chg="mod">
          <ac:chgData name="Jones Wong" userId="ffaff864a26d44c2" providerId="LiveId" clId="{27D425FE-4EC5-4CC9-AB01-E851BF7FCF3C}" dt="2024-04-17T01:12:07.146" v="197" actId="20577"/>
          <ac:spMkLst>
            <pc:docMk/>
            <pc:sldMk cId="1083675381" sldId="611"/>
            <ac:spMk id="2" creationId="{ADBBF8D1-A3C6-B448-B3C7-586D72871CEA}"/>
          </ac:spMkLst>
        </pc:spChg>
      </pc:sldChg>
      <pc:sldChg chg="modSp mod">
        <pc:chgData name="Jones Wong" userId="ffaff864a26d44c2" providerId="LiveId" clId="{27D425FE-4EC5-4CC9-AB01-E851BF7FCF3C}" dt="2024-04-17T01:11:57.762" v="191" actId="20577"/>
        <pc:sldMkLst>
          <pc:docMk/>
          <pc:sldMk cId="1375087542" sldId="612"/>
        </pc:sldMkLst>
        <pc:spChg chg="mod">
          <ac:chgData name="Jones Wong" userId="ffaff864a26d44c2" providerId="LiveId" clId="{27D425FE-4EC5-4CC9-AB01-E851BF7FCF3C}" dt="2024-04-17T01:11:16.447" v="188" actId="20577"/>
          <ac:spMkLst>
            <pc:docMk/>
            <pc:sldMk cId="1375087542" sldId="612"/>
            <ac:spMk id="2" creationId="{ADBBF8D1-A3C6-B448-B3C7-586D72871CEA}"/>
          </ac:spMkLst>
        </pc:spChg>
        <pc:spChg chg="mod">
          <ac:chgData name="Jones Wong" userId="ffaff864a26d44c2" providerId="LiveId" clId="{27D425FE-4EC5-4CC9-AB01-E851BF7FCF3C}" dt="2024-04-17T01:11:57.762" v="191" actId="20577"/>
          <ac:spMkLst>
            <pc:docMk/>
            <pc:sldMk cId="1375087542" sldId="612"/>
            <ac:spMk id="6" creationId="{6709BB1B-6C33-BC4C-828A-571D40656614}"/>
          </ac:spMkLst>
        </pc:spChg>
      </pc:sldChg>
      <pc:sldChg chg="modSp mod">
        <pc:chgData name="Jones Wong" userId="ffaff864a26d44c2" providerId="LiveId" clId="{27D425FE-4EC5-4CC9-AB01-E851BF7FCF3C}" dt="2024-04-17T01:34:48.307" v="385" actId="20577"/>
        <pc:sldMkLst>
          <pc:docMk/>
          <pc:sldMk cId="3943225704" sldId="613"/>
        </pc:sldMkLst>
        <pc:spChg chg="mod">
          <ac:chgData name="Jones Wong" userId="ffaff864a26d44c2" providerId="LiveId" clId="{27D425FE-4EC5-4CC9-AB01-E851BF7FCF3C}" dt="2024-04-17T01:34:48.307" v="385" actId="20577"/>
          <ac:spMkLst>
            <pc:docMk/>
            <pc:sldMk cId="3943225704" sldId="613"/>
            <ac:spMk id="2" creationId="{ADBBF8D1-A3C6-B448-B3C7-586D72871CEA}"/>
          </ac:spMkLst>
        </pc:spChg>
      </pc:sldChg>
      <pc:sldChg chg="modSp mod modNotesTx">
        <pc:chgData name="Jones Wong" userId="ffaff864a26d44c2" providerId="LiveId" clId="{27D425FE-4EC5-4CC9-AB01-E851BF7FCF3C}" dt="2024-04-17T01:32:03.447" v="379"/>
        <pc:sldMkLst>
          <pc:docMk/>
          <pc:sldMk cId="1846245555" sldId="615"/>
        </pc:sldMkLst>
        <pc:spChg chg="mod">
          <ac:chgData name="Jones Wong" userId="ffaff864a26d44c2" providerId="LiveId" clId="{27D425FE-4EC5-4CC9-AB01-E851BF7FCF3C}" dt="2024-04-17T01:15:06.011" v="258" actId="20577"/>
          <ac:spMkLst>
            <pc:docMk/>
            <pc:sldMk cId="1846245555" sldId="615"/>
            <ac:spMk id="2" creationId="{ADBBF8D1-A3C6-B448-B3C7-586D72871CEA}"/>
          </ac:spMkLst>
        </pc:spChg>
        <pc:spChg chg="mod">
          <ac:chgData name="Jones Wong" userId="ffaff864a26d44c2" providerId="LiveId" clId="{27D425FE-4EC5-4CC9-AB01-E851BF7FCF3C}" dt="2024-04-17T01:30:14.775" v="376" actId="20577"/>
          <ac:spMkLst>
            <pc:docMk/>
            <pc:sldMk cId="1846245555" sldId="615"/>
            <ac:spMk id="6" creationId="{6709BB1B-6C33-BC4C-828A-571D40656614}"/>
          </ac:spMkLst>
        </pc:spChg>
      </pc:sldChg>
      <pc:sldChg chg="modSp mod">
        <pc:chgData name="Jones Wong" userId="ffaff864a26d44c2" providerId="LiveId" clId="{27D425FE-4EC5-4CC9-AB01-E851BF7FCF3C}" dt="2024-04-17T01:35:20.784" v="391" actId="20577"/>
        <pc:sldMkLst>
          <pc:docMk/>
          <pc:sldMk cId="2709362173" sldId="616"/>
        </pc:sldMkLst>
        <pc:spChg chg="mod">
          <ac:chgData name="Jones Wong" userId="ffaff864a26d44c2" providerId="LiveId" clId="{27D425FE-4EC5-4CC9-AB01-E851BF7FCF3C}" dt="2024-04-17T01:35:20.784" v="391" actId="20577"/>
          <ac:spMkLst>
            <pc:docMk/>
            <pc:sldMk cId="2709362173" sldId="616"/>
            <ac:spMk id="2" creationId="{ADBBF8D1-A3C6-B448-B3C7-586D72871CEA}"/>
          </ac:spMkLst>
        </pc:spChg>
      </pc:sldChg>
      <pc:sldChg chg="modSp mod">
        <pc:chgData name="Jones Wong" userId="ffaff864a26d44c2" providerId="LiveId" clId="{27D425FE-4EC5-4CC9-AB01-E851BF7FCF3C}" dt="2024-04-17T01:14:37.096" v="252" actId="20577"/>
        <pc:sldMkLst>
          <pc:docMk/>
          <pc:sldMk cId="2765218091" sldId="617"/>
        </pc:sldMkLst>
        <pc:spChg chg="mod">
          <ac:chgData name="Jones Wong" userId="ffaff864a26d44c2" providerId="LiveId" clId="{27D425FE-4EC5-4CC9-AB01-E851BF7FCF3C}" dt="2024-04-17T01:14:37.096" v="252" actId="20577"/>
          <ac:spMkLst>
            <pc:docMk/>
            <pc:sldMk cId="2765218091" sldId="617"/>
            <ac:spMk id="2" creationId="{ADBBF8D1-A3C6-B448-B3C7-586D72871CEA}"/>
          </ac:spMkLst>
        </pc:spChg>
      </pc:sldChg>
      <pc:sldChg chg="modSp mod">
        <pc:chgData name="Jones Wong" userId="ffaff864a26d44c2" providerId="LiveId" clId="{27D425FE-4EC5-4CC9-AB01-E851BF7FCF3C}" dt="2024-04-17T01:12:55.623" v="240" actId="20577"/>
        <pc:sldMkLst>
          <pc:docMk/>
          <pc:sldMk cId="40001953" sldId="618"/>
        </pc:sldMkLst>
        <pc:spChg chg="mod">
          <ac:chgData name="Jones Wong" userId="ffaff864a26d44c2" providerId="LiveId" clId="{27D425FE-4EC5-4CC9-AB01-E851BF7FCF3C}" dt="2024-04-17T01:12:55.623" v="240" actId="20577"/>
          <ac:spMkLst>
            <pc:docMk/>
            <pc:sldMk cId="40001953" sldId="618"/>
            <ac:spMk id="2" creationId="{ADBBF8D1-A3C6-B448-B3C7-586D72871CEA}"/>
          </ac:spMkLst>
        </pc:spChg>
      </pc:sldChg>
      <pc:sldChg chg="modSp mod">
        <pc:chgData name="Jones Wong" userId="ffaff864a26d44c2" providerId="LiveId" clId="{27D425FE-4EC5-4CC9-AB01-E851BF7FCF3C}" dt="2024-04-17T01:13:27.524" v="246" actId="20577"/>
        <pc:sldMkLst>
          <pc:docMk/>
          <pc:sldMk cId="2590314308" sldId="619"/>
        </pc:sldMkLst>
        <pc:spChg chg="mod">
          <ac:chgData name="Jones Wong" userId="ffaff864a26d44c2" providerId="LiveId" clId="{27D425FE-4EC5-4CC9-AB01-E851BF7FCF3C}" dt="2024-04-17T01:13:27.524" v="246" actId="20577"/>
          <ac:spMkLst>
            <pc:docMk/>
            <pc:sldMk cId="2590314308" sldId="619"/>
            <ac:spMk id="2" creationId="{ADBBF8D1-A3C6-B448-B3C7-586D72871CEA}"/>
          </ac:spMkLst>
        </pc:spChg>
      </pc:sldChg>
      <pc:sldChg chg="delSp modSp mod">
        <pc:chgData name="Jones Wong" userId="ffaff864a26d44c2" providerId="LiveId" clId="{27D425FE-4EC5-4CC9-AB01-E851BF7FCF3C}" dt="2024-04-17T01:54:56.362" v="712" actId="20577"/>
        <pc:sldMkLst>
          <pc:docMk/>
          <pc:sldMk cId="92096486" sldId="621"/>
        </pc:sldMkLst>
        <pc:spChg chg="mod">
          <ac:chgData name="Jones Wong" userId="ffaff864a26d44c2" providerId="LiveId" clId="{27D425FE-4EC5-4CC9-AB01-E851BF7FCF3C}" dt="2024-04-17T01:54:56.362" v="712" actId="20577"/>
          <ac:spMkLst>
            <pc:docMk/>
            <pc:sldMk cId="92096486" sldId="621"/>
            <ac:spMk id="3" creationId="{F8B76C5C-7EF6-A848-9F87-21985D9D6EFF}"/>
          </ac:spMkLst>
        </pc:spChg>
        <pc:picChg chg="del">
          <ac:chgData name="Jones Wong" userId="ffaff864a26d44c2" providerId="LiveId" clId="{27D425FE-4EC5-4CC9-AB01-E851BF7FCF3C}" dt="2024-04-17T01:54:40.188" v="675" actId="478"/>
          <ac:picMkLst>
            <pc:docMk/>
            <pc:sldMk cId="92096486" sldId="621"/>
            <ac:picMk id="9" creationId="{9A9D01C4-7A8D-5D4C-A0F0-28EBF1158AF0}"/>
          </ac:picMkLst>
        </pc:picChg>
      </pc:sldChg>
      <pc:sldChg chg="modSp mod">
        <pc:chgData name="Jones Wong" userId="ffaff864a26d44c2" providerId="LiveId" clId="{27D425FE-4EC5-4CC9-AB01-E851BF7FCF3C}" dt="2024-04-17T01:51:05.057" v="662" actId="20577"/>
        <pc:sldMkLst>
          <pc:docMk/>
          <pc:sldMk cId="444201473" sldId="622"/>
        </pc:sldMkLst>
        <pc:spChg chg="mod">
          <ac:chgData name="Jones Wong" userId="ffaff864a26d44c2" providerId="LiveId" clId="{27D425FE-4EC5-4CC9-AB01-E851BF7FCF3C}" dt="2024-04-17T01:51:05.057" v="662" actId="20577"/>
          <ac:spMkLst>
            <pc:docMk/>
            <pc:sldMk cId="444201473" sldId="622"/>
            <ac:spMk id="3" creationId="{F8B76C5C-7EF6-A848-9F87-21985D9D6EFF}"/>
          </ac:spMkLst>
        </pc:spChg>
      </pc:sldChg>
      <pc:sldChg chg="modSp mod">
        <pc:chgData name="Jones Wong" userId="ffaff864a26d44c2" providerId="LiveId" clId="{27D425FE-4EC5-4CC9-AB01-E851BF7FCF3C}" dt="2024-04-17T01:06:30.301" v="176" actId="20577"/>
        <pc:sldMkLst>
          <pc:docMk/>
          <pc:sldMk cId="4217114102" sldId="627"/>
        </pc:sldMkLst>
        <pc:spChg chg="mod">
          <ac:chgData name="Jones Wong" userId="ffaff864a26d44c2" providerId="LiveId" clId="{27D425FE-4EC5-4CC9-AB01-E851BF7FCF3C}" dt="2024-04-17T01:06:30.301" v="176" actId="20577"/>
          <ac:spMkLst>
            <pc:docMk/>
            <pc:sldMk cId="4217114102" sldId="627"/>
            <ac:spMk id="2" creationId="{ADBBF8D1-A3C6-B448-B3C7-586D72871CEA}"/>
          </ac:spMkLst>
        </pc:spChg>
      </pc:sldChg>
      <pc:sldChg chg="del">
        <pc:chgData name="Jones Wong" userId="ffaff864a26d44c2" providerId="LiveId" clId="{27D425FE-4EC5-4CC9-AB01-E851BF7FCF3C}" dt="2024-04-17T01:55:17.043" v="713" actId="47"/>
        <pc:sldMkLst>
          <pc:docMk/>
          <pc:sldMk cId="1271309578" sldId="629"/>
        </pc:sldMkLst>
      </pc:sldChg>
      <pc:sldChg chg="del">
        <pc:chgData name="Jones Wong" userId="ffaff864a26d44c2" providerId="LiveId" clId="{27D425FE-4EC5-4CC9-AB01-E851BF7FCF3C}" dt="2024-04-17T00:53:05.928" v="0" actId="47"/>
        <pc:sldMkLst>
          <pc:docMk/>
          <pc:sldMk cId="3249546721" sldId="821"/>
        </pc:sldMkLst>
      </pc:sldChg>
      <pc:sldChg chg="modSp mod">
        <pc:chgData name="Jones Wong" userId="ffaff864a26d44c2" providerId="LiveId" clId="{27D425FE-4EC5-4CC9-AB01-E851BF7FCF3C}" dt="2024-04-17T02:12:41.027" v="768" actId="207"/>
        <pc:sldMkLst>
          <pc:docMk/>
          <pc:sldMk cId="3650622178" sldId="822"/>
        </pc:sldMkLst>
        <pc:spChg chg="mod">
          <ac:chgData name="Jones Wong" userId="ffaff864a26d44c2" providerId="LiveId" clId="{27D425FE-4EC5-4CC9-AB01-E851BF7FCF3C}" dt="2024-04-17T00:57:58.933" v="121" actId="20577"/>
          <ac:spMkLst>
            <pc:docMk/>
            <pc:sldMk cId="3650622178" sldId="822"/>
            <ac:spMk id="2" creationId="{DCB041A7-7E0C-104D-BF98-4AE082E97497}"/>
          </ac:spMkLst>
        </pc:spChg>
        <pc:spChg chg="mod">
          <ac:chgData name="Jones Wong" userId="ffaff864a26d44c2" providerId="LiveId" clId="{27D425FE-4EC5-4CC9-AB01-E851BF7FCF3C}" dt="2024-04-17T02:12:41.027" v="768" actId="207"/>
          <ac:spMkLst>
            <pc:docMk/>
            <pc:sldMk cId="3650622178" sldId="822"/>
            <ac:spMk id="3" creationId="{24EA8D66-BB45-7C42-B091-7995F3583650}"/>
          </ac:spMkLst>
        </pc:spChg>
      </pc:sldChg>
      <pc:sldChg chg="modSp mod">
        <pc:chgData name="Jones Wong" userId="ffaff864a26d44c2" providerId="LiveId" clId="{27D425FE-4EC5-4CC9-AB01-E851BF7FCF3C}" dt="2024-04-17T02:43:36.299" v="802" actId="20577"/>
        <pc:sldMkLst>
          <pc:docMk/>
          <pc:sldMk cId="3489754621" sldId="823"/>
        </pc:sldMkLst>
        <pc:spChg chg="mod">
          <ac:chgData name="Jones Wong" userId="ffaff864a26d44c2" providerId="LiveId" clId="{27D425FE-4EC5-4CC9-AB01-E851BF7FCF3C}" dt="2024-04-17T02:43:36.299" v="802" actId="20577"/>
          <ac:spMkLst>
            <pc:docMk/>
            <pc:sldMk cId="3489754621" sldId="823"/>
            <ac:spMk id="3" creationId="{24EA8D66-BB45-7C42-B091-7995F3583650}"/>
          </ac:spMkLst>
        </pc:spChg>
      </pc:sldChg>
      <pc:sldChg chg="modSp mod">
        <pc:chgData name="Jones Wong" userId="ffaff864a26d44c2" providerId="LiveId" clId="{27D425FE-4EC5-4CC9-AB01-E851BF7FCF3C}" dt="2024-04-17T02:43:25.007" v="798" actId="20577"/>
        <pc:sldMkLst>
          <pc:docMk/>
          <pc:sldMk cId="2667465759" sldId="824"/>
        </pc:sldMkLst>
        <pc:spChg chg="mod">
          <ac:chgData name="Jones Wong" userId="ffaff864a26d44c2" providerId="LiveId" clId="{27D425FE-4EC5-4CC9-AB01-E851BF7FCF3C}" dt="2024-04-17T02:43:25.007" v="798" actId="20577"/>
          <ac:spMkLst>
            <pc:docMk/>
            <pc:sldMk cId="2667465759" sldId="824"/>
            <ac:spMk id="3" creationId="{24EA8D66-BB45-7C42-B091-7995F3583650}"/>
          </ac:spMkLst>
        </pc:spChg>
      </pc:sldChg>
      <pc:sldChg chg="modSp mod">
        <pc:chgData name="Jones Wong" userId="ffaff864a26d44c2" providerId="LiveId" clId="{27D425FE-4EC5-4CC9-AB01-E851BF7FCF3C}" dt="2024-04-17T01:03:57.413" v="157" actId="20577"/>
        <pc:sldMkLst>
          <pc:docMk/>
          <pc:sldMk cId="3083678644" sldId="829"/>
        </pc:sldMkLst>
        <pc:spChg chg="mod">
          <ac:chgData name="Jones Wong" userId="ffaff864a26d44c2" providerId="LiveId" clId="{27D425FE-4EC5-4CC9-AB01-E851BF7FCF3C}" dt="2024-04-17T01:03:57.413" v="157" actId="20577"/>
          <ac:spMkLst>
            <pc:docMk/>
            <pc:sldMk cId="3083678644" sldId="829"/>
            <ac:spMk id="2" creationId="{F7F9F9FF-976B-6F43-945E-29AB16FBE6B0}"/>
          </ac:spMkLst>
        </pc:spChg>
      </pc:sldChg>
      <pc:sldChg chg="modSp add mod">
        <pc:chgData name="Jones Wong" userId="ffaff864a26d44c2" providerId="LiveId" clId="{27D425FE-4EC5-4CC9-AB01-E851BF7FCF3C}" dt="2024-04-17T02:12:15.683" v="759" actId="207"/>
        <pc:sldMkLst>
          <pc:docMk/>
          <pc:sldMk cId="3876225096" sldId="830"/>
        </pc:sldMkLst>
        <pc:spChg chg="mod">
          <ac:chgData name="Jones Wong" userId="ffaff864a26d44c2" providerId="LiveId" clId="{27D425FE-4EC5-4CC9-AB01-E851BF7FCF3C}" dt="2024-04-17T02:12:15.683" v="759" actId="207"/>
          <ac:spMkLst>
            <pc:docMk/>
            <pc:sldMk cId="3876225096" sldId="830"/>
            <ac:spMk id="3" creationId="{24EA8D66-BB45-7C42-B091-7995F3583650}"/>
          </ac:spMkLst>
        </pc:spChg>
      </pc:sldChg>
      <pc:sldChg chg="del">
        <pc:chgData name="Jones Wong" userId="ffaff864a26d44c2" providerId="LiveId" clId="{27D425FE-4EC5-4CC9-AB01-E851BF7FCF3C}" dt="2024-04-17T01:58:16.256" v="714" actId="47"/>
        <pc:sldMkLst>
          <pc:docMk/>
          <pc:sldMk cId="3938945305" sldId="830"/>
        </pc:sldMkLst>
      </pc:sldChg>
      <pc:sldChg chg="del">
        <pc:chgData name="Jones Wong" userId="ffaff864a26d44c2" providerId="LiveId" clId="{27D425FE-4EC5-4CC9-AB01-E851BF7FCF3C}" dt="2024-04-17T01:06:11.270" v="170" actId="47"/>
        <pc:sldMkLst>
          <pc:docMk/>
          <pc:sldMk cId="3751870283" sldId="83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28575" cap="rnd">
              <a:solidFill>
                <a:schemeClr val="accent2"/>
              </a:solidFill>
              <a:round/>
            </a:ln>
            <a:effectLst/>
          </c:spPr>
          <c:marker>
            <c:symbol val="none"/>
          </c:marker>
          <c:cat>
            <c:numRef>
              <c:f>#REF!</c:f>
              <c:numCache>
                <c:formatCode>0%</c:formatCode>
                <c:ptCount val="1048576"/>
                <c:pt idx="0">
                  <c:v>0.01</c:v>
                </c:pt>
                <c:pt idx="1">
                  <c:v>0.02</c:v>
                </c:pt>
                <c:pt idx="2">
                  <c:v>0.03</c:v>
                </c:pt>
                <c:pt idx="3">
                  <c:v>0.04</c:v>
                </c:pt>
                <c:pt idx="4">
                  <c:v>0.05</c:v>
                </c:pt>
                <c:pt idx="5">
                  <c:v>0.06</c:v>
                </c:pt>
                <c:pt idx="6">
                  <c:v>7.0000000000000007E-2</c:v>
                </c:pt>
                <c:pt idx="7">
                  <c:v>0.08</c:v>
                </c:pt>
                <c:pt idx="8">
                  <c:v>0.09</c:v>
                </c:pt>
                <c:pt idx="9">
                  <c:v>0.1</c:v>
                </c:pt>
                <c:pt idx="10">
                  <c:v>0.11</c:v>
                </c:pt>
                <c:pt idx="11">
                  <c:v>0.12</c:v>
                </c:pt>
                <c:pt idx="12">
                  <c:v>0.13</c:v>
                </c:pt>
                <c:pt idx="13">
                  <c:v>0.14000000000000001</c:v>
                </c:pt>
                <c:pt idx="14">
                  <c:v>0.15</c:v>
                </c:pt>
                <c:pt idx="15">
                  <c:v>0.16</c:v>
                </c:pt>
                <c:pt idx="16">
                  <c:v>0.17</c:v>
                </c:pt>
                <c:pt idx="17">
                  <c:v>0.18</c:v>
                </c:pt>
                <c:pt idx="18">
                  <c:v>0.19</c:v>
                </c:pt>
                <c:pt idx="19">
                  <c:v>0.2</c:v>
                </c:pt>
                <c:pt idx="20">
                  <c:v>0.21</c:v>
                </c:pt>
                <c:pt idx="21">
                  <c:v>0.22</c:v>
                </c:pt>
                <c:pt idx="22">
                  <c:v>0.23</c:v>
                </c:pt>
                <c:pt idx="23">
                  <c:v>0.24</c:v>
                </c:pt>
                <c:pt idx="24">
                  <c:v>0.25</c:v>
                </c:pt>
                <c:pt idx="25">
                  <c:v>0.26</c:v>
                </c:pt>
                <c:pt idx="26">
                  <c:v>0.27</c:v>
                </c:pt>
                <c:pt idx="27">
                  <c:v>0.28000000000000003</c:v>
                </c:pt>
                <c:pt idx="28">
                  <c:v>0.28999999999999998</c:v>
                </c:pt>
                <c:pt idx="29">
                  <c:v>0.3</c:v>
                </c:pt>
                <c:pt idx="30">
                  <c:v>0.31</c:v>
                </c:pt>
                <c:pt idx="31">
                  <c:v>0.32</c:v>
                </c:pt>
                <c:pt idx="32">
                  <c:v>0.33</c:v>
                </c:pt>
                <c:pt idx="33">
                  <c:v>0.34</c:v>
                </c:pt>
                <c:pt idx="34">
                  <c:v>0.35</c:v>
                </c:pt>
                <c:pt idx="35">
                  <c:v>0.36</c:v>
                </c:pt>
                <c:pt idx="36">
                  <c:v>0.37</c:v>
                </c:pt>
                <c:pt idx="37">
                  <c:v>0.38</c:v>
                </c:pt>
                <c:pt idx="38">
                  <c:v>0.39</c:v>
                </c:pt>
                <c:pt idx="39">
                  <c:v>0.4</c:v>
                </c:pt>
                <c:pt idx="40">
                  <c:v>0.41</c:v>
                </c:pt>
                <c:pt idx="41">
                  <c:v>0.42</c:v>
                </c:pt>
                <c:pt idx="42">
                  <c:v>0.43</c:v>
                </c:pt>
                <c:pt idx="43">
                  <c:v>0.44</c:v>
                </c:pt>
                <c:pt idx="44">
                  <c:v>0.45</c:v>
                </c:pt>
                <c:pt idx="45">
                  <c:v>0.46</c:v>
                </c:pt>
                <c:pt idx="46">
                  <c:v>0.47</c:v>
                </c:pt>
                <c:pt idx="47">
                  <c:v>0.48</c:v>
                </c:pt>
                <c:pt idx="48">
                  <c:v>0.49</c:v>
                </c:pt>
                <c:pt idx="49">
                  <c:v>0.5</c:v>
                </c:pt>
                <c:pt idx="50">
                  <c:v>0.51</c:v>
                </c:pt>
                <c:pt idx="51">
                  <c:v>0.52</c:v>
                </c:pt>
                <c:pt idx="52">
                  <c:v>0.53</c:v>
                </c:pt>
                <c:pt idx="53">
                  <c:v>0.54</c:v>
                </c:pt>
                <c:pt idx="54">
                  <c:v>0.55000000000000004</c:v>
                </c:pt>
                <c:pt idx="55">
                  <c:v>0.56000000000000005</c:v>
                </c:pt>
                <c:pt idx="56">
                  <c:v>0.56999999999999995</c:v>
                </c:pt>
                <c:pt idx="57">
                  <c:v>0.57999999999999996</c:v>
                </c:pt>
                <c:pt idx="58">
                  <c:v>0.59</c:v>
                </c:pt>
                <c:pt idx="59">
                  <c:v>0.6</c:v>
                </c:pt>
                <c:pt idx="60">
                  <c:v>0.61</c:v>
                </c:pt>
                <c:pt idx="61">
                  <c:v>0.62</c:v>
                </c:pt>
                <c:pt idx="62">
                  <c:v>0.63</c:v>
                </c:pt>
                <c:pt idx="63">
                  <c:v>0.64</c:v>
                </c:pt>
                <c:pt idx="64">
                  <c:v>0.65</c:v>
                </c:pt>
                <c:pt idx="65">
                  <c:v>0.66</c:v>
                </c:pt>
                <c:pt idx="66">
                  <c:v>0.67</c:v>
                </c:pt>
                <c:pt idx="67">
                  <c:v>0.68</c:v>
                </c:pt>
                <c:pt idx="68">
                  <c:v>0.69</c:v>
                </c:pt>
                <c:pt idx="69">
                  <c:v>0.7</c:v>
                </c:pt>
                <c:pt idx="70">
                  <c:v>0.71</c:v>
                </c:pt>
                <c:pt idx="71">
                  <c:v>0.72</c:v>
                </c:pt>
                <c:pt idx="72">
                  <c:v>0.73</c:v>
                </c:pt>
                <c:pt idx="73">
                  <c:v>0.74</c:v>
                </c:pt>
                <c:pt idx="74">
                  <c:v>0.75</c:v>
                </c:pt>
                <c:pt idx="75">
                  <c:v>0.76</c:v>
                </c:pt>
                <c:pt idx="76">
                  <c:v>0.77</c:v>
                </c:pt>
                <c:pt idx="77">
                  <c:v>0.78</c:v>
                </c:pt>
                <c:pt idx="78">
                  <c:v>0.79</c:v>
                </c:pt>
                <c:pt idx="79">
                  <c:v>0.8</c:v>
                </c:pt>
                <c:pt idx="80">
                  <c:v>0.81</c:v>
                </c:pt>
                <c:pt idx="81">
                  <c:v>0.82</c:v>
                </c:pt>
                <c:pt idx="82">
                  <c:v>0.83</c:v>
                </c:pt>
                <c:pt idx="83">
                  <c:v>0.84</c:v>
                </c:pt>
                <c:pt idx="84">
                  <c:v>0.85</c:v>
                </c:pt>
                <c:pt idx="85">
                  <c:v>0.86</c:v>
                </c:pt>
                <c:pt idx="86">
                  <c:v>0.87</c:v>
                </c:pt>
                <c:pt idx="87">
                  <c:v>0.88</c:v>
                </c:pt>
                <c:pt idx="88">
                  <c:v>0.89</c:v>
                </c:pt>
                <c:pt idx="89">
                  <c:v>0.9</c:v>
                </c:pt>
                <c:pt idx="90">
                  <c:v>0.91</c:v>
                </c:pt>
                <c:pt idx="91">
                  <c:v>0.92</c:v>
                </c:pt>
                <c:pt idx="92">
                  <c:v>0.93</c:v>
                </c:pt>
                <c:pt idx="93">
                  <c:v>0.94</c:v>
                </c:pt>
                <c:pt idx="94">
                  <c:v>0.95</c:v>
                </c:pt>
                <c:pt idx="95">
                  <c:v>0.96</c:v>
                </c:pt>
                <c:pt idx="96">
                  <c:v>0.97</c:v>
                </c:pt>
                <c:pt idx="97">
                  <c:v>0.98</c:v>
                </c:pt>
                <c:pt idx="98">
                  <c:v>0.99</c:v>
                </c:pt>
                <c:pt idx="99">
                  <c:v>1</c:v>
                </c:pt>
              </c:numCache>
            </c:numRef>
          </c:cat>
          <c:val>
            <c:numRef>
              <c:f>#REF!</c:f>
              <c:numCache>
                <c:formatCode>General</c:formatCode>
                <c:ptCount val="100"/>
                <c:pt idx="0">
                  <c:v>1.0101010101010102</c:v>
                </c:pt>
                <c:pt idx="1">
                  <c:v>1.0204081632653061</c:v>
                </c:pt>
                <c:pt idx="2">
                  <c:v>1.0309278350515465</c:v>
                </c:pt>
                <c:pt idx="3">
                  <c:v>1.0416666666666667</c:v>
                </c:pt>
                <c:pt idx="4">
                  <c:v>1.0526315789473684</c:v>
                </c:pt>
                <c:pt idx="5">
                  <c:v>1.0638297872340425</c:v>
                </c:pt>
                <c:pt idx="6">
                  <c:v>1.0752688172043012</c:v>
                </c:pt>
                <c:pt idx="7">
                  <c:v>1.0869565217391304</c:v>
                </c:pt>
                <c:pt idx="8">
                  <c:v>1.0989010989010988</c:v>
                </c:pt>
                <c:pt idx="9">
                  <c:v>1.1111111111111112</c:v>
                </c:pt>
                <c:pt idx="10">
                  <c:v>1.1235955056179776</c:v>
                </c:pt>
                <c:pt idx="11">
                  <c:v>1.1363636363636365</c:v>
                </c:pt>
                <c:pt idx="12">
                  <c:v>1.1494252873563218</c:v>
                </c:pt>
                <c:pt idx="13">
                  <c:v>1.1627906976744187</c:v>
                </c:pt>
                <c:pt idx="14">
                  <c:v>1.1764705882352942</c:v>
                </c:pt>
                <c:pt idx="15">
                  <c:v>1.1904761904761905</c:v>
                </c:pt>
                <c:pt idx="16">
                  <c:v>1.2048192771084338</c:v>
                </c:pt>
                <c:pt idx="17">
                  <c:v>1.2195121951219512</c:v>
                </c:pt>
                <c:pt idx="18">
                  <c:v>1.2345679012345678</c:v>
                </c:pt>
                <c:pt idx="19">
                  <c:v>1.25</c:v>
                </c:pt>
                <c:pt idx="20">
                  <c:v>1.2658227848101264</c:v>
                </c:pt>
                <c:pt idx="21">
                  <c:v>1.2820512820512819</c:v>
                </c:pt>
                <c:pt idx="22">
                  <c:v>1.2987012987012987</c:v>
                </c:pt>
                <c:pt idx="23">
                  <c:v>1.3157894736842106</c:v>
                </c:pt>
                <c:pt idx="24">
                  <c:v>1.3333333333333333</c:v>
                </c:pt>
                <c:pt idx="25">
                  <c:v>1.3513513513513513</c:v>
                </c:pt>
                <c:pt idx="26">
                  <c:v>1.3698630136986301</c:v>
                </c:pt>
                <c:pt idx="27">
                  <c:v>1.3888888888888888</c:v>
                </c:pt>
                <c:pt idx="28">
                  <c:v>1.4084507042253522</c:v>
                </c:pt>
                <c:pt idx="29">
                  <c:v>1.4285714285714286</c:v>
                </c:pt>
                <c:pt idx="30">
                  <c:v>1.4492753623188408</c:v>
                </c:pt>
                <c:pt idx="31">
                  <c:v>1.4705882352941178</c:v>
                </c:pt>
                <c:pt idx="32">
                  <c:v>1.4925373134328359</c:v>
                </c:pt>
                <c:pt idx="33">
                  <c:v>1.5151515151515154</c:v>
                </c:pt>
                <c:pt idx="34">
                  <c:v>1.5384615384615383</c:v>
                </c:pt>
                <c:pt idx="35">
                  <c:v>1.5625</c:v>
                </c:pt>
                <c:pt idx="36">
                  <c:v>1.5873015873015872</c:v>
                </c:pt>
                <c:pt idx="37">
                  <c:v>1.6129032258064517</c:v>
                </c:pt>
                <c:pt idx="38">
                  <c:v>1.639344262295082</c:v>
                </c:pt>
                <c:pt idx="39">
                  <c:v>1.6666666666666667</c:v>
                </c:pt>
                <c:pt idx="40">
                  <c:v>1.6949152542372878</c:v>
                </c:pt>
                <c:pt idx="41">
                  <c:v>1.7241379310344827</c:v>
                </c:pt>
                <c:pt idx="42">
                  <c:v>1.7543859649122806</c:v>
                </c:pt>
                <c:pt idx="43">
                  <c:v>1.7857142857142856</c:v>
                </c:pt>
                <c:pt idx="44">
                  <c:v>1.8181818181818181</c:v>
                </c:pt>
                <c:pt idx="45">
                  <c:v>1.8518518518518516</c:v>
                </c:pt>
                <c:pt idx="46">
                  <c:v>1.8867924528301885</c:v>
                </c:pt>
                <c:pt idx="47">
                  <c:v>1.9230769230769229</c:v>
                </c:pt>
                <c:pt idx="48">
                  <c:v>1.9607843137254901</c:v>
                </c:pt>
                <c:pt idx="49">
                  <c:v>2</c:v>
                </c:pt>
                <c:pt idx="50">
                  <c:v>2.0408163265306123</c:v>
                </c:pt>
                <c:pt idx="51">
                  <c:v>2.0833333333333335</c:v>
                </c:pt>
                <c:pt idx="52">
                  <c:v>2.1276595744680851</c:v>
                </c:pt>
                <c:pt idx="53">
                  <c:v>2.1739130434782612</c:v>
                </c:pt>
                <c:pt idx="54">
                  <c:v>2.2222222222222223</c:v>
                </c:pt>
                <c:pt idx="55">
                  <c:v>2.2727272727272729</c:v>
                </c:pt>
                <c:pt idx="56">
                  <c:v>2.3255813953488369</c:v>
                </c:pt>
                <c:pt idx="57">
                  <c:v>2.3809523809523809</c:v>
                </c:pt>
                <c:pt idx="58">
                  <c:v>2.4390243902439024</c:v>
                </c:pt>
                <c:pt idx="59">
                  <c:v>2.5</c:v>
                </c:pt>
                <c:pt idx="60">
                  <c:v>2.5641025641025639</c:v>
                </c:pt>
                <c:pt idx="61">
                  <c:v>2.6315789473684212</c:v>
                </c:pt>
                <c:pt idx="62">
                  <c:v>2.7027027027027026</c:v>
                </c:pt>
                <c:pt idx="63">
                  <c:v>2.7777777777777777</c:v>
                </c:pt>
                <c:pt idx="64">
                  <c:v>2.8571428571428572</c:v>
                </c:pt>
                <c:pt idx="65">
                  <c:v>2.9411764705882355</c:v>
                </c:pt>
                <c:pt idx="66">
                  <c:v>3.0303030303030307</c:v>
                </c:pt>
                <c:pt idx="67">
                  <c:v>3.1250000000000004</c:v>
                </c:pt>
                <c:pt idx="68">
                  <c:v>3.2258064516129026</c:v>
                </c:pt>
                <c:pt idx="69">
                  <c:v>3.333333333333333</c:v>
                </c:pt>
                <c:pt idx="70">
                  <c:v>3.4482758620689653</c:v>
                </c:pt>
                <c:pt idx="71">
                  <c:v>3.5714285714285712</c:v>
                </c:pt>
                <c:pt idx="72">
                  <c:v>3.7037037037037033</c:v>
                </c:pt>
                <c:pt idx="73">
                  <c:v>3.8461538461538458</c:v>
                </c:pt>
                <c:pt idx="74">
                  <c:v>4</c:v>
                </c:pt>
                <c:pt idx="75">
                  <c:v>4.166666666666667</c:v>
                </c:pt>
                <c:pt idx="76">
                  <c:v>4.3478260869565224</c:v>
                </c:pt>
                <c:pt idx="77">
                  <c:v>4.5454545454545459</c:v>
                </c:pt>
                <c:pt idx="78">
                  <c:v>4.7619047619047628</c:v>
                </c:pt>
                <c:pt idx="79">
                  <c:v>5.0000000000000009</c:v>
                </c:pt>
                <c:pt idx="80">
                  <c:v>5.2631578947368434</c:v>
                </c:pt>
                <c:pt idx="81">
                  <c:v>5.5555555555555545</c:v>
                </c:pt>
                <c:pt idx="82">
                  <c:v>5.8823529411764692</c:v>
                </c:pt>
                <c:pt idx="83">
                  <c:v>6.2499999999999991</c:v>
                </c:pt>
                <c:pt idx="84">
                  <c:v>6.6666666666666661</c:v>
                </c:pt>
                <c:pt idx="85">
                  <c:v>7.1428571428571423</c:v>
                </c:pt>
                <c:pt idx="86">
                  <c:v>7.6923076923076916</c:v>
                </c:pt>
                <c:pt idx="87">
                  <c:v>8.3333333333333339</c:v>
                </c:pt>
                <c:pt idx="88">
                  <c:v>9.0909090909090917</c:v>
                </c:pt>
                <c:pt idx="89">
                  <c:v>10.000000000000002</c:v>
                </c:pt>
                <c:pt idx="90">
                  <c:v>11.111111111111114</c:v>
                </c:pt>
                <c:pt idx="91">
                  <c:v>12.500000000000007</c:v>
                </c:pt>
                <c:pt idx="92">
                  <c:v>14.285714285714295</c:v>
                </c:pt>
                <c:pt idx="93">
                  <c:v>16.66666666666665</c:v>
                </c:pt>
                <c:pt idx="94">
                  <c:v>19.999999999999982</c:v>
                </c:pt>
                <c:pt idx="95">
                  <c:v>24.999999999999979</c:v>
                </c:pt>
                <c:pt idx="96">
                  <c:v>33.3333333333333</c:v>
                </c:pt>
                <c:pt idx="97">
                  <c:v>49.999999999999957</c:v>
                </c:pt>
                <c:pt idx="98">
                  <c:v>99.999999999999915</c:v>
                </c:pt>
              </c:numCache>
            </c:numRef>
          </c:val>
          <c:smooth val="0"/>
          <c:extLst>
            <c:ext xmlns:c16="http://schemas.microsoft.com/office/drawing/2014/chart" uri="{C3380CC4-5D6E-409C-BE32-E72D297353CC}">
              <c16:uniqueId val="{00000000-83C0-FA48-AAFF-A0163FCFCB82}"/>
            </c:ext>
          </c:extLst>
        </c:ser>
        <c:dLbls>
          <c:showLegendKey val="0"/>
          <c:showVal val="0"/>
          <c:showCatName val="0"/>
          <c:showSerName val="0"/>
          <c:showPercent val="0"/>
          <c:showBubbleSize val="0"/>
        </c:dLbls>
        <c:smooth val="0"/>
        <c:axId val="790817039"/>
        <c:axId val="776164191"/>
      </c:lineChart>
      <c:catAx>
        <c:axId val="790817039"/>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crossAx val="776164191"/>
        <c:crosses val="autoZero"/>
        <c:auto val="1"/>
        <c:lblAlgn val="ctr"/>
        <c:lblOffset val="100"/>
        <c:noMultiLvlLbl val="0"/>
      </c:catAx>
      <c:valAx>
        <c:axId val="7761641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7908170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646196233119042E-2"/>
          <c:y val="2.3921568627450981E-2"/>
          <c:w val="0.91519044180276277"/>
          <c:h val="0.77766558591940727"/>
        </c:manualLayout>
      </c:layout>
      <c:lineChart>
        <c:grouping val="standard"/>
        <c:varyColors val="0"/>
        <c:ser>
          <c:idx val="0"/>
          <c:order val="0"/>
          <c:tx>
            <c:v>P=25%</c:v>
          </c:tx>
          <c:spPr>
            <a:ln w="28575" cap="rnd">
              <a:solidFill>
                <a:schemeClr val="accent1"/>
              </a:solidFill>
              <a:round/>
            </a:ln>
            <a:effectLst/>
          </c:spPr>
          <c:marker>
            <c:symbol val="none"/>
          </c:marker>
          <c:cat>
            <c:numRef>
              <c:f>Sheet2!$B:$B</c:f>
              <c:numCache>
                <c:formatCode>General</c:formatCode>
                <c:ptCount val="1048576"/>
                <c:pt idx="0">
                  <c:v>2</c:v>
                </c:pt>
                <c:pt idx="1">
                  <c:v>4</c:v>
                </c:pt>
                <c:pt idx="2">
                  <c:v>8</c:v>
                </c:pt>
                <c:pt idx="3">
                  <c:v>16</c:v>
                </c:pt>
                <c:pt idx="4">
                  <c:v>32</c:v>
                </c:pt>
                <c:pt idx="5">
                  <c:v>64</c:v>
                </c:pt>
                <c:pt idx="6">
                  <c:v>128</c:v>
                </c:pt>
                <c:pt idx="7">
                  <c:v>256</c:v>
                </c:pt>
                <c:pt idx="8">
                  <c:v>512</c:v>
                </c:pt>
                <c:pt idx="9">
                  <c:v>1024</c:v>
                </c:pt>
                <c:pt idx="10">
                  <c:v>2048</c:v>
                </c:pt>
                <c:pt idx="11">
                  <c:v>4096</c:v>
                </c:pt>
                <c:pt idx="12">
                  <c:v>8192</c:v>
                </c:pt>
                <c:pt idx="13">
                  <c:v>16384</c:v>
                </c:pt>
                <c:pt idx="14">
                  <c:v>32768</c:v>
                </c:pt>
                <c:pt idx="15">
                  <c:v>65536</c:v>
                </c:pt>
                <c:pt idx="16">
                  <c:v>131072</c:v>
                </c:pt>
                <c:pt idx="17">
                  <c:v>262144</c:v>
                </c:pt>
                <c:pt idx="18">
                  <c:v>524288</c:v>
                </c:pt>
                <c:pt idx="19">
                  <c:v>1048576</c:v>
                </c:pt>
                <c:pt idx="20">
                  <c:v>2097152</c:v>
                </c:pt>
                <c:pt idx="21">
                  <c:v>4194304</c:v>
                </c:pt>
                <c:pt idx="22">
                  <c:v>8388608</c:v>
                </c:pt>
                <c:pt idx="23">
                  <c:v>16777216</c:v>
                </c:pt>
                <c:pt idx="24">
                  <c:v>33554432</c:v>
                </c:pt>
                <c:pt idx="25">
                  <c:v>67108864</c:v>
                </c:pt>
                <c:pt idx="26">
                  <c:v>134217728</c:v>
                </c:pt>
                <c:pt idx="27">
                  <c:v>268435456</c:v>
                </c:pt>
                <c:pt idx="28">
                  <c:v>536870912</c:v>
                </c:pt>
                <c:pt idx="29">
                  <c:v>1073741824</c:v>
                </c:pt>
                <c:pt idx="30">
                  <c:v>2147483648</c:v>
                </c:pt>
                <c:pt idx="31">
                  <c:v>4294967296</c:v>
                </c:pt>
                <c:pt idx="32">
                  <c:v>8589934592</c:v>
                </c:pt>
                <c:pt idx="33">
                  <c:v>17179869184</c:v>
                </c:pt>
              </c:numCache>
            </c:numRef>
          </c:cat>
          <c:val>
            <c:numRef>
              <c:f>Sheet2!$C$1:$C$14</c:f>
              <c:numCache>
                <c:formatCode>General</c:formatCode>
                <c:ptCount val="14"/>
                <c:pt idx="0">
                  <c:v>1.1428571428571428</c:v>
                </c:pt>
                <c:pt idx="1">
                  <c:v>1.2307692307692308</c:v>
                </c:pt>
                <c:pt idx="2">
                  <c:v>1.28</c:v>
                </c:pt>
                <c:pt idx="3">
                  <c:v>1.3061224489795917</c:v>
                </c:pt>
                <c:pt idx="4">
                  <c:v>1.3195876288659794</c:v>
                </c:pt>
                <c:pt idx="5">
                  <c:v>1.3264248704663213</c:v>
                </c:pt>
                <c:pt idx="6">
                  <c:v>1.3298701298701299</c:v>
                </c:pt>
                <c:pt idx="7">
                  <c:v>1.3315994798439532</c:v>
                </c:pt>
                <c:pt idx="8">
                  <c:v>1.332465842550423</c:v>
                </c:pt>
                <c:pt idx="9">
                  <c:v>1.3328994467946631</c:v>
                </c:pt>
                <c:pt idx="10">
                  <c:v>1.3331163547599674</c:v>
                </c:pt>
                <c:pt idx="11">
                  <c:v>1.3332248352184881</c:v>
                </c:pt>
                <c:pt idx="12">
                  <c:v>1.3332790820686007</c:v>
                </c:pt>
                <c:pt idx="13">
                  <c:v>1.3333062071491057</c:v>
                </c:pt>
              </c:numCache>
            </c:numRef>
          </c:val>
          <c:smooth val="0"/>
          <c:extLst>
            <c:ext xmlns:c16="http://schemas.microsoft.com/office/drawing/2014/chart" uri="{C3380CC4-5D6E-409C-BE32-E72D297353CC}">
              <c16:uniqueId val="{00000000-9235-1A4E-A76E-05C3DDC5F393}"/>
            </c:ext>
          </c:extLst>
        </c:ser>
        <c:ser>
          <c:idx val="1"/>
          <c:order val="1"/>
          <c:tx>
            <c:v>P=50%</c:v>
          </c:tx>
          <c:spPr>
            <a:ln w="28575" cap="rnd">
              <a:solidFill>
                <a:schemeClr val="accent2"/>
              </a:solidFill>
              <a:round/>
            </a:ln>
            <a:effectLst/>
          </c:spPr>
          <c:marker>
            <c:symbol val="none"/>
          </c:marker>
          <c:cat>
            <c:numRef>
              <c:f>Sheet2!$B:$B</c:f>
              <c:numCache>
                <c:formatCode>General</c:formatCode>
                <c:ptCount val="1048576"/>
                <c:pt idx="0">
                  <c:v>2</c:v>
                </c:pt>
                <c:pt idx="1">
                  <c:v>4</c:v>
                </c:pt>
                <c:pt idx="2">
                  <c:v>8</c:v>
                </c:pt>
                <c:pt idx="3">
                  <c:v>16</c:v>
                </c:pt>
                <c:pt idx="4">
                  <c:v>32</c:v>
                </c:pt>
                <c:pt idx="5">
                  <c:v>64</c:v>
                </c:pt>
                <c:pt idx="6">
                  <c:v>128</c:v>
                </c:pt>
                <c:pt idx="7">
                  <c:v>256</c:v>
                </c:pt>
                <c:pt idx="8">
                  <c:v>512</c:v>
                </c:pt>
                <c:pt idx="9">
                  <c:v>1024</c:v>
                </c:pt>
                <c:pt idx="10">
                  <c:v>2048</c:v>
                </c:pt>
                <c:pt idx="11">
                  <c:v>4096</c:v>
                </c:pt>
                <c:pt idx="12">
                  <c:v>8192</c:v>
                </c:pt>
                <c:pt idx="13">
                  <c:v>16384</c:v>
                </c:pt>
                <c:pt idx="14">
                  <c:v>32768</c:v>
                </c:pt>
                <c:pt idx="15">
                  <c:v>65536</c:v>
                </c:pt>
                <c:pt idx="16">
                  <c:v>131072</c:v>
                </c:pt>
                <c:pt idx="17">
                  <c:v>262144</c:v>
                </c:pt>
                <c:pt idx="18">
                  <c:v>524288</c:v>
                </c:pt>
                <c:pt idx="19">
                  <c:v>1048576</c:v>
                </c:pt>
                <c:pt idx="20">
                  <c:v>2097152</c:v>
                </c:pt>
                <c:pt idx="21">
                  <c:v>4194304</c:v>
                </c:pt>
                <c:pt idx="22">
                  <c:v>8388608</c:v>
                </c:pt>
                <c:pt idx="23">
                  <c:v>16777216</c:v>
                </c:pt>
                <c:pt idx="24">
                  <c:v>33554432</c:v>
                </c:pt>
                <c:pt idx="25">
                  <c:v>67108864</c:v>
                </c:pt>
                <c:pt idx="26">
                  <c:v>134217728</c:v>
                </c:pt>
                <c:pt idx="27">
                  <c:v>268435456</c:v>
                </c:pt>
                <c:pt idx="28">
                  <c:v>536870912</c:v>
                </c:pt>
                <c:pt idx="29">
                  <c:v>1073741824</c:v>
                </c:pt>
                <c:pt idx="30">
                  <c:v>2147483648</c:v>
                </c:pt>
                <c:pt idx="31">
                  <c:v>4294967296</c:v>
                </c:pt>
                <c:pt idx="32">
                  <c:v>8589934592</c:v>
                </c:pt>
                <c:pt idx="33">
                  <c:v>17179869184</c:v>
                </c:pt>
              </c:numCache>
            </c:numRef>
          </c:cat>
          <c:val>
            <c:numRef>
              <c:f>Sheet2!$D$1:$D$14</c:f>
              <c:numCache>
                <c:formatCode>General</c:formatCode>
                <c:ptCount val="14"/>
                <c:pt idx="0">
                  <c:v>1.3333333333333333</c:v>
                </c:pt>
                <c:pt idx="1">
                  <c:v>1.6</c:v>
                </c:pt>
                <c:pt idx="2">
                  <c:v>1.7777777777777777</c:v>
                </c:pt>
                <c:pt idx="3">
                  <c:v>1.8823529411764706</c:v>
                </c:pt>
                <c:pt idx="4">
                  <c:v>1.9393939393939394</c:v>
                </c:pt>
                <c:pt idx="5">
                  <c:v>1.9692307692307693</c:v>
                </c:pt>
                <c:pt idx="6">
                  <c:v>1.9844961240310077</c:v>
                </c:pt>
                <c:pt idx="7">
                  <c:v>1.9922178988326849</c:v>
                </c:pt>
                <c:pt idx="8">
                  <c:v>1.996101364522417</c:v>
                </c:pt>
                <c:pt idx="9">
                  <c:v>1.9980487804878049</c:v>
                </c:pt>
                <c:pt idx="10">
                  <c:v>1.9990239141044412</c:v>
                </c:pt>
                <c:pt idx="11">
                  <c:v>1.9995118379301928</c:v>
                </c:pt>
                <c:pt idx="12">
                  <c:v>1.9997558891736849</c:v>
                </c:pt>
                <c:pt idx="13">
                  <c:v>1.9998779371376258</c:v>
                </c:pt>
              </c:numCache>
            </c:numRef>
          </c:val>
          <c:smooth val="0"/>
          <c:extLst>
            <c:ext xmlns:c16="http://schemas.microsoft.com/office/drawing/2014/chart" uri="{C3380CC4-5D6E-409C-BE32-E72D297353CC}">
              <c16:uniqueId val="{00000001-9235-1A4E-A76E-05C3DDC5F393}"/>
            </c:ext>
          </c:extLst>
        </c:ser>
        <c:ser>
          <c:idx val="2"/>
          <c:order val="2"/>
          <c:tx>
            <c:v>P=90%</c:v>
          </c:tx>
          <c:spPr>
            <a:ln w="28575" cap="rnd">
              <a:solidFill>
                <a:schemeClr val="accent3"/>
              </a:solidFill>
              <a:round/>
            </a:ln>
            <a:effectLst/>
          </c:spPr>
          <c:marker>
            <c:symbol val="none"/>
          </c:marker>
          <c:cat>
            <c:numRef>
              <c:f>Sheet2!$B:$B</c:f>
              <c:numCache>
                <c:formatCode>General</c:formatCode>
                <c:ptCount val="1048576"/>
                <c:pt idx="0">
                  <c:v>2</c:v>
                </c:pt>
                <c:pt idx="1">
                  <c:v>4</c:v>
                </c:pt>
                <c:pt idx="2">
                  <c:v>8</c:v>
                </c:pt>
                <c:pt idx="3">
                  <c:v>16</c:v>
                </c:pt>
                <c:pt idx="4">
                  <c:v>32</c:v>
                </c:pt>
                <c:pt idx="5">
                  <c:v>64</c:v>
                </c:pt>
                <c:pt idx="6">
                  <c:v>128</c:v>
                </c:pt>
                <c:pt idx="7">
                  <c:v>256</c:v>
                </c:pt>
                <c:pt idx="8">
                  <c:v>512</c:v>
                </c:pt>
                <c:pt idx="9">
                  <c:v>1024</c:v>
                </c:pt>
                <c:pt idx="10">
                  <c:v>2048</c:v>
                </c:pt>
                <c:pt idx="11">
                  <c:v>4096</c:v>
                </c:pt>
                <c:pt idx="12">
                  <c:v>8192</c:v>
                </c:pt>
                <c:pt idx="13">
                  <c:v>16384</c:v>
                </c:pt>
                <c:pt idx="14">
                  <c:v>32768</c:v>
                </c:pt>
                <c:pt idx="15">
                  <c:v>65536</c:v>
                </c:pt>
                <c:pt idx="16">
                  <c:v>131072</c:v>
                </c:pt>
                <c:pt idx="17">
                  <c:v>262144</c:v>
                </c:pt>
                <c:pt idx="18">
                  <c:v>524288</c:v>
                </c:pt>
                <c:pt idx="19">
                  <c:v>1048576</c:v>
                </c:pt>
                <c:pt idx="20">
                  <c:v>2097152</c:v>
                </c:pt>
                <c:pt idx="21">
                  <c:v>4194304</c:v>
                </c:pt>
                <c:pt idx="22">
                  <c:v>8388608</c:v>
                </c:pt>
                <c:pt idx="23">
                  <c:v>16777216</c:v>
                </c:pt>
                <c:pt idx="24">
                  <c:v>33554432</c:v>
                </c:pt>
                <c:pt idx="25">
                  <c:v>67108864</c:v>
                </c:pt>
                <c:pt idx="26">
                  <c:v>134217728</c:v>
                </c:pt>
                <c:pt idx="27">
                  <c:v>268435456</c:v>
                </c:pt>
                <c:pt idx="28">
                  <c:v>536870912</c:v>
                </c:pt>
                <c:pt idx="29">
                  <c:v>1073741824</c:v>
                </c:pt>
                <c:pt idx="30">
                  <c:v>2147483648</c:v>
                </c:pt>
                <c:pt idx="31">
                  <c:v>4294967296</c:v>
                </c:pt>
                <c:pt idx="32">
                  <c:v>8589934592</c:v>
                </c:pt>
                <c:pt idx="33">
                  <c:v>17179869184</c:v>
                </c:pt>
              </c:numCache>
            </c:numRef>
          </c:cat>
          <c:val>
            <c:numRef>
              <c:f>Sheet2!$E$1:$E$14</c:f>
              <c:numCache>
                <c:formatCode>General</c:formatCode>
                <c:ptCount val="14"/>
                <c:pt idx="0">
                  <c:v>1.8181818181818181</c:v>
                </c:pt>
                <c:pt idx="1">
                  <c:v>3.0769230769230775</c:v>
                </c:pt>
                <c:pt idx="2">
                  <c:v>4.7058823529411775</c:v>
                </c:pt>
                <c:pt idx="3">
                  <c:v>6.4000000000000012</c:v>
                </c:pt>
                <c:pt idx="4">
                  <c:v>7.8048780487804885</c:v>
                </c:pt>
                <c:pt idx="5">
                  <c:v>8.7671232876712342</c:v>
                </c:pt>
                <c:pt idx="6">
                  <c:v>9.343065693430658</c:v>
                </c:pt>
                <c:pt idx="7">
                  <c:v>9.6603773584905692</c:v>
                </c:pt>
                <c:pt idx="8">
                  <c:v>9.8272552783109433</c:v>
                </c:pt>
                <c:pt idx="9">
                  <c:v>9.9128751210067776</c:v>
                </c:pt>
                <c:pt idx="10">
                  <c:v>9.956246961594557</c:v>
                </c:pt>
                <c:pt idx="11">
                  <c:v>9.9780755176613916</c:v>
                </c:pt>
                <c:pt idx="12">
                  <c:v>9.9890257285696897</c:v>
                </c:pt>
                <c:pt idx="13">
                  <c:v>9.9945098517659989</c:v>
                </c:pt>
              </c:numCache>
            </c:numRef>
          </c:val>
          <c:smooth val="0"/>
          <c:extLst>
            <c:ext xmlns:c16="http://schemas.microsoft.com/office/drawing/2014/chart" uri="{C3380CC4-5D6E-409C-BE32-E72D297353CC}">
              <c16:uniqueId val="{00000002-9235-1A4E-A76E-05C3DDC5F393}"/>
            </c:ext>
          </c:extLst>
        </c:ser>
        <c:ser>
          <c:idx val="3"/>
          <c:order val="3"/>
          <c:tx>
            <c:v>P=95%</c:v>
          </c:tx>
          <c:spPr>
            <a:ln w="28575" cap="rnd">
              <a:solidFill>
                <a:schemeClr val="accent4"/>
              </a:solidFill>
              <a:round/>
            </a:ln>
            <a:effectLst/>
          </c:spPr>
          <c:marker>
            <c:symbol val="none"/>
          </c:marker>
          <c:cat>
            <c:numRef>
              <c:f>Sheet2!$B:$B</c:f>
              <c:numCache>
                <c:formatCode>General</c:formatCode>
                <c:ptCount val="1048576"/>
                <c:pt idx="0">
                  <c:v>2</c:v>
                </c:pt>
                <c:pt idx="1">
                  <c:v>4</c:v>
                </c:pt>
                <c:pt idx="2">
                  <c:v>8</c:v>
                </c:pt>
                <c:pt idx="3">
                  <c:v>16</c:v>
                </c:pt>
                <c:pt idx="4">
                  <c:v>32</c:v>
                </c:pt>
                <c:pt idx="5">
                  <c:v>64</c:v>
                </c:pt>
                <c:pt idx="6">
                  <c:v>128</c:v>
                </c:pt>
                <c:pt idx="7">
                  <c:v>256</c:v>
                </c:pt>
                <c:pt idx="8">
                  <c:v>512</c:v>
                </c:pt>
                <c:pt idx="9">
                  <c:v>1024</c:v>
                </c:pt>
                <c:pt idx="10">
                  <c:v>2048</c:v>
                </c:pt>
                <c:pt idx="11">
                  <c:v>4096</c:v>
                </c:pt>
                <c:pt idx="12">
                  <c:v>8192</c:v>
                </c:pt>
                <c:pt idx="13">
                  <c:v>16384</c:v>
                </c:pt>
                <c:pt idx="14">
                  <c:v>32768</c:v>
                </c:pt>
                <c:pt idx="15">
                  <c:v>65536</c:v>
                </c:pt>
                <c:pt idx="16">
                  <c:v>131072</c:v>
                </c:pt>
                <c:pt idx="17">
                  <c:v>262144</c:v>
                </c:pt>
                <c:pt idx="18">
                  <c:v>524288</c:v>
                </c:pt>
                <c:pt idx="19">
                  <c:v>1048576</c:v>
                </c:pt>
                <c:pt idx="20">
                  <c:v>2097152</c:v>
                </c:pt>
                <c:pt idx="21">
                  <c:v>4194304</c:v>
                </c:pt>
                <c:pt idx="22">
                  <c:v>8388608</c:v>
                </c:pt>
                <c:pt idx="23">
                  <c:v>16777216</c:v>
                </c:pt>
                <c:pt idx="24">
                  <c:v>33554432</c:v>
                </c:pt>
                <c:pt idx="25">
                  <c:v>67108864</c:v>
                </c:pt>
                <c:pt idx="26">
                  <c:v>134217728</c:v>
                </c:pt>
                <c:pt idx="27">
                  <c:v>268435456</c:v>
                </c:pt>
                <c:pt idx="28">
                  <c:v>536870912</c:v>
                </c:pt>
                <c:pt idx="29">
                  <c:v>1073741824</c:v>
                </c:pt>
                <c:pt idx="30">
                  <c:v>2147483648</c:v>
                </c:pt>
                <c:pt idx="31">
                  <c:v>4294967296</c:v>
                </c:pt>
                <c:pt idx="32">
                  <c:v>8589934592</c:v>
                </c:pt>
                <c:pt idx="33">
                  <c:v>17179869184</c:v>
                </c:pt>
              </c:numCache>
            </c:numRef>
          </c:cat>
          <c:val>
            <c:numRef>
              <c:f>Sheet2!$F$1:$F$14</c:f>
              <c:numCache>
                <c:formatCode>General</c:formatCode>
                <c:ptCount val="14"/>
                <c:pt idx="0">
                  <c:v>1.9047619047619047</c:v>
                </c:pt>
                <c:pt idx="1">
                  <c:v>3.4782608695652169</c:v>
                </c:pt>
                <c:pt idx="2">
                  <c:v>5.9259259259259247</c:v>
                </c:pt>
                <c:pt idx="3">
                  <c:v>9.1428571428571388</c:v>
                </c:pt>
                <c:pt idx="4">
                  <c:v>12.54901960784313</c:v>
                </c:pt>
                <c:pt idx="5">
                  <c:v>15.421686746987941</c:v>
                </c:pt>
                <c:pt idx="6">
                  <c:v>17.414965986394545</c:v>
                </c:pt>
                <c:pt idx="7">
                  <c:v>18.618181818181803</c:v>
                </c:pt>
                <c:pt idx="8">
                  <c:v>19.284369114877574</c:v>
                </c:pt>
                <c:pt idx="9">
                  <c:v>19.635666347075723</c:v>
                </c:pt>
                <c:pt idx="10">
                  <c:v>19.816158684083195</c:v>
                </c:pt>
                <c:pt idx="11">
                  <c:v>19.90765492102064</c:v>
                </c:pt>
                <c:pt idx="12">
                  <c:v>19.953720618682237</c:v>
                </c:pt>
                <c:pt idx="13">
                  <c:v>19.976833506065944</c:v>
                </c:pt>
              </c:numCache>
            </c:numRef>
          </c:val>
          <c:smooth val="0"/>
          <c:extLst>
            <c:ext xmlns:c16="http://schemas.microsoft.com/office/drawing/2014/chart" uri="{C3380CC4-5D6E-409C-BE32-E72D297353CC}">
              <c16:uniqueId val="{00000003-9235-1A4E-A76E-05C3DDC5F393}"/>
            </c:ext>
          </c:extLst>
        </c:ser>
        <c:dLbls>
          <c:showLegendKey val="0"/>
          <c:showVal val="0"/>
          <c:showCatName val="0"/>
          <c:showSerName val="0"/>
          <c:showPercent val="0"/>
          <c:showBubbleSize val="0"/>
        </c:dLbls>
        <c:smooth val="0"/>
        <c:axId val="774022639"/>
        <c:axId val="734204767"/>
      </c:lineChart>
      <c:catAx>
        <c:axId val="774022639"/>
        <c:scaling>
          <c:orientation val="minMax"/>
        </c:scaling>
        <c:delete val="0"/>
        <c:axPos val="b"/>
        <c:numFmt formatCode="General" sourceLinked="1"/>
        <c:majorTickMark val="none"/>
        <c:minorTickMark val="none"/>
        <c:tickLblPos val="nextTo"/>
        <c:spPr>
          <a:solidFill>
            <a:schemeClr val="bg1"/>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734204767"/>
        <c:crosses val="autoZero"/>
        <c:auto val="1"/>
        <c:lblAlgn val="ctr"/>
        <c:lblOffset val="100"/>
        <c:noMultiLvlLbl val="0"/>
      </c:catAx>
      <c:valAx>
        <c:axId val="7342047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774022639"/>
        <c:crosses val="autoZero"/>
        <c:crossBetween val="between"/>
      </c:valAx>
      <c:spPr>
        <a:noFill/>
        <a:ln>
          <a:noFill/>
        </a:ln>
        <a:effectLst/>
      </c:spPr>
    </c:plotArea>
    <c:legend>
      <c:legendPos val="tr"/>
      <c:layout>
        <c:manualLayout>
          <c:xMode val="edge"/>
          <c:yMode val="edge"/>
          <c:x val="9.5613917162793674E-2"/>
          <c:y val="7.4201314007723562E-2"/>
          <c:w val="0.17246975225657768"/>
          <c:h val="0.3842780480465419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sz="20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69920" cy="480060"/>
          </a:xfrm>
          <a:prstGeom prst="rect">
            <a:avLst/>
          </a:prstGeom>
        </p:spPr>
        <p:txBody>
          <a:bodyPr vert="horz" lIns="96661" tIns="48331" rIns="96661" bIns="48331" rtlCol="0"/>
          <a:lstStyle>
            <a:lvl1pPr algn="l" eaLnBrk="1" fontAlgn="auto" hangingPunct="1">
              <a:spcBef>
                <a:spcPts val="0"/>
              </a:spcBef>
              <a:spcAft>
                <a:spcPts val="0"/>
              </a:spcAft>
              <a:defRPr sz="1300">
                <a:latin typeface="+mn-lt"/>
                <a:ea typeface="+mn-ea"/>
              </a:defRPr>
            </a:lvl1pPr>
          </a:lstStyle>
          <a:p>
            <a:pPr>
              <a:defRPr/>
            </a:pPr>
            <a:endParaRPr lang="zh-CN" altLang="en-US"/>
          </a:p>
        </p:txBody>
      </p:sp>
      <p:sp>
        <p:nvSpPr>
          <p:cNvPr id="3" name="日期占位符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eaLnBrk="1" fontAlgn="auto" hangingPunct="1">
              <a:spcBef>
                <a:spcPts val="0"/>
              </a:spcBef>
              <a:spcAft>
                <a:spcPts val="0"/>
              </a:spcAft>
              <a:defRPr sz="1300">
                <a:latin typeface="+mn-lt"/>
                <a:ea typeface="+mn-ea"/>
              </a:defRPr>
            </a:lvl1pPr>
          </a:lstStyle>
          <a:p>
            <a:pPr>
              <a:defRPr/>
            </a:pPr>
            <a:fld id="{A7A476E1-26A7-4374-8E85-622F51A3D903}" type="datetimeFigureOut">
              <a:rPr lang="zh-CN" altLang="en-US"/>
              <a:pPr>
                <a:defRPr/>
              </a:pPr>
              <a:t>2024/04/17</a:t>
            </a:fld>
            <a:endParaRPr lang="zh-CN" altLang="en-US"/>
          </a:p>
        </p:txBody>
      </p:sp>
      <p:sp>
        <p:nvSpPr>
          <p:cNvPr id="4" name="页脚占位符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eaLnBrk="1" fontAlgn="auto" hangingPunct="1">
              <a:spcBef>
                <a:spcPts val="0"/>
              </a:spcBef>
              <a:spcAft>
                <a:spcPts val="0"/>
              </a:spcAft>
              <a:defRPr sz="13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vl1pPr>
          </a:lstStyle>
          <a:p>
            <a:pPr>
              <a:defRPr/>
            </a:pPr>
            <a:fld id="{19F41E9D-3057-429F-A72C-46641107623D}" type="slidenum">
              <a:rPr lang="zh-CN" altLang="en-US"/>
              <a:pPr>
                <a:defRPr/>
              </a:pPr>
              <a:t>‹#›</a:t>
            </a:fld>
            <a:endParaRPr lang="zh-CN" altLang="en-US"/>
          </a:p>
        </p:txBody>
      </p:sp>
    </p:spTree>
    <p:extLst>
      <p:ext uri="{BB962C8B-B14F-4D97-AF65-F5344CB8AC3E}">
        <p14:creationId xmlns:p14="http://schemas.microsoft.com/office/powerpoint/2010/main" val="48450682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69920" cy="480060"/>
          </a:xfrm>
          <a:prstGeom prst="rect">
            <a:avLst/>
          </a:prstGeom>
        </p:spPr>
        <p:txBody>
          <a:bodyPr vert="horz" lIns="96661" tIns="48331" rIns="96661" bIns="48331" rtlCol="0"/>
          <a:lstStyle>
            <a:lvl1pPr algn="l" eaLnBrk="1" fontAlgn="auto" hangingPunct="1">
              <a:spcBef>
                <a:spcPts val="0"/>
              </a:spcBef>
              <a:spcAft>
                <a:spcPts val="0"/>
              </a:spcAft>
              <a:defRPr sz="1300">
                <a:latin typeface="+mn-lt"/>
                <a:ea typeface="+mn-ea"/>
              </a:defRPr>
            </a:lvl1pPr>
          </a:lstStyle>
          <a:p>
            <a:pPr>
              <a:defRPr/>
            </a:pPr>
            <a:endParaRPr lang="zh-CN" altLang="en-US"/>
          </a:p>
        </p:txBody>
      </p:sp>
      <p:sp>
        <p:nvSpPr>
          <p:cNvPr id="3" name="日期占位符 2"/>
          <p:cNvSpPr>
            <a:spLocks noGrp="1"/>
          </p:cNvSpPr>
          <p:nvPr>
            <p:ph type="dt" idx="1"/>
          </p:nvPr>
        </p:nvSpPr>
        <p:spPr>
          <a:xfrm>
            <a:off x="4143587" y="0"/>
            <a:ext cx="3169920" cy="480060"/>
          </a:xfrm>
          <a:prstGeom prst="rect">
            <a:avLst/>
          </a:prstGeom>
        </p:spPr>
        <p:txBody>
          <a:bodyPr vert="horz" lIns="96661" tIns="48331" rIns="96661" bIns="48331" rtlCol="0"/>
          <a:lstStyle>
            <a:lvl1pPr algn="r" eaLnBrk="1" fontAlgn="auto" hangingPunct="1">
              <a:spcBef>
                <a:spcPts val="0"/>
              </a:spcBef>
              <a:spcAft>
                <a:spcPts val="0"/>
              </a:spcAft>
              <a:defRPr sz="1300">
                <a:latin typeface="+mn-lt"/>
                <a:ea typeface="+mn-ea"/>
              </a:defRPr>
            </a:lvl1pPr>
          </a:lstStyle>
          <a:p>
            <a:pPr>
              <a:defRPr/>
            </a:pPr>
            <a:fld id="{335B7077-FE34-415F-9DF0-C8A90D96A5FC}" type="datetimeFigureOut">
              <a:rPr lang="zh-CN" altLang="en-US"/>
              <a:pPr>
                <a:defRPr/>
              </a:pPr>
              <a:t>2024/04/17</a:t>
            </a:fld>
            <a:endParaRPr lang="zh-CN" altLang="en-US"/>
          </a:p>
        </p:txBody>
      </p:sp>
      <p:sp>
        <p:nvSpPr>
          <p:cNvPr id="4" name="幻灯片图像占位符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pPr lvl="0"/>
            <a:endParaRPr lang="zh-CN" altLang="en-US" noProof="0"/>
          </a:p>
        </p:txBody>
      </p:sp>
      <p:sp>
        <p:nvSpPr>
          <p:cNvPr id="5" name="备注占位符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eaLnBrk="1" fontAlgn="auto" hangingPunct="1">
              <a:spcBef>
                <a:spcPts val="0"/>
              </a:spcBef>
              <a:spcAft>
                <a:spcPts val="0"/>
              </a:spcAft>
              <a:defRPr sz="13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vl1pPr>
          </a:lstStyle>
          <a:p>
            <a:pPr>
              <a:defRPr/>
            </a:pPr>
            <a:fld id="{D3078E79-19C6-4191-81AE-0E25ABA7708C}" type="slidenum">
              <a:rPr lang="zh-CN" altLang="en-US"/>
              <a:pPr>
                <a:defRPr/>
              </a:pPr>
              <a:t>‹#›</a:t>
            </a:fld>
            <a:endParaRPr lang="zh-CN" altLang="en-US"/>
          </a:p>
        </p:txBody>
      </p:sp>
    </p:spTree>
    <p:extLst>
      <p:ext uri="{BB962C8B-B14F-4D97-AF65-F5344CB8AC3E}">
        <p14:creationId xmlns:p14="http://schemas.microsoft.com/office/powerpoint/2010/main" val="29245472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920" kern="1200">
        <a:solidFill>
          <a:schemeClr val="tx1"/>
        </a:solidFill>
        <a:latin typeface="+mn-lt"/>
        <a:ea typeface="+mn-ea"/>
        <a:cs typeface="+mn-cs"/>
      </a:defRPr>
    </a:lvl1pPr>
    <a:lvl2pPr marL="731461" algn="l" rtl="0" eaLnBrk="0" fontAlgn="base" hangingPunct="0">
      <a:spcBef>
        <a:spcPct val="30000"/>
      </a:spcBef>
      <a:spcAft>
        <a:spcPct val="0"/>
      </a:spcAft>
      <a:defRPr sz="1920" kern="1200">
        <a:solidFill>
          <a:schemeClr val="tx1"/>
        </a:solidFill>
        <a:latin typeface="+mn-lt"/>
        <a:ea typeface="+mn-ea"/>
        <a:cs typeface="+mn-cs"/>
      </a:defRPr>
    </a:lvl2pPr>
    <a:lvl3pPr marL="1462920" algn="l" rtl="0" eaLnBrk="0" fontAlgn="base" hangingPunct="0">
      <a:spcBef>
        <a:spcPct val="30000"/>
      </a:spcBef>
      <a:spcAft>
        <a:spcPct val="0"/>
      </a:spcAft>
      <a:defRPr sz="1920" kern="1200">
        <a:solidFill>
          <a:schemeClr val="tx1"/>
        </a:solidFill>
        <a:latin typeface="+mn-lt"/>
        <a:ea typeface="+mn-ea"/>
        <a:cs typeface="+mn-cs"/>
      </a:defRPr>
    </a:lvl3pPr>
    <a:lvl4pPr marL="2194381" algn="l" rtl="0" eaLnBrk="0" fontAlgn="base" hangingPunct="0">
      <a:spcBef>
        <a:spcPct val="30000"/>
      </a:spcBef>
      <a:spcAft>
        <a:spcPct val="0"/>
      </a:spcAft>
      <a:defRPr sz="1920" kern="1200">
        <a:solidFill>
          <a:schemeClr val="tx1"/>
        </a:solidFill>
        <a:latin typeface="+mn-lt"/>
        <a:ea typeface="+mn-ea"/>
        <a:cs typeface="+mn-cs"/>
      </a:defRPr>
    </a:lvl4pPr>
    <a:lvl5pPr marL="2925840" algn="l" rtl="0" eaLnBrk="0" fontAlgn="base" hangingPunct="0">
      <a:spcBef>
        <a:spcPct val="30000"/>
      </a:spcBef>
      <a:spcAft>
        <a:spcPct val="0"/>
      </a:spcAft>
      <a:defRPr sz="1920" kern="1200">
        <a:solidFill>
          <a:schemeClr val="tx1"/>
        </a:solidFill>
        <a:latin typeface="+mn-lt"/>
        <a:ea typeface="+mn-ea"/>
        <a:cs typeface="+mn-cs"/>
      </a:defRPr>
    </a:lvl5pPr>
    <a:lvl6pPr marL="3657299" algn="l" defTabSz="1462920" rtl="0" eaLnBrk="1" latinLnBrk="0" hangingPunct="1">
      <a:defRPr sz="1920" kern="1200">
        <a:solidFill>
          <a:schemeClr val="tx1"/>
        </a:solidFill>
        <a:latin typeface="+mn-lt"/>
        <a:ea typeface="+mn-ea"/>
        <a:cs typeface="+mn-cs"/>
      </a:defRPr>
    </a:lvl6pPr>
    <a:lvl7pPr marL="4388760" algn="l" defTabSz="1462920" rtl="0" eaLnBrk="1" latinLnBrk="0" hangingPunct="1">
      <a:defRPr sz="1920" kern="1200">
        <a:solidFill>
          <a:schemeClr val="tx1"/>
        </a:solidFill>
        <a:latin typeface="+mn-lt"/>
        <a:ea typeface="+mn-ea"/>
        <a:cs typeface="+mn-cs"/>
      </a:defRPr>
    </a:lvl7pPr>
    <a:lvl8pPr marL="5120219" algn="l" defTabSz="1462920" rtl="0" eaLnBrk="1" latinLnBrk="0" hangingPunct="1">
      <a:defRPr sz="1920" kern="1200">
        <a:solidFill>
          <a:schemeClr val="tx1"/>
        </a:solidFill>
        <a:latin typeface="+mn-lt"/>
        <a:ea typeface="+mn-ea"/>
        <a:cs typeface="+mn-cs"/>
      </a:defRPr>
    </a:lvl8pPr>
    <a:lvl9pPr marL="5851680" algn="l" defTabSz="14629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2175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4B435C-DFD3-4793-98C3-E32257E82FA9}"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6497"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498" name="Rectangle 2"/>
          <p:cNvSpPr txBox="1">
            <a:spLocks noGrp="1" noChangeArrowheads="1"/>
          </p:cNvSpPr>
          <p:nvPr>
            <p:ph type="body" idx="1"/>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zh-CN"/>
          </a:p>
        </p:txBody>
      </p:sp>
    </p:spTree>
    <p:extLst>
      <p:ext uri="{BB962C8B-B14F-4D97-AF65-F5344CB8AC3E}">
        <p14:creationId xmlns:p14="http://schemas.microsoft.com/office/powerpoint/2010/main" val="2508568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B08637-E49E-4CCF-B731-9400850D5409}"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547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5474" name="Text Box 2"/>
          <p:cNvSpPr txBox="1">
            <a:spLocks noGrp="1" noChangeArrowheads="1"/>
          </p:cNvSpPr>
          <p:nvPr>
            <p:ph type="body"/>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lnSpc>
                <a:spcPct val="95000"/>
              </a:lnSpc>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a:latin typeface="Arial" panose="020B0604020202020204" pitchFamily="34" charset="0"/>
              </a:rPr>
              <a:t>GPU can achieve 10x performance over CPU. </a:t>
            </a:r>
          </a:p>
        </p:txBody>
      </p:sp>
    </p:spTree>
    <p:extLst>
      <p:ext uri="{BB962C8B-B14F-4D97-AF65-F5344CB8AC3E}">
        <p14:creationId xmlns:p14="http://schemas.microsoft.com/office/powerpoint/2010/main" val="3805406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7688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2011-2012?</a:t>
            </a:r>
            <a:endParaRPr lang="zh-CN" altLang="en-US" dirty="0"/>
          </a:p>
        </p:txBody>
      </p:sp>
    </p:spTree>
    <p:extLst>
      <p:ext uri="{BB962C8B-B14F-4D97-AF65-F5344CB8AC3E}">
        <p14:creationId xmlns:p14="http://schemas.microsoft.com/office/powerpoint/2010/main" val="2773186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4372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dirty="0">
                <a:solidFill>
                  <a:srgbClr val="000000"/>
                </a:solidFill>
                <a:effectLst/>
                <a:latin typeface="Times-Roman"/>
              </a:rPr>
              <a:t>A </a:t>
            </a:r>
            <a:r>
              <a:rPr lang="en-US" altLang="zh-CN" sz="1800" b="1" i="0" dirty="0">
                <a:solidFill>
                  <a:srgbClr val="000000"/>
                </a:solidFill>
                <a:effectLst/>
                <a:latin typeface="Times-Bold"/>
              </a:rPr>
              <a:t>thread block </a:t>
            </a:r>
            <a:r>
              <a:rPr lang="en-US" altLang="zh-CN" sz="1800" b="0" i="0" dirty="0">
                <a:solidFill>
                  <a:srgbClr val="000000"/>
                </a:solidFill>
                <a:effectLst/>
                <a:latin typeface="Times-Roman"/>
              </a:rPr>
              <a:t>(or just a </a:t>
            </a:r>
            <a:r>
              <a:rPr lang="en-US" altLang="zh-CN" sz="1800" b="1" i="0" dirty="0">
                <a:solidFill>
                  <a:srgbClr val="000000"/>
                </a:solidFill>
                <a:effectLst/>
                <a:latin typeface="Times-Bold"/>
              </a:rPr>
              <a:t>block </a:t>
            </a:r>
            <a:r>
              <a:rPr lang="en-US" altLang="zh-CN" sz="1800" b="0" i="0" dirty="0">
                <a:solidFill>
                  <a:srgbClr val="000000"/>
                </a:solidFill>
                <a:effectLst/>
                <a:latin typeface="Times-Roman"/>
              </a:rPr>
              <a:t>if the context makes it clear) is a collection of threads that run on a single streaming multiprocessor (SM).</a:t>
            </a:r>
            <a:r>
              <a:rPr lang="en-US" altLang="zh-CN" dirty="0"/>
              <a:t> </a:t>
            </a:r>
          </a:p>
          <a:p>
            <a:endParaRPr lang="en-US" altLang="zh-CN" dirty="0"/>
          </a:p>
          <a:p>
            <a:r>
              <a:rPr lang="en-US" altLang="zh-CN" b="0" i="0" dirty="0">
                <a:solidFill>
                  <a:srgbClr val="1F1F1F"/>
                </a:solidFill>
                <a:effectLst/>
                <a:latin typeface="Google Sans"/>
              </a:rPr>
              <a:t>A warp is </a:t>
            </a:r>
            <a:r>
              <a:rPr lang="en-US" altLang="zh-CN" b="0" i="0" dirty="0">
                <a:solidFill>
                  <a:srgbClr val="040C28"/>
                </a:solidFill>
                <a:effectLst/>
                <a:latin typeface="Google Sans"/>
              </a:rPr>
              <a:t>a set of 32 threads within a thread block such that all the threads in a warp execute the same instruction</a:t>
            </a:r>
            <a:r>
              <a:rPr lang="en-US" altLang="zh-CN" b="0" i="0" dirty="0">
                <a:solidFill>
                  <a:srgbClr val="1F1F1F"/>
                </a:solidFill>
                <a:effectLst/>
                <a:latin typeface="Google Sans"/>
              </a:rPr>
              <a:t>. These threads are selected serially by the SM. Once a thread block is launched on a multiprocessor (SM), all of its warps are resident until their execution finishes.</a:t>
            </a:r>
            <a:br>
              <a:rPr lang="en-US" altLang="zh-CN" dirty="0"/>
            </a:br>
            <a:endParaRPr lang="zh-CN" altLang="en-US" dirty="0"/>
          </a:p>
        </p:txBody>
      </p:sp>
    </p:spTree>
    <p:extLst>
      <p:ext uri="{BB962C8B-B14F-4D97-AF65-F5344CB8AC3E}">
        <p14:creationId xmlns:p14="http://schemas.microsoft.com/office/powerpoint/2010/main" val="3733805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8031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4923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7662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Open Computing Language</a:t>
            </a:r>
            <a:endParaRPr lang="zh-CN" altLang="en-US" dirty="0"/>
          </a:p>
        </p:txBody>
      </p:sp>
    </p:spTree>
    <p:extLst>
      <p:ext uri="{BB962C8B-B14F-4D97-AF65-F5344CB8AC3E}">
        <p14:creationId xmlns:p14="http://schemas.microsoft.com/office/powerpoint/2010/main" val="2535643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A caw</a:t>
            </a:r>
            <a:r>
              <a:rPr lang="en-CA" baseline="0" dirty="0"/>
              <a:t> modeled as a mesh of triangles.</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F8A4C-F578-430C-BDD8-00D222DDDB08}"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549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Speedup = T_s / </a:t>
            </a:r>
            <a:r>
              <a:rPr lang="en-US" altLang="zh-CN" dirty="0" err="1"/>
              <a:t>T_p</a:t>
            </a:r>
            <a:r>
              <a:rPr lang="en-US" altLang="zh-CN" dirty="0"/>
              <a:t> = T_s / (</a:t>
            </a:r>
            <a:r>
              <a:rPr lang="en-US" altLang="zh-CN" dirty="0" err="1"/>
              <a:t>pT_s</a:t>
            </a:r>
            <a:r>
              <a:rPr lang="en-US" altLang="zh-CN" dirty="0"/>
              <a:t> / #threads + (1-p)T_s), as #thread</a:t>
            </a:r>
            <a:r>
              <a:rPr lang="en-US" altLang="zh-CN" dirty="0">
                <a:sym typeface="Wingdings" panose="05000000000000000000" pitchFamily="2" charset="2"/>
              </a:rPr>
              <a:t>infty, Speedup = T_s / (1-p)T_s = 1/ (1-p)</a:t>
            </a:r>
            <a:endParaRPr lang="zh-CN" altLang="en-US" dirty="0"/>
          </a:p>
        </p:txBody>
      </p:sp>
    </p:spTree>
    <p:extLst>
      <p:ext uri="{BB962C8B-B14F-4D97-AF65-F5344CB8AC3E}">
        <p14:creationId xmlns:p14="http://schemas.microsoft.com/office/powerpoint/2010/main" val="3142526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29119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01167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21790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3019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dirty="0">
                <a:solidFill>
                  <a:srgbClr val="000000"/>
                </a:solidFill>
                <a:effectLst/>
                <a:latin typeface="Times-Roman"/>
              </a:rPr>
              <a:t>there are CUDA APIs for C, C++, Fortran, Python, and Java. We’ll be using CUDA C</a:t>
            </a:r>
            <a:r>
              <a:rPr lang="en-US" altLang="zh-CN" sz="1600" b="0" i="0" dirty="0">
                <a:solidFill>
                  <a:srgbClr val="000000"/>
                </a:solidFill>
                <a:effectLst/>
                <a:latin typeface="Times-Roman"/>
              </a:rPr>
              <a:t>.</a:t>
            </a:r>
            <a:br>
              <a:rPr lang="en-US" altLang="zh-CN" sz="1600" dirty="0"/>
            </a:br>
            <a:endParaRPr lang="en-US" altLang="zh-CN" sz="1800" b="0" i="0" dirty="0">
              <a:solidFill>
                <a:srgbClr val="000000"/>
              </a:solidFill>
              <a:effectLst/>
              <a:latin typeface="Times-Roman"/>
            </a:endParaRPr>
          </a:p>
          <a:p>
            <a:r>
              <a:rPr lang="en-US" altLang="zh-CN" sz="1800" b="0" i="0" dirty="0">
                <a:solidFill>
                  <a:srgbClr val="000000"/>
                </a:solidFill>
                <a:effectLst/>
                <a:latin typeface="Times-Roman"/>
              </a:rPr>
              <a:t>the CUDA C compiler can compile both C and C++ programs, and it can do this because it is a modified C++ compiler.</a:t>
            </a:r>
          </a:p>
          <a:p>
            <a:endParaRPr lang="en-US" altLang="zh-CN" sz="1800" b="0" i="0" dirty="0">
              <a:solidFill>
                <a:srgbClr val="000000"/>
              </a:solidFill>
              <a:effectLst/>
              <a:latin typeface="Times-Roman"/>
            </a:endParaRPr>
          </a:p>
          <a:p>
            <a:r>
              <a:rPr lang="en-US" altLang="zh-CN" sz="1800" b="0" i="0" dirty="0">
                <a:solidFill>
                  <a:srgbClr val="000000"/>
                </a:solidFill>
                <a:effectLst/>
                <a:latin typeface="Times-Roman"/>
              </a:rPr>
              <a:t>CUDA is not just a library that can be linked in to an ordinary C program: CUDA requires a special compiler. For example, an ordinary C compiler (such as </a:t>
            </a:r>
            <a:r>
              <a:rPr lang="en-US" altLang="zh-CN" sz="1800" b="0" i="0" dirty="0" err="1">
                <a:solidFill>
                  <a:srgbClr val="000000"/>
                </a:solidFill>
                <a:effectLst/>
                <a:latin typeface="LetterGothic"/>
              </a:rPr>
              <a:t>gcc</a:t>
            </a:r>
            <a:r>
              <a:rPr lang="en-US" altLang="zh-CN" sz="1800" b="0" i="0" dirty="0">
                <a:solidFill>
                  <a:srgbClr val="000000"/>
                </a:solidFill>
                <a:effectLst/>
                <a:latin typeface="Times-Roman"/>
              </a:rPr>
              <a:t>) generates a machine language executable for a single CPU (e.g., an x86 processor), but the CUDA compiler must generate machine language for two different processors: the host processor and the device processor.</a:t>
            </a:r>
            <a:r>
              <a:rPr lang="en-US" altLang="zh-CN" dirty="0"/>
              <a:t> </a:t>
            </a:r>
            <a:br>
              <a:rPr lang="en-US" altLang="zh-CN" dirty="0"/>
            </a:br>
            <a:endParaRPr lang="zh-CN" altLang="en-US" dirty="0"/>
          </a:p>
        </p:txBody>
      </p:sp>
    </p:spTree>
    <p:extLst>
      <p:ext uri="{BB962C8B-B14F-4D97-AF65-F5344CB8AC3E}">
        <p14:creationId xmlns:p14="http://schemas.microsoft.com/office/powerpoint/2010/main" val="838817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1087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0037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A caw</a:t>
            </a:r>
            <a:r>
              <a:rPr lang="en-CA" baseline="0" dirty="0"/>
              <a:t> modeled as a mesh of triangles.</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F8A4C-F578-430C-BDD8-00D222DDDB08}"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3717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a:solidFill>
                  <a:schemeClr val="tx1"/>
                </a:solidFill>
                <a:latin typeface="+mn-lt"/>
                <a:ea typeface="+mn-ea"/>
                <a:cs typeface="+mn-cs"/>
              </a:rPr>
              <a:t>One of the most important reasons of improving graphic cards was to realize 3D virtual scenes into 2D images. Rendering an image is performed by doing various processes on four basic elements: vertices, primitives, fragments, and pixels. This could be done by passing data through several mathematical computation stages called Graphics Pipeline.</a:t>
            </a:r>
          </a:p>
          <a:p>
            <a:r>
              <a:rPr lang="en-CA" sz="1200" kern="1200" baseline="0" dirty="0">
                <a:solidFill>
                  <a:schemeClr val="tx1"/>
                </a:solidFill>
                <a:latin typeface="+mn-lt"/>
                <a:ea typeface="+mn-ea"/>
                <a:cs typeface="+mn-cs"/>
              </a:rPr>
              <a:t>All objects in a 3D scene should be transformed to unique system with their own </a:t>
            </a:r>
            <a:r>
              <a:rPr lang="en-CA" sz="1200" kern="1200" baseline="0" dirty="0" err="1">
                <a:solidFill>
                  <a:schemeClr val="tx1"/>
                </a:solidFill>
                <a:latin typeface="+mn-lt"/>
                <a:ea typeface="+mn-ea"/>
                <a:cs typeface="+mn-cs"/>
              </a:rPr>
              <a:t>coordinations</a:t>
            </a:r>
            <a:r>
              <a:rPr lang="en-CA" sz="1200" kern="1200" baseline="0" dirty="0">
                <a:solidFill>
                  <a:schemeClr val="tx1"/>
                </a:solidFill>
                <a:latin typeface="+mn-lt"/>
                <a:ea typeface="+mn-ea"/>
                <a:cs typeface="+mn-cs"/>
              </a:rPr>
              <a:t>. Transformations are done by multiplication with translation, rotation and scaling matrices. </a:t>
            </a:r>
          </a:p>
          <a:p>
            <a:r>
              <a:rPr lang="en-CA" sz="1200" kern="1200" baseline="0" dirty="0">
                <a:solidFill>
                  <a:schemeClr val="tx1"/>
                </a:solidFill>
                <a:latin typeface="+mn-lt"/>
                <a:ea typeface="+mn-ea"/>
                <a:cs typeface="+mn-cs"/>
              </a:rPr>
              <a:t>Next, lighting properties of all vertices should be found by considering a light source and a viewer at desired point and their angle.</a:t>
            </a:r>
          </a:p>
          <a:p>
            <a:r>
              <a:rPr lang="en-CA" sz="1200" kern="1200" baseline="0" dirty="0">
                <a:solidFill>
                  <a:schemeClr val="tx1"/>
                </a:solidFill>
                <a:latin typeface="+mn-lt"/>
                <a:ea typeface="+mn-ea"/>
                <a:cs typeface="+mn-cs"/>
              </a:rPr>
              <a:t>Drawing covered pixels by the primitives (line or triangle) is called </a:t>
            </a:r>
            <a:r>
              <a:rPr lang="en-CA" sz="1200" kern="1200" baseline="0" dirty="0" err="1">
                <a:solidFill>
                  <a:schemeClr val="tx1"/>
                </a:solidFill>
                <a:latin typeface="+mn-lt"/>
                <a:ea typeface="+mn-ea"/>
                <a:cs typeface="+mn-cs"/>
              </a:rPr>
              <a:t>rasterization</a:t>
            </a:r>
            <a:r>
              <a:rPr lang="en-CA" sz="1200" kern="1200" baseline="0" dirty="0">
                <a:solidFill>
                  <a:schemeClr val="tx1"/>
                </a:solidFill>
                <a:latin typeface="+mn-lt"/>
                <a:ea typeface="+mn-ea"/>
                <a:cs typeface="+mn-cs"/>
              </a:rPr>
              <a:t>. Each primitive generates a set of fragments, which all of its properties, including color, texture, depth and visibility, should be calculated in this stage.</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F8A4C-F578-430C-BDD8-00D222DDDB08}"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50646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baseline="0" dirty="0">
                <a:solidFill>
                  <a:schemeClr val="tx1"/>
                </a:solidFill>
                <a:latin typeface="+mn-lt"/>
                <a:ea typeface="+mn-ea"/>
                <a:cs typeface="+mn-cs"/>
              </a:rPr>
              <a:t>Enhancing the scene with multiple light sources and reflections allows for better rendering. So, the objects should be shaded according to their interaction with light sources. As a result, two other stages, vertex shading and pixel shading, were added in 2001. There are various methods of shading. </a:t>
            </a:r>
          </a:p>
          <a:p>
            <a:r>
              <a:rPr lang="en-CA" sz="1200" kern="1200" baseline="0" dirty="0">
                <a:solidFill>
                  <a:schemeClr val="tx1"/>
                </a:solidFill>
                <a:latin typeface="+mn-lt"/>
                <a:ea typeface="+mn-ea"/>
                <a:cs typeface="+mn-cs"/>
              </a:rPr>
              <a:t>A shadow ray is considered from the light source to the visible point of the object, if the ray passes the surface then the point is in shadow. In this method, shadow calculations must be performed for all pixels and each light source separately.</a:t>
            </a:r>
          </a:p>
          <a:p>
            <a:endParaRPr lang="en-CA" sz="1200" kern="1200" baseline="0" dirty="0">
              <a:solidFill>
                <a:schemeClr val="tx1"/>
              </a:solidFill>
              <a:latin typeface="+mn-lt"/>
              <a:ea typeface="+mn-ea"/>
              <a:cs typeface="+mn-cs"/>
            </a:endParaRPr>
          </a:p>
          <a:p>
            <a:pPr fontAlgn="base"/>
            <a:r>
              <a:rPr lang="en-US" altLang="zh-CN" sz="1200" b="0" i="0" kern="1200" dirty="0">
                <a:solidFill>
                  <a:schemeClr val="tx1"/>
                </a:solidFill>
                <a:effectLst/>
                <a:latin typeface="+mn-lt"/>
                <a:ea typeface="+mn-ea"/>
                <a:cs typeface="+mn-cs"/>
              </a:rPr>
              <a:t>the term "vertex shader" is indeed a misnomer. The term "shader" is used for any program that typically runs on the GPU (as opposed to the CPU). The first incarnation of these were pixel shaders, also known as fragment shaders, where the name still made sense.</a:t>
            </a:r>
          </a:p>
          <a:p>
            <a:pPr fontAlgn="base"/>
            <a:r>
              <a:rPr lang="en-US" altLang="zh-CN" sz="1200" b="0" i="0" kern="1200" dirty="0">
                <a:solidFill>
                  <a:schemeClr val="tx1"/>
                </a:solidFill>
                <a:effectLst/>
                <a:latin typeface="+mn-lt"/>
                <a:ea typeface="+mn-ea"/>
                <a:cs typeface="+mn-cs"/>
              </a:rPr>
              <a:t>Then vertex shaders were invented, but they don't actually shade anything; they have the ability to transform a vertex's position in space, and they can pass down per-vertex data to the pixel shader. "Vertex program" would be a better name, but the word "shader" apparently stuck.</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F8A4C-F578-430C-BDD8-00D222DDDB08}"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5731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CCEB67-3127-4A84-9CDC-43D6679A6847}"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444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0" name="Rectangle 2"/>
          <p:cNvSpPr txBox="1">
            <a:spLocks noGrp="1" noChangeArrowheads="1"/>
          </p:cNvSpPr>
          <p:nvPr>
            <p:ph type="body" idx="1"/>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zh-CN"/>
          </a:p>
        </p:txBody>
      </p:sp>
    </p:spTree>
    <p:extLst>
      <p:ext uri="{BB962C8B-B14F-4D97-AF65-F5344CB8AC3E}">
        <p14:creationId xmlns:p14="http://schemas.microsoft.com/office/powerpoint/2010/main" val="356485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RGBI: Red, Green, Blue, Intensity</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283596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antialiasing</a:t>
            </a:r>
          </a:p>
          <a:p>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词典</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计</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消除混叠现象，消除走样，图形保真</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Anti</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aliasing </a:t>
            </a:r>
            <a:r>
              <a:rPr lang="zh-CN" altLang="en-US" sz="1200" b="0" i="0" kern="1200" dirty="0">
                <a:solidFill>
                  <a:schemeClr val="tx1"/>
                </a:solidFill>
                <a:effectLst/>
                <a:latin typeface="+mn-lt"/>
                <a:ea typeface="+mn-ea"/>
                <a:cs typeface="+mn-cs"/>
              </a:rPr>
              <a:t>（抗锯齿处理）</a:t>
            </a:r>
          </a:p>
          <a:p>
            <a:r>
              <a:rPr lang="zh-CN" altLang="en-US" sz="1200" b="0" i="0" kern="1200" dirty="0">
                <a:solidFill>
                  <a:schemeClr val="tx1"/>
                </a:solidFill>
                <a:effectLst/>
                <a:latin typeface="+mn-lt"/>
                <a:ea typeface="+mn-ea"/>
                <a:cs typeface="+mn-cs"/>
              </a:rPr>
              <a:t>简单地说主要是应用调色技术将图形边缘的“锯齿”缓和，边缘更平滑。抗锯齿是相对来来说较复杂的技术，一直是高档加速卡的一个主要特征。目前的低档</a:t>
            </a:r>
            <a:r>
              <a:rPr lang="en-US" altLang="zh-CN" sz="1200" b="0" i="0" kern="1200" dirty="0">
                <a:solidFill>
                  <a:schemeClr val="tx1"/>
                </a:solidFill>
                <a:effectLst/>
                <a:latin typeface="+mn-lt"/>
                <a:ea typeface="+mn-ea"/>
                <a:cs typeface="+mn-cs"/>
              </a:rPr>
              <a:t>3D</a:t>
            </a:r>
            <a:r>
              <a:rPr lang="zh-CN" altLang="en-US" sz="1200" b="0" i="0" kern="1200" dirty="0">
                <a:solidFill>
                  <a:schemeClr val="tx1"/>
                </a:solidFill>
                <a:effectLst/>
                <a:latin typeface="+mn-lt"/>
                <a:ea typeface="+mn-ea"/>
                <a:cs typeface="+mn-cs"/>
              </a:rPr>
              <a:t>加速卡大多不支持反锯齿。</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553620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latin typeface="Söhne"/>
              </a:rPr>
              <a:t>"VS/T&amp;L stage" </a:t>
            </a:r>
            <a:r>
              <a:rPr lang="zh-CN" altLang="en-US" b="0" i="0" dirty="0">
                <a:solidFill>
                  <a:srgbClr val="0D0D0D"/>
                </a:solidFill>
                <a:effectLst/>
                <a:latin typeface="Söhne"/>
              </a:rPr>
              <a:t>是指</a:t>
            </a:r>
            <a:r>
              <a:rPr lang="en-US" altLang="zh-CN" b="0" i="0" dirty="0">
                <a:solidFill>
                  <a:srgbClr val="0D0D0D"/>
                </a:solidFill>
                <a:effectLst/>
                <a:latin typeface="Söhne"/>
              </a:rPr>
              <a:t>"Vertex Shader/Transformation and Lighting stage"</a:t>
            </a:r>
            <a:r>
              <a:rPr lang="zh-CN" altLang="en-US" b="0" i="0" dirty="0">
                <a:solidFill>
                  <a:srgbClr val="0D0D0D"/>
                </a:solidFill>
                <a:effectLst/>
                <a:latin typeface="Söhne"/>
              </a:rPr>
              <a:t>，即顶点着色器</a:t>
            </a:r>
            <a:r>
              <a:rPr lang="en-US" altLang="zh-CN" b="0" i="0" dirty="0">
                <a:solidFill>
                  <a:srgbClr val="0D0D0D"/>
                </a:solidFill>
                <a:effectLst/>
                <a:latin typeface="Söhne"/>
              </a:rPr>
              <a:t>/</a:t>
            </a:r>
            <a:r>
              <a:rPr lang="zh-CN" altLang="en-US" b="0" i="0" dirty="0">
                <a:solidFill>
                  <a:srgbClr val="0D0D0D"/>
                </a:solidFill>
                <a:effectLst/>
                <a:latin typeface="Söhne"/>
              </a:rPr>
              <a:t>变换与光照阶段。</a:t>
            </a:r>
            <a:endParaRPr lang="zh-CN" altLang="en-US" dirty="0"/>
          </a:p>
        </p:txBody>
      </p:sp>
    </p:spTree>
    <p:extLst>
      <p:ext uri="{BB962C8B-B14F-4D97-AF65-F5344CB8AC3E}">
        <p14:creationId xmlns:p14="http://schemas.microsoft.com/office/powerpoint/2010/main" val="4149018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97280" y="2556515"/>
            <a:ext cx="12435840" cy="1764030"/>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548595" indent="0" algn="ctr">
              <a:buNone/>
              <a:defRPr>
                <a:solidFill>
                  <a:schemeClr val="tx1">
                    <a:tint val="75000"/>
                  </a:schemeClr>
                </a:solidFill>
              </a:defRPr>
            </a:lvl2pPr>
            <a:lvl3pPr marL="1097190" indent="0" algn="ctr">
              <a:buNone/>
              <a:defRPr>
                <a:solidFill>
                  <a:schemeClr val="tx1">
                    <a:tint val="75000"/>
                  </a:schemeClr>
                </a:solidFill>
              </a:defRPr>
            </a:lvl3pPr>
            <a:lvl4pPr marL="1645786" indent="0" algn="ctr">
              <a:buNone/>
              <a:defRPr>
                <a:solidFill>
                  <a:schemeClr val="tx1">
                    <a:tint val="75000"/>
                  </a:schemeClr>
                </a:solidFill>
              </a:defRPr>
            </a:lvl4pPr>
            <a:lvl5pPr marL="2194381" indent="0" algn="ctr">
              <a:buNone/>
              <a:defRPr>
                <a:solidFill>
                  <a:schemeClr val="tx1">
                    <a:tint val="75000"/>
                  </a:schemeClr>
                </a:solidFill>
              </a:defRPr>
            </a:lvl5pPr>
            <a:lvl6pPr marL="2742974" indent="0" algn="ctr">
              <a:buNone/>
              <a:defRPr>
                <a:solidFill>
                  <a:schemeClr val="tx1">
                    <a:tint val="75000"/>
                  </a:schemeClr>
                </a:solidFill>
              </a:defRPr>
            </a:lvl6pPr>
            <a:lvl7pPr marL="3291570" indent="0" algn="ctr">
              <a:buNone/>
              <a:defRPr>
                <a:solidFill>
                  <a:schemeClr val="tx1">
                    <a:tint val="75000"/>
                  </a:schemeClr>
                </a:solidFill>
              </a:defRPr>
            </a:lvl7pPr>
            <a:lvl8pPr marL="3840165" indent="0" algn="ctr">
              <a:buNone/>
              <a:defRPr>
                <a:solidFill>
                  <a:schemeClr val="tx1">
                    <a:tint val="75000"/>
                  </a:schemeClr>
                </a:solidFill>
              </a:defRPr>
            </a:lvl8pPr>
            <a:lvl9pPr marL="438876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68671A-1028-4918-B52D-F225EDA688D1}" type="slidenum">
              <a:rPr lang="zh-CN" altLang="en-US"/>
              <a:pPr>
                <a:defRPr/>
              </a:pPr>
              <a:t>‹#›</a:t>
            </a:fld>
            <a:endParaRPr lang="zh-CN" altLang="en-US"/>
          </a:p>
        </p:txBody>
      </p:sp>
    </p:spTree>
    <p:extLst>
      <p:ext uri="{BB962C8B-B14F-4D97-AF65-F5344CB8AC3E}">
        <p14:creationId xmlns:p14="http://schemas.microsoft.com/office/powerpoint/2010/main" val="110361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731520" y="30142"/>
            <a:ext cx="13167360" cy="84806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6AFD8D9-97CE-47AB-99B6-669B4E33450F}" type="slidenum">
              <a:rPr lang="zh-CN" altLang="en-US"/>
              <a:pPr>
                <a:defRPr/>
              </a:pPr>
              <a:t>‹#›</a:t>
            </a:fld>
            <a:endParaRPr lang="zh-CN" altLang="en-US"/>
          </a:p>
        </p:txBody>
      </p:sp>
    </p:spTree>
    <p:extLst>
      <p:ext uri="{BB962C8B-B14F-4D97-AF65-F5344CB8AC3E}">
        <p14:creationId xmlns:p14="http://schemas.microsoft.com/office/powerpoint/2010/main" val="552366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607040" y="329568"/>
            <a:ext cx="3291840" cy="702183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31520" y="329568"/>
            <a:ext cx="9631680" cy="702183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4D234CD-C4BF-451E-A810-76886530BD7F}" type="slidenum">
              <a:rPr lang="zh-CN" altLang="en-US"/>
              <a:pPr>
                <a:defRPr/>
              </a:pPr>
              <a:t>‹#›</a:t>
            </a:fld>
            <a:endParaRPr lang="zh-CN" altLang="en-US"/>
          </a:p>
        </p:txBody>
      </p:sp>
    </p:spTree>
    <p:extLst>
      <p:ext uri="{BB962C8B-B14F-4D97-AF65-F5344CB8AC3E}">
        <p14:creationId xmlns:p14="http://schemas.microsoft.com/office/powerpoint/2010/main" val="324296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TextBox 5"/>
          <p:cNvSpPr txBox="1"/>
          <p:nvPr userDrawn="1"/>
        </p:nvSpPr>
        <p:spPr>
          <a:xfrm>
            <a:off x="9273819" y="-120015"/>
            <a:ext cx="5300702" cy="1421928"/>
          </a:xfrm>
          <a:prstGeom prst="rect">
            <a:avLst/>
          </a:prstGeom>
          <a:noFill/>
        </p:spPr>
        <p:txBody>
          <a:bodyPr wrap="square">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CA" sz="4320" b="1" i="0" u="none" strike="noStrike" kern="1200" cap="none" spc="0" normalizeH="0" baseline="0" noProof="0" dirty="0">
                <a:ln>
                  <a:noFill/>
                </a:ln>
                <a:solidFill>
                  <a:prstClr val="white"/>
                </a:solidFill>
                <a:effectLst/>
                <a:uLnTx/>
                <a:uFillTx/>
                <a:latin typeface="Times New Roman" pitchFamily="18" charset="0"/>
                <a:ea typeface="微软雅黑"/>
                <a:cs typeface="Times New Roman" pitchFamily="18" charset="0"/>
              </a:rPr>
              <a:t>Graphics Processing Unit</a:t>
            </a:r>
          </a:p>
        </p:txBody>
      </p:sp>
      <p:sp>
        <p:nvSpPr>
          <p:cNvPr id="8" name="Text Placeholder 2"/>
          <p:cNvSpPr>
            <a:spLocks noGrp="1"/>
          </p:cNvSpPr>
          <p:nvPr>
            <p:ph type="body" idx="1"/>
          </p:nvPr>
        </p:nvSpPr>
        <p:spPr>
          <a:xfrm>
            <a:off x="731520" y="1842136"/>
            <a:ext cx="6464301"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Click to edit Master text styles</a:t>
            </a:r>
          </a:p>
        </p:txBody>
      </p:sp>
      <p:sp>
        <p:nvSpPr>
          <p:cNvPr id="9" name="Content Placeholder 3"/>
          <p:cNvSpPr>
            <a:spLocks noGrp="1"/>
          </p:cNvSpPr>
          <p:nvPr>
            <p:ph sz="half" idx="2"/>
          </p:nvPr>
        </p:nvSpPr>
        <p:spPr>
          <a:xfrm>
            <a:off x="731520" y="2609850"/>
            <a:ext cx="6464301"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0" name="Text Placeholder 4"/>
          <p:cNvSpPr>
            <a:spLocks noGrp="1"/>
          </p:cNvSpPr>
          <p:nvPr>
            <p:ph type="body" sz="quarter" idx="3"/>
          </p:nvPr>
        </p:nvSpPr>
        <p:spPr>
          <a:xfrm>
            <a:off x="7432041" y="1842136"/>
            <a:ext cx="646684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1" name="Content Placeholder 5"/>
          <p:cNvSpPr>
            <a:spLocks noGrp="1"/>
          </p:cNvSpPr>
          <p:nvPr>
            <p:ph sz="quarter" idx="4"/>
          </p:nvPr>
        </p:nvSpPr>
        <p:spPr>
          <a:xfrm>
            <a:off x="7432041" y="2609850"/>
            <a:ext cx="646684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2" name="Slide Number Placeholder 5"/>
          <p:cNvSpPr>
            <a:spLocks noGrp="1"/>
          </p:cNvSpPr>
          <p:nvPr>
            <p:ph type="sldNum" sz="quarter" idx="11"/>
          </p:nvPr>
        </p:nvSpPr>
        <p:spPr>
          <a:xfrm>
            <a:off x="1" y="7823836"/>
            <a:ext cx="14574520" cy="438150"/>
          </a:xfrm>
          <a:prstGeom prst="rect">
            <a:avLst/>
          </a:prstGeom>
        </p:spPr>
        <p:txBody>
          <a:bodyPr/>
          <a:lstStyle>
            <a:lvl1pPr algn="r">
              <a:defRPr>
                <a:solidFill>
                  <a:schemeClr val="bg1"/>
                </a:solidFill>
                <a:latin typeface="Times New Roman" pitchFamily="18" charset="0"/>
                <a:cs typeface="Times New Roman" pitchFamily="18" charset="0"/>
              </a:defRPr>
            </a:lvl1pPr>
          </a:lstStyle>
          <a:p>
            <a:pPr algn="l" defTabSz="1097280" fontAlgn="auto">
              <a:spcBef>
                <a:spcPts val="0"/>
              </a:spcBef>
              <a:spcAft>
                <a:spcPts val="0"/>
              </a:spcAft>
              <a:defRPr/>
            </a:pPr>
            <a:r>
              <a:rPr lang="en-CA">
                <a:solidFill>
                  <a:prstClr val="white"/>
                </a:solidFill>
                <a:ea typeface="微软雅黑"/>
              </a:rPr>
              <a:t>CEG 4131-Fall  2012				       			       </a:t>
            </a:r>
            <a:fld id="{D8DB2BF5-999F-465D-B5C6-E1544B0C0658}" type="slidenum">
              <a:rPr lang="en-CA" smtClean="0">
                <a:solidFill>
                  <a:prstClr val="white"/>
                </a:solidFill>
                <a:ea typeface="微软雅黑"/>
              </a:rPr>
              <a:pPr algn="l" defTabSz="1097280" fontAlgn="auto">
                <a:spcBef>
                  <a:spcPts val="0"/>
                </a:spcBef>
                <a:spcAft>
                  <a:spcPts val="0"/>
                </a:spcAft>
                <a:defRPr/>
              </a:pPr>
              <a:t>‹#›</a:t>
            </a:fld>
            <a:endParaRPr lang="en-CA" dirty="0">
              <a:solidFill>
                <a:prstClr val="white"/>
              </a:solidFill>
              <a:ea typeface="微软雅黑"/>
            </a:endParaRPr>
          </a:p>
        </p:txBody>
      </p:sp>
      <p:sp>
        <p:nvSpPr>
          <p:cNvPr id="13" name="Title 1">
            <a:extLst>
              <a:ext uri="{FF2B5EF4-FFF2-40B4-BE49-F238E27FC236}">
                <a16:creationId xmlns:a16="http://schemas.microsoft.com/office/drawing/2014/main" id="{C3961152-EBC1-44CD-B1B0-EF6B5286BCFA}"/>
              </a:ext>
            </a:extLst>
          </p:cNvPr>
          <p:cNvSpPr>
            <a:spLocks noGrp="1"/>
          </p:cNvSpPr>
          <p:nvPr>
            <p:ph type="title"/>
          </p:nvPr>
        </p:nvSpPr>
        <p:spPr>
          <a:xfrm>
            <a:off x="1005840" y="438152"/>
            <a:ext cx="12618720" cy="1590676"/>
          </a:xfrm>
        </p:spPr>
        <p:txBody>
          <a:bodyPr/>
          <a:lstStyle/>
          <a:p>
            <a:r>
              <a:rPr lang="zh-TW" altLang="en-US" dirty="0"/>
              <a:t>按一下以編輯母片標題樣式</a:t>
            </a:r>
            <a:endParaRPr lang="en-US" dirty="0"/>
          </a:p>
        </p:txBody>
      </p:sp>
      <p:sp>
        <p:nvSpPr>
          <p:cNvPr id="14" name="Date Placeholder 4">
            <a:extLst>
              <a:ext uri="{FF2B5EF4-FFF2-40B4-BE49-F238E27FC236}">
                <a16:creationId xmlns:a16="http://schemas.microsoft.com/office/drawing/2014/main" id="{E025DA2F-3DCB-4013-95BB-9E6CAC61AE3F}"/>
              </a:ext>
            </a:extLst>
          </p:cNvPr>
          <p:cNvSpPr>
            <a:spLocks noGrp="1"/>
          </p:cNvSpPr>
          <p:nvPr>
            <p:ph type="dt" sz="half" idx="10"/>
          </p:nvPr>
        </p:nvSpPr>
        <p:spPr>
          <a:xfrm>
            <a:off x="1005840" y="7627622"/>
            <a:ext cx="3291840" cy="438150"/>
          </a:xfrm>
        </p:spPr>
        <p:txBody>
          <a:bodyPr/>
          <a:lstStyle/>
          <a:p>
            <a:pPr defTabSz="1097280" fontAlgn="auto">
              <a:spcBef>
                <a:spcPts val="0"/>
              </a:spcBef>
              <a:spcAft>
                <a:spcPts val="0"/>
              </a:spcAft>
              <a:defRPr/>
            </a:pPr>
            <a:fld id="{3A2FB78B-ABF6-4DDD-90E6-452A0D10A4D8}" type="datetime1">
              <a:rPr lang="zh-TW" altLang="en-US" smtClean="0">
                <a:solidFill>
                  <a:prstClr val="black">
                    <a:tint val="75000"/>
                  </a:prstClr>
                </a:solidFill>
                <a:latin typeface="Calibri"/>
                <a:ea typeface="微软雅黑"/>
              </a:rPr>
              <a:pPr defTabSz="1097280" fontAlgn="auto">
                <a:spcBef>
                  <a:spcPts val="0"/>
                </a:spcBef>
                <a:spcAft>
                  <a:spcPts val="0"/>
                </a:spcAft>
                <a:defRPr/>
              </a:pPr>
              <a:t>2024/4/17</a:t>
            </a:fld>
            <a:endParaRPr lang="zh-TW" altLang="en-US">
              <a:solidFill>
                <a:prstClr val="black">
                  <a:tint val="75000"/>
                </a:prstClr>
              </a:solidFill>
              <a:latin typeface="Calibri"/>
              <a:ea typeface="微软雅黑"/>
            </a:endParaRPr>
          </a:p>
        </p:txBody>
      </p:sp>
      <p:sp>
        <p:nvSpPr>
          <p:cNvPr id="15" name="Footer Placeholder 5">
            <a:extLst>
              <a:ext uri="{FF2B5EF4-FFF2-40B4-BE49-F238E27FC236}">
                <a16:creationId xmlns:a16="http://schemas.microsoft.com/office/drawing/2014/main" id="{FC3DA262-1476-4ABC-A4D5-EB180647EE1A}"/>
              </a:ext>
            </a:extLst>
          </p:cNvPr>
          <p:cNvSpPr>
            <a:spLocks noGrp="1"/>
          </p:cNvSpPr>
          <p:nvPr>
            <p:ph type="ftr" sz="quarter" idx="12"/>
          </p:nvPr>
        </p:nvSpPr>
        <p:spPr>
          <a:xfrm>
            <a:off x="4846320" y="7627622"/>
            <a:ext cx="4937760" cy="438150"/>
          </a:xfrm>
        </p:spPr>
        <p:txBody>
          <a:bodyPr/>
          <a:lstStyle/>
          <a:p>
            <a:pPr defTabSz="1097280" fontAlgn="auto">
              <a:spcBef>
                <a:spcPts val="0"/>
              </a:spcBef>
              <a:spcAft>
                <a:spcPts val="0"/>
              </a:spcAft>
              <a:defRPr/>
            </a:pPr>
            <a:endParaRPr lang="zh-TW" altLang="en-US" dirty="0">
              <a:solidFill>
                <a:prstClr val="black">
                  <a:tint val="75000"/>
                </a:prstClr>
              </a:solidFill>
              <a:latin typeface="Calibri"/>
              <a:ea typeface="微软雅黑"/>
            </a:endParaRPr>
          </a:p>
        </p:txBody>
      </p:sp>
      <p:sp>
        <p:nvSpPr>
          <p:cNvPr id="16" name="Slide Number Placeholder 6">
            <a:extLst>
              <a:ext uri="{FF2B5EF4-FFF2-40B4-BE49-F238E27FC236}">
                <a16:creationId xmlns:a16="http://schemas.microsoft.com/office/drawing/2014/main" id="{EA37FE30-2377-4A28-B9BD-CD74552B6DC7}"/>
              </a:ext>
            </a:extLst>
          </p:cNvPr>
          <p:cNvSpPr txBox="1">
            <a:spLocks/>
          </p:cNvSpPr>
          <p:nvPr userDrawn="1"/>
        </p:nvSpPr>
        <p:spPr>
          <a:xfrm>
            <a:off x="10332720" y="7627622"/>
            <a:ext cx="3291840" cy="438150"/>
          </a:xfrm>
          <a:prstGeom prst="rect">
            <a:avLst/>
          </a:prstGeom>
        </p:spPr>
        <p:txBody>
          <a:bodyPr vert="horz" lIns="109728" tIns="54864" rIns="109728" bIns="54864"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097280" rtl="0" eaLnBrk="1" fontAlgn="auto" latinLnBrk="0" hangingPunct="1">
              <a:lnSpc>
                <a:spcPct val="100000"/>
              </a:lnSpc>
              <a:spcBef>
                <a:spcPts val="0"/>
              </a:spcBef>
              <a:spcAft>
                <a:spcPts val="0"/>
              </a:spcAft>
              <a:buClrTx/>
              <a:buSzTx/>
              <a:buFontTx/>
              <a:buNone/>
              <a:tabLst/>
              <a:defRPr/>
            </a:pPr>
            <a:fld id="{D7E73BF0-1322-481A-85B0-7D5783909D9E}" type="slidenum">
              <a:rPr kumimoji="0" lang="zh-TW" altLang="en-US" sz="1440" b="0" i="0" u="none" strike="noStrike" kern="1200" cap="none" spc="0" normalizeH="0" baseline="0" noProof="0" smtClean="0">
                <a:ln>
                  <a:noFill/>
                </a:ln>
                <a:solidFill>
                  <a:prstClr val="black">
                    <a:tint val="75000"/>
                  </a:prstClr>
                </a:solidFill>
                <a:effectLst/>
                <a:uLnTx/>
                <a:uFillTx/>
                <a:latin typeface="Calibri"/>
                <a:ea typeface="微软雅黑"/>
                <a:cs typeface="+mn-cs"/>
              </a:rPr>
              <a:pPr marL="0" marR="0" lvl="0" indent="0" algn="r" defTabSz="1097280" rtl="0" eaLnBrk="1" fontAlgn="auto" latinLnBrk="0" hangingPunct="1">
                <a:lnSpc>
                  <a:spcPct val="100000"/>
                </a:lnSpc>
                <a:spcBef>
                  <a:spcPts val="0"/>
                </a:spcBef>
                <a:spcAft>
                  <a:spcPts val="0"/>
                </a:spcAft>
                <a:buClrTx/>
                <a:buSzTx/>
                <a:buFontTx/>
                <a:buNone/>
                <a:tabLst/>
                <a:defRPr/>
              </a:pPr>
              <a:t>‹#›</a:t>
            </a:fld>
            <a:endParaRPr kumimoji="0" lang="zh-TW" altLang="en-US" sz="1440" b="0" i="0" u="none" strike="noStrike" kern="1200" cap="none" spc="0" normalizeH="0" baseline="0" noProof="0" dirty="0">
              <a:ln>
                <a:noFill/>
              </a:ln>
              <a:solidFill>
                <a:prstClr val="black">
                  <a:tint val="75000"/>
                </a:prstClr>
              </a:solidFill>
              <a:effectLst/>
              <a:uLnTx/>
              <a:uFillTx/>
              <a:latin typeface="Calibri"/>
              <a:ea typeface="微软雅黑"/>
              <a:cs typeface="+mn-cs"/>
            </a:endParaRPr>
          </a:p>
        </p:txBody>
      </p:sp>
    </p:spTree>
    <p:extLst>
      <p:ext uri="{BB962C8B-B14F-4D97-AF65-F5344CB8AC3E}">
        <p14:creationId xmlns:p14="http://schemas.microsoft.com/office/powerpoint/2010/main" val="4226857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30624" y="82352"/>
            <a:ext cx="9433048" cy="848060"/>
          </a:xfrm>
          <a:prstGeom prst="rect">
            <a:avLst/>
          </a:prstGeom>
        </p:spPr>
        <p:txBody>
          <a:bodyPr/>
          <a:lstStyle>
            <a:lvl1pPr>
              <a:defRPr b="1" i="0" baseline="0">
                <a:solidFill>
                  <a:schemeClr val="accent1">
                    <a:lumMod val="50000"/>
                  </a:schemeClr>
                </a:solidFill>
                <a:latin typeface="Lantinghei SC Heavy" panose="02000000000000000000"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marL="411446" indent="-411446">
              <a:buClr>
                <a:srgbClr val="FF0000"/>
              </a:buClr>
              <a:buSzPct val="100000"/>
              <a:buFontTx/>
              <a:buBlip>
                <a:blip r:embed="rId2"/>
              </a:buBlip>
              <a:defRPr baseline="0">
                <a:solidFill>
                  <a:srgbClr val="0070C0"/>
                </a:solidFill>
                <a:latin typeface="Microsoft YaHei Light" panose="020B0502040204020203" pitchFamily="34" charset="-122"/>
              </a:defRPr>
            </a:lvl1pPr>
            <a:lvl2pPr>
              <a:defRPr>
                <a:solidFill>
                  <a:schemeClr val="tx1"/>
                </a:solidFill>
                <a:latin typeface="Microsoft YaHei Light" panose="020B0502040204020203" pitchFamily="34" charset="-122"/>
              </a:defRPr>
            </a:lvl2pPr>
            <a:lvl3pPr>
              <a:defRPr>
                <a:solidFill>
                  <a:schemeClr val="tx1"/>
                </a:solidFill>
                <a:latin typeface="Microsoft YaHei Light" panose="020B0502040204020203" pitchFamily="34" charset="-122"/>
              </a:defRPr>
            </a:lvl3pPr>
            <a:lvl4pPr>
              <a:defRPr>
                <a:solidFill>
                  <a:schemeClr val="tx1"/>
                </a:solidFill>
                <a:latin typeface="Microsoft YaHei Light" panose="020B0502040204020203" pitchFamily="34" charset="-122"/>
              </a:defRPr>
            </a:lvl4pPr>
            <a:lvl5pPr>
              <a:defRPr>
                <a:solidFill>
                  <a:schemeClr val="tx1"/>
                </a:solidFill>
                <a:latin typeface="Microsoft YaHei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A40A734-EF3B-425E-9970-80954DDB0807}" type="slidenum">
              <a:rPr lang="zh-CN" altLang="en-US"/>
              <a:pPr>
                <a:defRPr/>
              </a:pPr>
              <a:t>‹#›</a:t>
            </a:fld>
            <a:endParaRPr lang="zh-CN" altLang="en-US"/>
          </a:p>
        </p:txBody>
      </p:sp>
      <p:pic>
        <p:nvPicPr>
          <p:cNvPr id="7" name="图片 3">
            <a:extLst>
              <a:ext uri="{FF2B5EF4-FFF2-40B4-BE49-F238E27FC236}">
                <a16:creationId xmlns:a16="http://schemas.microsoft.com/office/drawing/2014/main" id="{793CB052-9F02-D640-AF0D-5C1F7D1D6AC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491664" y="16426"/>
            <a:ext cx="2937510" cy="1002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36697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55702" y="5288283"/>
            <a:ext cx="12435840" cy="1634490"/>
          </a:xfrm>
          <a:prstGeom prst="rect">
            <a:avLst/>
          </a:prstGeom>
        </p:spPr>
        <p:txBody>
          <a:bodyPr anchor="t"/>
          <a:lstStyle>
            <a:lvl1pPr algn="l">
              <a:defRPr sz="4800" b="1" cap="all"/>
            </a:lvl1pPr>
          </a:lstStyle>
          <a:p>
            <a:r>
              <a:rPr lang="zh-CN" altLang="en-US"/>
              <a:t>单击此处编辑母版标题样式</a:t>
            </a:r>
          </a:p>
        </p:txBody>
      </p:sp>
      <p:sp>
        <p:nvSpPr>
          <p:cNvPr id="3" name="文本占位符 2"/>
          <p:cNvSpPr>
            <a:spLocks noGrp="1"/>
          </p:cNvSpPr>
          <p:nvPr>
            <p:ph type="body" idx="1"/>
          </p:nvPr>
        </p:nvSpPr>
        <p:spPr>
          <a:xfrm>
            <a:off x="1155702" y="3488056"/>
            <a:ext cx="12435840" cy="1800224"/>
          </a:xfrm>
        </p:spPr>
        <p:txBody>
          <a:bodyPr anchor="b"/>
          <a:lstStyle>
            <a:lvl1pPr marL="0" indent="0">
              <a:buNone/>
              <a:defRPr sz="2400">
                <a:solidFill>
                  <a:schemeClr val="tx1">
                    <a:tint val="75000"/>
                  </a:schemeClr>
                </a:solidFill>
              </a:defRPr>
            </a:lvl1pPr>
            <a:lvl2pPr marL="548595" indent="0">
              <a:buNone/>
              <a:defRPr sz="2160">
                <a:solidFill>
                  <a:schemeClr val="tx1">
                    <a:tint val="75000"/>
                  </a:schemeClr>
                </a:solidFill>
              </a:defRPr>
            </a:lvl2pPr>
            <a:lvl3pPr marL="1097190" indent="0">
              <a:buNone/>
              <a:defRPr sz="1920">
                <a:solidFill>
                  <a:schemeClr val="tx1">
                    <a:tint val="75000"/>
                  </a:schemeClr>
                </a:solidFill>
              </a:defRPr>
            </a:lvl3pPr>
            <a:lvl4pPr marL="1645786" indent="0">
              <a:buNone/>
              <a:defRPr sz="1680">
                <a:solidFill>
                  <a:schemeClr val="tx1">
                    <a:tint val="75000"/>
                  </a:schemeClr>
                </a:solidFill>
              </a:defRPr>
            </a:lvl4pPr>
            <a:lvl5pPr marL="2194381" indent="0">
              <a:buNone/>
              <a:defRPr sz="1680">
                <a:solidFill>
                  <a:schemeClr val="tx1">
                    <a:tint val="75000"/>
                  </a:schemeClr>
                </a:solidFill>
              </a:defRPr>
            </a:lvl5pPr>
            <a:lvl6pPr marL="2742974" indent="0">
              <a:buNone/>
              <a:defRPr sz="1680">
                <a:solidFill>
                  <a:schemeClr val="tx1">
                    <a:tint val="75000"/>
                  </a:schemeClr>
                </a:solidFill>
              </a:defRPr>
            </a:lvl6pPr>
            <a:lvl7pPr marL="3291570" indent="0">
              <a:buNone/>
              <a:defRPr sz="1680">
                <a:solidFill>
                  <a:schemeClr val="tx1">
                    <a:tint val="75000"/>
                  </a:schemeClr>
                </a:solidFill>
              </a:defRPr>
            </a:lvl7pPr>
            <a:lvl8pPr marL="3840165" indent="0">
              <a:buNone/>
              <a:defRPr sz="1680">
                <a:solidFill>
                  <a:schemeClr val="tx1">
                    <a:tint val="75000"/>
                  </a:schemeClr>
                </a:solidFill>
              </a:defRPr>
            </a:lvl8pPr>
            <a:lvl9pPr marL="4388760" indent="0">
              <a:buNone/>
              <a:defRPr sz="168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1F44B76-BDB5-48DA-9429-18FB768FED70}" type="slidenum">
              <a:rPr lang="zh-CN" altLang="en-US"/>
              <a:pPr>
                <a:defRPr/>
              </a:pPr>
              <a:t>‹#›</a:t>
            </a:fld>
            <a:endParaRPr lang="zh-CN" altLang="en-US"/>
          </a:p>
        </p:txBody>
      </p:sp>
    </p:spTree>
    <p:extLst>
      <p:ext uri="{BB962C8B-B14F-4D97-AF65-F5344CB8AC3E}">
        <p14:creationId xmlns:p14="http://schemas.microsoft.com/office/powerpoint/2010/main" val="3641668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31520" y="30142"/>
            <a:ext cx="13167360" cy="84806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731520" y="1920243"/>
            <a:ext cx="6461760" cy="5431155"/>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437122" y="1920243"/>
            <a:ext cx="6461760" cy="5431155"/>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9D35798-1DC4-447E-97F5-D240AF3B9805}" type="slidenum">
              <a:rPr lang="zh-CN" altLang="en-US"/>
              <a:pPr>
                <a:defRPr/>
              </a:pPr>
              <a:t>‹#›</a:t>
            </a:fld>
            <a:endParaRPr lang="zh-CN" altLang="en-US"/>
          </a:p>
        </p:txBody>
      </p:sp>
    </p:spTree>
    <p:extLst>
      <p:ext uri="{BB962C8B-B14F-4D97-AF65-F5344CB8AC3E}">
        <p14:creationId xmlns:p14="http://schemas.microsoft.com/office/powerpoint/2010/main" val="2458987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31520" y="30142"/>
            <a:ext cx="13167360" cy="84806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731520" y="1842136"/>
            <a:ext cx="6464301" cy="767715"/>
          </a:xfrm>
        </p:spPr>
        <p:txBody>
          <a:bodyPr anchor="b"/>
          <a:lstStyle>
            <a:lvl1pPr marL="0" indent="0">
              <a:buNone/>
              <a:defRPr sz="2880" b="1"/>
            </a:lvl1pPr>
            <a:lvl2pPr marL="548595" indent="0">
              <a:buNone/>
              <a:defRPr sz="2400" b="1"/>
            </a:lvl2pPr>
            <a:lvl3pPr marL="1097190" indent="0">
              <a:buNone/>
              <a:defRPr sz="2160" b="1"/>
            </a:lvl3pPr>
            <a:lvl4pPr marL="1645786" indent="0">
              <a:buNone/>
              <a:defRPr sz="1920" b="1"/>
            </a:lvl4pPr>
            <a:lvl5pPr marL="2194381" indent="0">
              <a:buNone/>
              <a:defRPr sz="1920" b="1"/>
            </a:lvl5pPr>
            <a:lvl6pPr marL="2742974" indent="0">
              <a:buNone/>
              <a:defRPr sz="1920" b="1"/>
            </a:lvl6pPr>
            <a:lvl7pPr marL="3291570" indent="0">
              <a:buNone/>
              <a:defRPr sz="1920" b="1"/>
            </a:lvl7pPr>
            <a:lvl8pPr marL="3840165" indent="0">
              <a:buNone/>
              <a:defRPr sz="1920" b="1"/>
            </a:lvl8pPr>
            <a:lvl9pPr marL="4388760" indent="0">
              <a:buNone/>
              <a:defRPr sz="1920" b="1"/>
            </a:lvl9pPr>
          </a:lstStyle>
          <a:p>
            <a:pPr lvl="0"/>
            <a:r>
              <a:rPr lang="zh-CN" altLang="en-US"/>
              <a:t>单击此处编辑母版文本样式</a:t>
            </a:r>
          </a:p>
        </p:txBody>
      </p:sp>
      <p:sp>
        <p:nvSpPr>
          <p:cNvPr id="4" name="内容占位符 3"/>
          <p:cNvSpPr>
            <a:spLocks noGrp="1"/>
          </p:cNvSpPr>
          <p:nvPr>
            <p:ph sz="half" idx="2"/>
          </p:nvPr>
        </p:nvSpPr>
        <p:spPr>
          <a:xfrm>
            <a:off x="731520" y="2609849"/>
            <a:ext cx="6464301"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7432046" y="1842136"/>
            <a:ext cx="6466840" cy="767715"/>
          </a:xfrm>
        </p:spPr>
        <p:txBody>
          <a:bodyPr anchor="b"/>
          <a:lstStyle>
            <a:lvl1pPr marL="0" indent="0">
              <a:buNone/>
              <a:defRPr sz="2880" b="1"/>
            </a:lvl1pPr>
            <a:lvl2pPr marL="548595" indent="0">
              <a:buNone/>
              <a:defRPr sz="2400" b="1"/>
            </a:lvl2pPr>
            <a:lvl3pPr marL="1097190" indent="0">
              <a:buNone/>
              <a:defRPr sz="2160" b="1"/>
            </a:lvl3pPr>
            <a:lvl4pPr marL="1645786" indent="0">
              <a:buNone/>
              <a:defRPr sz="1920" b="1"/>
            </a:lvl4pPr>
            <a:lvl5pPr marL="2194381" indent="0">
              <a:buNone/>
              <a:defRPr sz="1920" b="1"/>
            </a:lvl5pPr>
            <a:lvl6pPr marL="2742974" indent="0">
              <a:buNone/>
              <a:defRPr sz="1920" b="1"/>
            </a:lvl6pPr>
            <a:lvl7pPr marL="3291570" indent="0">
              <a:buNone/>
              <a:defRPr sz="1920" b="1"/>
            </a:lvl7pPr>
            <a:lvl8pPr marL="3840165" indent="0">
              <a:buNone/>
              <a:defRPr sz="1920" b="1"/>
            </a:lvl8pPr>
            <a:lvl9pPr marL="4388760" indent="0">
              <a:buNone/>
              <a:defRPr sz="1920" b="1"/>
            </a:lvl9pPr>
          </a:lstStyle>
          <a:p>
            <a:pPr lvl="0"/>
            <a:r>
              <a:rPr lang="zh-CN" altLang="en-US"/>
              <a:t>单击此处编辑母版文本样式</a:t>
            </a:r>
          </a:p>
        </p:txBody>
      </p:sp>
      <p:sp>
        <p:nvSpPr>
          <p:cNvPr id="6" name="内容占位符 5"/>
          <p:cNvSpPr>
            <a:spLocks noGrp="1"/>
          </p:cNvSpPr>
          <p:nvPr>
            <p:ph sz="quarter" idx="4"/>
          </p:nvPr>
        </p:nvSpPr>
        <p:spPr>
          <a:xfrm>
            <a:off x="7432046" y="2609849"/>
            <a:ext cx="646684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1FFB9FFA-BBF7-4E6B-ACD4-E99548C5776B}" type="slidenum">
              <a:rPr lang="zh-CN" altLang="en-US"/>
              <a:pPr>
                <a:defRPr/>
              </a:pPr>
              <a:t>‹#›</a:t>
            </a:fld>
            <a:endParaRPr lang="zh-CN" altLang="en-US"/>
          </a:p>
        </p:txBody>
      </p:sp>
    </p:spTree>
    <p:extLst>
      <p:ext uri="{BB962C8B-B14F-4D97-AF65-F5344CB8AC3E}">
        <p14:creationId xmlns:p14="http://schemas.microsoft.com/office/powerpoint/2010/main" val="414232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731520" y="30142"/>
            <a:ext cx="13167360" cy="848060"/>
          </a:xfrm>
          <a:prstGeom prst="rect">
            <a:avLst/>
          </a:prstGeom>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A78C75F-3921-4200-A546-C4950D0184B6}" type="slidenum">
              <a:rPr lang="zh-CN" altLang="en-US"/>
              <a:pPr>
                <a:defRPr/>
              </a:pPr>
              <a:t>‹#›</a:t>
            </a:fld>
            <a:endParaRPr lang="zh-CN" altLang="en-US"/>
          </a:p>
        </p:txBody>
      </p:sp>
    </p:spTree>
    <p:extLst>
      <p:ext uri="{BB962C8B-B14F-4D97-AF65-F5344CB8AC3E}">
        <p14:creationId xmlns:p14="http://schemas.microsoft.com/office/powerpoint/2010/main" val="2411579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47694E68-0D6D-410C-8C00-3741D352D069}" type="slidenum">
              <a:rPr lang="zh-CN" altLang="en-US"/>
              <a:pPr>
                <a:defRPr/>
              </a:pPr>
              <a:t>‹#›</a:t>
            </a:fld>
            <a:endParaRPr lang="zh-CN" altLang="en-US"/>
          </a:p>
        </p:txBody>
      </p:sp>
    </p:spTree>
    <p:extLst>
      <p:ext uri="{BB962C8B-B14F-4D97-AF65-F5344CB8AC3E}">
        <p14:creationId xmlns:p14="http://schemas.microsoft.com/office/powerpoint/2010/main" val="4123503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31526" y="327659"/>
            <a:ext cx="4813301" cy="1394461"/>
          </a:xfrm>
          <a:prstGeom prst="rect">
            <a:avLst/>
          </a:prstGeom>
        </p:spPr>
        <p:txBody>
          <a:bodyPr anchor="b"/>
          <a:lstStyle>
            <a:lvl1pPr algn="l">
              <a:defRPr sz="2400" b="1"/>
            </a:lvl1pPr>
          </a:lstStyle>
          <a:p>
            <a:r>
              <a:rPr lang="zh-CN" altLang="en-US"/>
              <a:t>单击此处编辑母版标题样式</a:t>
            </a:r>
          </a:p>
        </p:txBody>
      </p:sp>
      <p:sp>
        <p:nvSpPr>
          <p:cNvPr id="3" name="内容占位符 2"/>
          <p:cNvSpPr>
            <a:spLocks noGrp="1"/>
          </p:cNvSpPr>
          <p:nvPr>
            <p:ph idx="1"/>
          </p:nvPr>
        </p:nvSpPr>
        <p:spPr>
          <a:xfrm>
            <a:off x="5720082" y="327663"/>
            <a:ext cx="8178800" cy="7023736"/>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731526" y="1722124"/>
            <a:ext cx="4813301" cy="5629275"/>
          </a:xfrm>
        </p:spPr>
        <p:txBody>
          <a:bodyPr/>
          <a:lstStyle>
            <a:lvl1pPr marL="0" indent="0">
              <a:buNone/>
              <a:defRPr sz="1680"/>
            </a:lvl1pPr>
            <a:lvl2pPr marL="548595" indent="0">
              <a:buNone/>
              <a:defRPr sz="1440"/>
            </a:lvl2pPr>
            <a:lvl3pPr marL="1097190" indent="0">
              <a:buNone/>
              <a:defRPr sz="1200"/>
            </a:lvl3pPr>
            <a:lvl4pPr marL="1645786" indent="0">
              <a:buNone/>
              <a:defRPr sz="1080"/>
            </a:lvl4pPr>
            <a:lvl5pPr marL="2194381" indent="0">
              <a:buNone/>
              <a:defRPr sz="1080"/>
            </a:lvl5pPr>
            <a:lvl6pPr marL="2742974" indent="0">
              <a:buNone/>
              <a:defRPr sz="1080"/>
            </a:lvl6pPr>
            <a:lvl7pPr marL="3291570" indent="0">
              <a:buNone/>
              <a:defRPr sz="1080"/>
            </a:lvl7pPr>
            <a:lvl8pPr marL="3840165" indent="0">
              <a:buNone/>
              <a:defRPr sz="1080"/>
            </a:lvl8pPr>
            <a:lvl9pPr marL="4388760" indent="0">
              <a:buNone/>
              <a:defRPr sz="108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75CE17F-E7E8-4836-8B19-28E882EF05B9}" type="slidenum">
              <a:rPr lang="zh-CN" altLang="en-US"/>
              <a:pPr>
                <a:defRPr/>
              </a:pPr>
              <a:t>‹#›</a:t>
            </a:fld>
            <a:endParaRPr lang="zh-CN" altLang="en-US"/>
          </a:p>
        </p:txBody>
      </p:sp>
    </p:spTree>
    <p:extLst>
      <p:ext uri="{BB962C8B-B14F-4D97-AF65-F5344CB8AC3E}">
        <p14:creationId xmlns:p14="http://schemas.microsoft.com/office/powerpoint/2010/main" val="3638579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867661" y="5760722"/>
            <a:ext cx="8778240" cy="680086"/>
          </a:xfrm>
          <a:prstGeom prst="rect">
            <a:avLst/>
          </a:prstGeom>
        </p:spPr>
        <p:txBody>
          <a:bodyPr anchor="b"/>
          <a:lstStyle>
            <a:lvl1pPr algn="l">
              <a:defRPr sz="2400" b="1"/>
            </a:lvl1pPr>
          </a:lstStyle>
          <a:p>
            <a:r>
              <a:rPr lang="zh-CN" altLang="en-US"/>
              <a:t>单击此处编辑母版标题样式</a:t>
            </a:r>
          </a:p>
        </p:txBody>
      </p:sp>
      <p:sp>
        <p:nvSpPr>
          <p:cNvPr id="3" name="图片占位符 2"/>
          <p:cNvSpPr>
            <a:spLocks noGrp="1"/>
          </p:cNvSpPr>
          <p:nvPr>
            <p:ph type="pic" idx="1"/>
          </p:nvPr>
        </p:nvSpPr>
        <p:spPr>
          <a:xfrm>
            <a:off x="2867661" y="735330"/>
            <a:ext cx="8778240" cy="4937760"/>
          </a:xfrm>
        </p:spPr>
        <p:txBody>
          <a:bodyPr rtlCol="0">
            <a:normAutofit/>
          </a:bodyPr>
          <a:lstStyle>
            <a:lvl1pPr marL="0" indent="0">
              <a:buNone/>
              <a:defRPr sz="3840"/>
            </a:lvl1pPr>
            <a:lvl2pPr marL="548595" indent="0">
              <a:buNone/>
              <a:defRPr sz="3360"/>
            </a:lvl2pPr>
            <a:lvl3pPr marL="1097190" indent="0">
              <a:buNone/>
              <a:defRPr sz="2880"/>
            </a:lvl3pPr>
            <a:lvl4pPr marL="1645786" indent="0">
              <a:buNone/>
              <a:defRPr sz="2400"/>
            </a:lvl4pPr>
            <a:lvl5pPr marL="2194381" indent="0">
              <a:buNone/>
              <a:defRPr sz="2400"/>
            </a:lvl5pPr>
            <a:lvl6pPr marL="2742974" indent="0">
              <a:buNone/>
              <a:defRPr sz="2400"/>
            </a:lvl6pPr>
            <a:lvl7pPr marL="3291570" indent="0">
              <a:buNone/>
              <a:defRPr sz="2400"/>
            </a:lvl7pPr>
            <a:lvl8pPr marL="3840165" indent="0">
              <a:buNone/>
              <a:defRPr sz="2400"/>
            </a:lvl8pPr>
            <a:lvl9pPr marL="4388760" indent="0">
              <a:buNone/>
              <a:defRPr sz="2400"/>
            </a:lvl9pPr>
          </a:lstStyle>
          <a:p>
            <a:pPr lvl="0"/>
            <a:endParaRPr lang="zh-CN" altLang="en-US" noProof="0"/>
          </a:p>
        </p:txBody>
      </p:sp>
      <p:sp>
        <p:nvSpPr>
          <p:cNvPr id="4" name="文本占位符 3"/>
          <p:cNvSpPr>
            <a:spLocks noGrp="1"/>
          </p:cNvSpPr>
          <p:nvPr>
            <p:ph type="body" sz="half" idx="2"/>
          </p:nvPr>
        </p:nvSpPr>
        <p:spPr>
          <a:xfrm>
            <a:off x="2867661" y="6440807"/>
            <a:ext cx="8778240" cy="965835"/>
          </a:xfrm>
        </p:spPr>
        <p:txBody>
          <a:bodyPr/>
          <a:lstStyle>
            <a:lvl1pPr marL="0" indent="0">
              <a:buNone/>
              <a:defRPr sz="1680"/>
            </a:lvl1pPr>
            <a:lvl2pPr marL="548595" indent="0">
              <a:buNone/>
              <a:defRPr sz="1440"/>
            </a:lvl2pPr>
            <a:lvl3pPr marL="1097190" indent="0">
              <a:buNone/>
              <a:defRPr sz="1200"/>
            </a:lvl3pPr>
            <a:lvl4pPr marL="1645786" indent="0">
              <a:buNone/>
              <a:defRPr sz="1080"/>
            </a:lvl4pPr>
            <a:lvl5pPr marL="2194381" indent="0">
              <a:buNone/>
              <a:defRPr sz="1080"/>
            </a:lvl5pPr>
            <a:lvl6pPr marL="2742974" indent="0">
              <a:buNone/>
              <a:defRPr sz="1080"/>
            </a:lvl6pPr>
            <a:lvl7pPr marL="3291570" indent="0">
              <a:buNone/>
              <a:defRPr sz="1080"/>
            </a:lvl7pPr>
            <a:lvl8pPr marL="3840165" indent="0">
              <a:buNone/>
              <a:defRPr sz="1080"/>
            </a:lvl8pPr>
            <a:lvl9pPr marL="4388760" indent="0">
              <a:buNone/>
              <a:defRPr sz="108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30D8648-5A27-46B1-9DFF-F43427A188ED}" type="slidenum">
              <a:rPr lang="zh-CN" altLang="en-US"/>
              <a:pPr>
                <a:defRPr/>
              </a:pPr>
              <a:t>‹#›</a:t>
            </a:fld>
            <a:endParaRPr lang="zh-CN" altLang="en-US"/>
          </a:p>
        </p:txBody>
      </p:sp>
    </p:spTree>
    <p:extLst>
      <p:ext uri="{BB962C8B-B14F-4D97-AF65-F5344CB8AC3E}">
        <p14:creationId xmlns:p14="http://schemas.microsoft.com/office/powerpoint/2010/main" val="4292002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7" name="文本占位符 2"/>
          <p:cNvSpPr>
            <a:spLocks noGrp="1"/>
          </p:cNvSpPr>
          <p:nvPr>
            <p:ph type="body" idx="1"/>
          </p:nvPr>
        </p:nvSpPr>
        <p:spPr bwMode="auto">
          <a:xfrm>
            <a:off x="731520" y="1234481"/>
            <a:ext cx="13167360" cy="61169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731520" y="7627623"/>
            <a:ext cx="3413760" cy="438150"/>
          </a:xfrm>
          <a:prstGeom prst="rect">
            <a:avLst/>
          </a:prstGeom>
        </p:spPr>
        <p:txBody>
          <a:bodyPr vert="horz" lIns="91432" tIns="45716" rIns="91432" bIns="45716" rtlCol="0" anchor="ctr"/>
          <a:lstStyle>
            <a:lvl1pPr algn="l" eaLnBrk="1" hangingPunct="1">
              <a:defRPr sz="1440">
                <a:solidFill>
                  <a:schemeClr val="tx1">
                    <a:tint val="75000"/>
                  </a:schemeClr>
                </a:solidFill>
                <a:ea typeface="宋体" charset="-122"/>
              </a:defRPr>
            </a:lvl1pPr>
          </a:lstStyle>
          <a:p>
            <a:pPr>
              <a:defRPr/>
            </a:pPr>
            <a:r>
              <a:rPr lang="en-US" altLang="zh-CN"/>
              <a:t>2016-04-18</a:t>
            </a:r>
            <a:endParaRPr lang="zh-CN" altLang="en-US"/>
          </a:p>
        </p:txBody>
      </p:sp>
      <p:sp>
        <p:nvSpPr>
          <p:cNvPr id="5" name="页脚占位符 4"/>
          <p:cNvSpPr>
            <a:spLocks noGrp="1"/>
          </p:cNvSpPr>
          <p:nvPr>
            <p:ph type="ftr" sz="quarter" idx="3"/>
          </p:nvPr>
        </p:nvSpPr>
        <p:spPr>
          <a:xfrm>
            <a:off x="4998720" y="7627623"/>
            <a:ext cx="4632960" cy="438150"/>
          </a:xfrm>
          <a:prstGeom prst="rect">
            <a:avLst/>
          </a:prstGeom>
        </p:spPr>
        <p:txBody>
          <a:bodyPr vert="horz" lIns="91432" tIns="45716" rIns="91432" bIns="45716" rtlCol="0" anchor="ctr"/>
          <a:lstStyle>
            <a:lvl1pPr algn="ctr" eaLnBrk="1" hangingPunct="1">
              <a:defRPr sz="1440">
                <a:solidFill>
                  <a:schemeClr val="tx1">
                    <a:tint val="75000"/>
                  </a:schemeClr>
                </a:solidFill>
                <a:ea typeface="宋体" charset="-122"/>
              </a:defRPr>
            </a:lvl1pPr>
          </a:lstStyle>
          <a:p>
            <a:pPr>
              <a:defRPr/>
            </a:pPr>
            <a:endParaRPr lang="zh-CN" altLang="en-US"/>
          </a:p>
        </p:txBody>
      </p:sp>
      <p:sp>
        <p:nvSpPr>
          <p:cNvPr id="6" name="灯片编号占位符 5"/>
          <p:cNvSpPr>
            <a:spLocks noGrp="1"/>
          </p:cNvSpPr>
          <p:nvPr>
            <p:ph type="sldNum" sz="quarter" idx="4"/>
          </p:nvPr>
        </p:nvSpPr>
        <p:spPr>
          <a:xfrm>
            <a:off x="10485120" y="7627623"/>
            <a:ext cx="3413760" cy="438150"/>
          </a:xfrm>
          <a:prstGeom prst="rect">
            <a:avLst/>
          </a:prstGeom>
        </p:spPr>
        <p:txBody>
          <a:bodyPr vert="horz" wrap="square" lIns="91432" tIns="45716" rIns="91432" bIns="45716" numCol="1" anchor="ctr" anchorCtr="0" compatLnSpc="1">
            <a:prstTxWarp prst="textNoShape">
              <a:avLst/>
            </a:prstTxWarp>
          </a:bodyPr>
          <a:lstStyle>
            <a:lvl1pPr algn="r" eaLnBrk="1" hangingPunct="1">
              <a:defRPr sz="1440">
                <a:solidFill>
                  <a:srgbClr val="898989"/>
                </a:solidFill>
              </a:defRPr>
            </a:lvl1pPr>
          </a:lstStyle>
          <a:p>
            <a:pPr>
              <a:defRPr/>
            </a:pPr>
            <a:fld id="{EB08D79A-444D-4C36-A6F5-FB17350375E2}" type="slidenum">
              <a:rPr lang="zh-CN" altLang="en-US"/>
              <a:pPr>
                <a:defRPr/>
              </a:pPr>
              <a:t>‹#›</a:t>
            </a:fld>
            <a:endParaRPr lang="zh-CN" altLang="en-US"/>
          </a:p>
        </p:txBody>
      </p:sp>
      <p:sp>
        <p:nvSpPr>
          <p:cNvPr id="2" name="Title Placeholder 1">
            <a:extLst>
              <a:ext uri="{FF2B5EF4-FFF2-40B4-BE49-F238E27FC236}">
                <a16:creationId xmlns:a16="http://schemas.microsoft.com/office/drawing/2014/main" id="{5928FFDD-B150-D743-B2E3-B44E3AB2BED2}"/>
              </a:ext>
            </a:extLst>
          </p:cNvPr>
          <p:cNvSpPr>
            <a:spLocks noGrp="1"/>
          </p:cNvSpPr>
          <p:nvPr>
            <p:ph type="title"/>
          </p:nvPr>
        </p:nvSpPr>
        <p:spPr>
          <a:xfrm>
            <a:off x="2058615" y="1"/>
            <a:ext cx="9505057" cy="1002030"/>
          </a:xfrm>
          <a:prstGeom prst="rect">
            <a:avLst/>
          </a:prstGeom>
        </p:spPr>
        <p:txBody>
          <a:bodyPr vert="horz" lIns="91440" tIns="45720" rIns="91440" bIns="45720" rtlCol="0" anchor="ctr">
            <a:normAutofit/>
          </a:bodyPr>
          <a:lstStyle/>
          <a:p>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hdr="0" ftr="0" dt="0"/>
  <p:txStyles>
    <p:titleStyle>
      <a:lvl1pPr algn="ctr" rtl="0" eaLnBrk="0" fontAlgn="base" hangingPunct="0">
        <a:spcBef>
          <a:spcPct val="0"/>
        </a:spcBef>
        <a:spcAft>
          <a:spcPct val="0"/>
        </a:spcAft>
        <a:defRPr sz="5280" kern="1200">
          <a:solidFill>
            <a:schemeClr val="tx1"/>
          </a:solidFill>
          <a:latin typeface="+mj-lt"/>
          <a:ea typeface="+mj-ea"/>
          <a:cs typeface="+mj-cs"/>
        </a:defRPr>
      </a:lvl1pPr>
      <a:lvl2pPr algn="ctr" rtl="0" eaLnBrk="0" fontAlgn="base" hangingPunct="0">
        <a:spcBef>
          <a:spcPct val="0"/>
        </a:spcBef>
        <a:spcAft>
          <a:spcPct val="0"/>
        </a:spcAft>
        <a:defRPr sz="5280">
          <a:solidFill>
            <a:schemeClr val="tx1"/>
          </a:solidFill>
          <a:latin typeface="Calibri" pitchFamily="34" charset="0"/>
          <a:ea typeface="宋体" charset="-122"/>
        </a:defRPr>
      </a:lvl2pPr>
      <a:lvl3pPr algn="ctr" rtl="0" eaLnBrk="0" fontAlgn="base" hangingPunct="0">
        <a:spcBef>
          <a:spcPct val="0"/>
        </a:spcBef>
        <a:spcAft>
          <a:spcPct val="0"/>
        </a:spcAft>
        <a:defRPr sz="5280">
          <a:solidFill>
            <a:schemeClr val="tx1"/>
          </a:solidFill>
          <a:latin typeface="Calibri" pitchFamily="34" charset="0"/>
          <a:ea typeface="宋体" charset="-122"/>
        </a:defRPr>
      </a:lvl3pPr>
      <a:lvl4pPr algn="ctr" rtl="0" eaLnBrk="0" fontAlgn="base" hangingPunct="0">
        <a:spcBef>
          <a:spcPct val="0"/>
        </a:spcBef>
        <a:spcAft>
          <a:spcPct val="0"/>
        </a:spcAft>
        <a:defRPr sz="5280">
          <a:solidFill>
            <a:schemeClr val="tx1"/>
          </a:solidFill>
          <a:latin typeface="Calibri" pitchFamily="34" charset="0"/>
          <a:ea typeface="宋体" charset="-122"/>
        </a:defRPr>
      </a:lvl4pPr>
      <a:lvl5pPr algn="ctr" rtl="0" eaLnBrk="0" fontAlgn="base" hangingPunct="0">
        <a:spcBef>
          <a:spcPct val="0"/>
        </a:spcBef>
        <a:spcAft>
          <a:spcPct val="0"/>
        </a:spcAft>
        <a:defRPr sz="5280">
          <a:solidFill>
            <a:schemeClr val="tx1"/>
          </a:solidFill>
          <a:latin typeface="Calibri" pitchFamily="34" charset="0"/>
          <a:ea typeface="宋体" charset="-122"/>
        </a:defRPr>
      </a:lvl5pPr>
      <a:lvl6pPr marL="548595" algn="ctr" rtl="0" fontAlgn="base">
        <a:spcBef>
          <a:spcPct val="0"/>
        </a:spcBef>
        <a:spcAft>
          <a:spcPct val="0"/>
        </a:spcAft>
        <a:defRPr sz="5280">
          <a:solidFill>
            <a:schemeClr val="tx1"/>
          </a:solidFill>
          <a:latin typeface="Calibri" pitchFamily="34" charset="0"/>
          <a:ea typeface="宋体" charset="-122"/>
        </a:defRPr>
      </a:lvl6pPr>
      <a:lvl7pPr marL="1097190" algn="ctr" rtl="0" fontAlgn="base">
        <a:spcBef>
          <a:spcPct val="0"/>
        </a:spcBef>
        <a:spcAft>
          <a:spcPct val="0"/>
        </a:spcAft>
        <a:defRPr sz="5280">
          <a:solidFill>
            <a:schemeClr val="tx1"/>
          </a:solidFill>
          <a:latin typeface="Calibri" pitchFamily="34" charset="0"/>
          <a:ea typeface="宋体" charset="-122"/>
        </a:defRPr>
      </a:lvl7pPr>
      <a:lvl8pPr marL="1645786" algn="ctr" rtl="0" fontAlgn="base">
        <a:spcBef>
          <a:spcPct val="0"/>
        </a:spcBef>
        <a:spcAft>
          <a:spcPct val="0"/>
        </a:spcAft>
        <a:defRPr sz="5280">
          <a:solidFill>
            <a:schemeClr val="tx1"/>
          </a:solidFill>
          <a:latin typeface="Calibri" pitchFamily="34" charset="0"/>
          <a:ea typeface="宋体" charset="-122"/>
        </a:defRPr>
      </a:lvl8pPr>
      <a:lvl9pPr marL="2194381" algn="ctr" rtl="0" fontAlgn="base">
        <a:spcBef>
          <a:spcPct val="0"/>
        </a:spcBef>
        <a:spcAft>
          <a:spcPct val="0"/>
        </a:spcAft>
        <a:defRPr sz="5280">
          <a:solidFill>
            <a:schemeClr val="tx1"/>
          </a:solidFill>
          <a:latin typeface="Calibri" pitchFamily="34" charset="0"/>
          <a:ea typeface="宋体" charset="-122"/>
        </a:defRPr>
      </a:lvl9pPr>
    </p:titleStyle>
    <p:bodyStyle>
      <a:lvl1pPr marL="411446" indent="-411446" algn="l" rtl="0" eaLnBrk="0" fontAlgn="base" hangingPunct="0">
        <a:spcBef>
          <a:spcPct val="20000"/>
        </a:spcBef>
        <a:spcAft>
          <a:spcPct val="0"/>
        </a:spcAft>
        <a:buFont typeface="Arial" panose="020B0604020202020204" pitchFamily="34" charset="0"/>
        <a:buChar char="•"/>
        <a:defRPr sz="3840" kern="1200">
          <a:solidFill>
            <a:schemeClr val="tx1"/>
          </a:solidFill>
          <a:latin typeface="+mn-lt"/>
          <a:ea typeface="+mn-ea"/>
          <a:cs typeface="+mn-cs"/>
        </a:defRPr>
      </a:lvl1pPr>
      <a:lvl2pPr marL="891467" indent="-342872" algn="l" rtl="0" eaLnBrk="0" fontAlgn="base" hangingPunct="0">
        <a:spcBef>
          <a:spcPct val="20000"/>
        </a:spcBef>
        <a:spcAft>
          <a:spcPct val="0"/>
        </a:spcAft>
        <a:buFont typeface="Arial" panose="020B0604020202020204" pitchFamily="34" charset="0"/>
        <a:buChar char="–"/>
        <a:defRPr sz="3360" kern="1200">
          <a:solidFill>
            <a:schemeClr val="tx1"/>
          </a:solidFill>
          <a:latin typeface="+mn-lt"/>
          <a:ea typeface="+mn-ea"/>
          <a:cs typeface="+mn-cs"/>
        </a:defRPr>
      </a:lvl2pPr>
      <a:lvl3pPr marL="1371488" indent="-274299" algn="l" rtl="0" eaLnBrk="0" fontAlgn="base" hangingPunct="0">
        <a:spcBef>
          <a:spcPct val="20000"/>
        </a:spcBef>
        <a:spcAft>
          <a:spcPct val="0"/>
        </a:spcAft>
        <a:buFont typeface="Arial" panose="020B0604020202020204" pitchFamily="34" charset="0"/>
        <a:buChar char="•"/>
        <a:defRPr sz="2880" kern="1200">
          <a:solidFill>
            <a:schemeClr val="tx1"/>
          </a:solidFill>
          <a:latin typeface="+mn-lt"/>
          <a:ea typeface="+mn-ea"/>
          <a:cs typeface="+mn-cs"/>
        </a:defRPr>
      </a:lvl3pPr>
      <a:lvl4pPr marL="1920085" indent="-274299"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4pPr>
      <a:lvl5pPr marL="2468677" indent="-274299"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5pPr>
      <a:lvl6pPr marL="3017272"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867"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462"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3058"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zh-CN"/>
      </a:defPPr>
      <a:lvl1pPr marL="0" algn="l" defTabSz="1097190" rtl="0" eaLnBrk="1" latinLnBrk="0" hangingPunct="1">
        <a:defRPr sz="2160" kern="1200">
          <a:solidFill>
            <a:schemeClr val="tx1"/>
          </a:solidFill>
          <a:latin typeface="+mn-lt"/>
          <a:ea typeface="+mn-ea"/>
          <a:cs typeface="+mn-cs"/>
        </a:defRPr>
      </a:lvl1pPr>
      <a:lvl2pPr marL="548595" algn="l" defTabSz="1097190" rtl="0" eaLnBrk="1" latinLnBrk="0" hangingPunct="1">
        <a:defRPr sz="2160" kern="1200">
          <a:solidFill>
            <a:schemeClr val="tx1"/>
          </a:solidFill>
          <a:latin typeface="+mn-lt"/>
          <a:ea typeface="+mn-ea"/>
          <a:cs typeface="+mn-cs"/>
        </a:defRPr>
      </a:lvl2pPr>
      <a:lvl3pPr marL="1097190" algn="l" defTabSz="1097190" rtl="0" eaLnBrk="1" latinLnBrk="0" hangingPunct="1">
        <a:defRPr sz="2160" kern="1200">
          <a:solidFill>
            <a:schemeClr val="tx1"/>
          </a:solidFill>
          <a:latin typeface="+mn-lt"/>
          <a:ea typeface="+mn-ea"/>
          <a:cs typeface="+mn-cs"/>
        </a:defRPr>
      </a:lvl3pPr>
      <a:lvl4pPr marL="1645786" algn="l" defTabSz="1097190" rtl="0" eaLnBrk="1" latinLnBrk="0" hangingPunct="1">
        <a:defRPr sz="2160" kern="1200">
          <a:solidFill>
            <a:schemeClr val="tx1"/>
          </a:solidFill>
          <a:latin typeface="+mn-lt"/>
          <a:ea typeface="+mn-ea"/>
          <a:cs typeface="+mn-cs"/>
        </a:defRPr>
      </a:lvl4pPr>
      <a:lvl5pPr marL="2194381" algn="l" defTabSz="1097190" rtl="0" eaLnBrk="1" latinLnBrk="0" hangingPunct="1">
        <a:defRPr sz="2160" kern="1200">
          <a:solidFill>
            <a:schemeClr val="tx1"/>
          </a:solidFill>
          <a:latin typeface="+mn-lt"/>
          <a:ea typeface="+mn-ea"/>
          <a:cs typeface="+mn-cs"/>
        </a:defRPr>
      </a:lvl5pPr>
      <a:lvl6pPr marL="2742974" algn="l" defTabSz="1097190" rtl="0" eaLnBrk="1" latinLnBrk="0" hangingPunct="1">
        <a:defRPr sz="2160" kern="1200">
          <a:solidFill>
            <a:schemeClr val="tx1"/>
          </a:solidFill>
          <a:latin typeface="+mn-lt"/>
          <a:ea typeface="+mn-ea"/>
          <a:cs typeface="+mn-cs"/>
        </a:defRPr>
      </a:lvl6pPr>
      <a:lvl7pPr marL="3291570" algn="l" defTabSz="1097190" rtl="0" eaLnBrk="1" latinLnBrk="0" hangingPunct="1">
        <a:defRPr sz="2160" kern="1200">
          <a:solidFill>
            <a:schemeClr val="tx1"/>
          </a:solidFill>
          <a:latin typeface="+mn-lt"/>
          <a:ea typeface="+mn-ea"/>
          <a:cs typeface="+mn-cs"/>
        </a:defRPr>
      </a:lvl7pPr>
      <a:lvl8pPr marL="3840165" algn="l" defTabSz="1097190" rtl="0" eaLnBrk="1" latinLnBrk="0" hangingPunct="1">
        <a:defRPr sz="2160" kern="1200">
          <a:solidFill>
            <a:schemeClr val="tx1"/>
          </a:solidFill>
          <a:latin typeface="+mn-lt"/>
          <a:ea typeface="+mn-ea"/>
          <a:cs typeface="+mn-cs"/>
        </a:defRPr>
      </a:lvl8pPr>
      <a:lvl9pPr marL="4388760" algn="l" defTabSz="109719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hyperlink" Target="mailto:taoj23@mail.sysu.edu.c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eteknix.com/gigabyte-g1-gaming-geforce-gtx-980-4gb-graphics-card-review/17/" TargetMode="External"/><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creativecommons.org/licenses/by-sa/2.0/"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tiff"/></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8.tiff"/></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5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5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image" Target="../media/image55.emf"/></Relationships>
</file>

<file path=ppt/slides/_rels/slide61.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2.xml"/><Relationship Id="rId5" Type="http://schemas.openxmlformats.org/officeDocument/2006/relationships/image" Target="../media/image66.tiff"/><Relationship Id="rId4" Type="http://schemas.openxmlformats.org/officeDocument/2006/relationships/image" Target="../media/image65.tiff"/></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developer.nvidia.com/cuda-download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docs.nvidia.com/cuda/cuda-installation-guide-mac-os-x/index.html" TargetMode="External"/><Relationship Id="rId2" Type="http://schemas.openxmlformats.org/officeDocument/2006/relationships/hyperlink" Target="https://docs.nvidia.com/cuda/cuda-installation-guide-microsoft-windows/index.html" TargetMode="Externa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hyperlink" Target="https://docs.nvidia.com/cuda/cuda-installation-guide-linux/index.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 name="TextBox 18"/>
          <p:cNvSpPr txBox="1">
            <a:spLocks noChangeArrowheads="1"/>
          </p:cNvSpPr>
          <p:nvPr/>
        </p:nvSpPr>
        <p:spPr bwMode="auto">
          <a:xfrm>
            <a:off x="0" y="5128428"/>
            <a:ext cx="14630400" cy="28500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9718" tIns="54859" rIns="109718" bIns="54859" anchor="ct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defRPr/>
            </a:pPr>
            <a:r>
              <a:rPr lang="zh-CN" altLang="en-US" sz="6000" b="1" dirty="0">
                <a:latin typeface="KaiTi" panose="02010609060101010101" pitchFamily="49" charset="-122"/>
                <a:ea typeface="KaiTi" panose="02010609060101010101" pitchFamily="49" charset="-122"/>
                <a:cs typeface="Arial Unicode MS" charset="0"/>
              </a:rPr>
              <a:t>王桢</a:t>
            </a:r>
            <a:endParaRPr lang="en-US" altLang="zh-CN" sz="2800" b="1" dirty="0">
              <a:latin typeface="Arial Unicode MS" charset="0"/>
              <a:ea typeface="Arial Unicode MS" charset="0"/>
              <a:cs typeface="Arial Unicode MS" charset="0"/>
            </a:endParaRPr>
          </a:p>
          <a:p>
            <a:pPr algn="ctr" eaLnBrk="1" hangingPunct="1">
              <a:defRPr/>
            </a:pPr>
            <a:r>
              <a:rPr lang="en-US" altLang="zh-CN" sz="3200" b="1" dirty="0">
                <a:latin typeface="Arial Unicode MS" charset="0"/>
                <a:ea typeface="Arial Unicode MS" charset="0"/>
                <a:cs typeface="Arial Unicode MS" charset="0"/>
                <a:hlinkClick r:id="rId4"/>
              </a:rPr>
              <a:t>wangzh665@mail.sysu.edu.cn</a:t>
            </a:r>
            <a:endParaRPr lang="en-US" altLang="zh-CN" sz="3200" b="1" dirty="0">
              <a:latin typeface="Arial Unicode MS" charset="0"/>
              <a:ea typeface="Arial Unicode MS" charset="0"/>
              <a:cs typeface="Arial Unicode MS" charset="0"/>
            </a:endParaRPr>
          </a:p>
          <a:p>
            <a:pPr algn="ctr" eaLnBrk="1" hangingPunct="1">
              <a:defRPr/>
            </a:pPr>
            <a:endParaRPr lang="en-US" altLang="zh-CN" sz="1400" b="1" dirty="0">
              <a:latin typeface="Arial Unicode MS" charset="0"/>
              <a:ea typeface="Arial Unicode MS" charset="0"/>
              <a:cs typeface="Arial Unicode MS" charset="0"/>
            </a:endParaRPr>
          </a:p>
          <a:p>
            <a:pPr algn="ctr" eaLnBrk="1" hangingPunct="1">
              <a:defRPr/>
            </a:pPr>
            <a:r>
              <a:rPr lang="zh-CN" altLang="en-US" sz="3600" b="1" dirty="0">
                <a:latin typeface="KaiTi" panose="02010609060101010101" pitchFamily="49" charset="-122"/>
                <a:ea typeface="KaiTi" panose="02010609060101010101" pitchFamily="49" charset="-122"/>
                <a:cs typeface="Arial Unicode MS" charset="0"/>
              </a:rPr>
              <a:t>中山大学 计算机学院</a:t>
            </a:r>
            <a:endParaRPr lang="en-US" altLang="zh-CN" sz="3600" b="1" dirty="0">
              <a:latin typeface="KaiTi" panose="02010609060101010101" pitchFamily="49" charset="-122"/>
              <a:ea typeface="KaiTi" panose="02010609060101010101" pitchFamily="49" charset="-122"/>
              <a:cs typeface="Arial Unicode MS" charset="0"/>
            </a:endParaRPr>
          </a:p>
          <a:p>
            <a:pPr algn="ctr" eaLnBrk="1" hangingPunct="1">
              <a:defRPr/>
            </a:pPr>
            <a:r>
              <a:rPr lang="zh-CN" altLang="en-US" sz="3600" b="1" dirty="0">
                <a:latin typeface="KaiTi" panose="02010609060101010101" pitchFamily="49" charset="-122"/>
                <a:ea typeface="KaiTi" panose="02010609060101010101" pitchFamily="49" charset="-122"/>
                <a:cs typeface="Arial Unicode MS" charset="0"/>
              </a:rPr>
              <a:t>国家超级计算广州中心</a:t>
            </a:r>
            <a:endParaRPr lang="en-US" altLang="zh-CN" sz="3600" b="1" dirty="0">
              <a:latin typeface="KaiTi" panose="02010609060101010101" pitchFamily="49" charset="-122"/>
              <a:ea typeface="KaiTi" panose="02010609060101010101" pitchFamily="49" charset="-122"/>
              <a:cs typeface="Arial Unicode MS" charset="0"/>
            </a:endParaRPr>
          </a:p>
        </p:txBody>
      </p:sp>
      <p:pic>
        <p:nvPicPr>
          <p:cNvPr id="4101"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79747" y="369573"/>
            <a:ext cx="5455920" cy="876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02" name="图片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17423" y="306707"/>
            <a:ext cx="2937510" cy="1002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17"/>
          <p:cNvSpPr txBox="1">
            <a:spLocks noChangeArrowheads="1"/>
          </p:cNvSpPr>
          <p:nvPr/>
        </p:nvSpPr>
        <p:spPr bwMode="auto">
          <a:xfrm>
            <a:off x="0" y="2409090"/>
            <a:ext cx="14630400" cy="25730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9718" tIns="54859" rIns="109718" bIns="54859" anchor="ct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defRPr/>
            </a:pPr>
            <a:r>
              <a:rPr lang="en-US" altLang="zh-CN" sz="8000" b="1" dirty="0">
                <a:solidFill>
                  <a:srgbClr val="0070C0"/>
                </a:solidFill>
                <a:latin typeface="KaiTi" panose="02010609060101010101" pitchFamily="49" charset="-122"/>
                <a:ea typeface="KaiTi" panose="02010609060101010101" pitchFamily="49" charset="-122"/>
              </a:rPr>
              <a:t>GPU Programming with CUDA</a:t>
            </a:r>
          </a:p>
          <a:p>
            <a:pPr algn="ctr" eaLnBrk="1" hangingPunct="1">
              <a:defRPr/>
            </a:pPr>
            <a:r>
              <a:rPr lang="zh-CN" altLang="en-US" sz="5000" b="1" dirty="0">
                <a:solidFill>
                  <a:srgbClr val="0070C0"/>
                </a:solidFill>
                <a:latin typeface="KaiTi" panose="02010609060101010101" pitchFamily="49" charset="-122"/>
                <a:ea typeface="KaiTi" panose="02010609060101010101" pitchFamily="49" charset="-122"/>
              </a:rPr>
              <a:t>引言</a:t>
            </a:r>
            <a:r>
              <a:rPr lang="en-US" sz="8000" b="1" dirty="0">
                <a:solidFill>
                  <a:srgbClr val="0070C0"/>
                </a:solidFill>
                <a:latin typeface="KaiTi" panose="02010609060101010101" pitchFamily="49" charset="-122"/>
                <a:ea typeface="KaiTi" panose="02010609060101010101" pitchFamily="49" charset="-122"/>
              </a:rPr>
              <a:t> </a:t>
            </a:r>
            <a:endParaRPr lang="en-US" altLang="zh-CN" sz="8000" b="1" spc="360" dirty="0">
              <a:solidFill>
                <a:srgbClr val="0070C0"/>
              </a:solidFill>
              <a:latin typeface="KaiTi" panose="02010609060101010101" pitchFamily="49" charset="-122"/>
              <a:ea typeface="KaiTi" panose="02010609060101010101" pitchFamily="49" charset="-122"/>
              <a:cs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28800" y="7977585"/>
            <a:ext cx="6609725" cy="258532"/>
          </a:xfrm>
          <a:prstGeom prst="rect">
            <a:avLst/>
          </a:prstGeom>
        </p:spPr>
        <p:txBody>
          <a:bodyPr wrap="square">
            <a:spAutoFit/>
          </a:bodyPr>
          <a:lstStyle/>
          <a:p>
            <a:pPr defTabSz="1097280" eaLnBrk="1" fontAlgn="auto" hangingPunct="1">
              <a:spcBef>
                <a:spcPts val="0"/>
              </a:spcBef>
              <a:spcAft>
                <a:spcPts val="0"/>
              </a:spcAft>
              <a:defRPr/>
            </a:pPr>
            <a:r>
              <a:rPr lang="en-CA" sz="1080" dirty="0">
                <a:solidFill>
                  <a:prstClr val="black"/>
                </a:solidFill>
                <a:latin typeface="Calibri"/>
                <a:ea typeface="微软雅黑"/>
              </a:rPr>
              <a:t>R. Fernando, C. Zeller, “Programming Graphics Hardware Programming Hardware”, NVIDIA.</a:t>
            </a:r>
          </a:p>
        </p:txBody>
      </p:sp>
      <p:pic>
        <p:nvPicPr>
          <p:cNvPr id="3074" name="Picture 2"/>
          <p:cNvPicPr>
            <a:picLocks noChangeAspect="1" noChangeArrowheads="1"/>
          </p:cNvPicPr>
          <p:nvPr/>
        </p:nvPicPr>
        <p:blipFill>
          <a:blip r:embed="rId3" cstate="print"/>
          <a:srcRect/>
          <a:stretch>
            <a:fillRect/>
          </a:stretch>
        </p:blipFill>
        <p:spPr bwMode="auto">
          <a:xfrm>
            <a:off x="6397282" y="2423810"/>
            <a:ext cx="4812030" cy="4526280"/>
          </a:xfrm>
          <a:prstGeom prst="rect">
            <a:avLst/>
          </a:prstGeom>
          <a:noFill/>
          <a:ln w="9525">
            <a:noFill/>
            <a:miter lim="800000"/>
            <a:headEnd/>
            <a:tailEnd/>
          </a:ln>
        </p:spPr>
      </p:pic>
      <p:sp>
        <p:nvSpPr>
          <p:cNvPr id="11" name="Text Placeholder 1"/>
          <p:cNvSpPr>
            <a:spLocks noGrp="1"/>
          </p:cNvSpPr>
          <p:nvPr>
            <p:ph type="body" idx="1"/>
          </p:nvPr>
        </p:nvSpPr>
        <p:spPr>
          <a:xfrm>
            <a:off x="2671598" y="2182576"/>
            <a:ext cx="3725684" cy="482471"/>
          </a:xfrm>
        </p:spPr>
        <p:txBody>
          <a:bodyPr>
            <a:noAutofit/>
          </a:bodyPr>
          <a:lstStyle/>
          <a:p>
            <a:r>
              <a:rPr lang="en-CA" dirty="0">
                <a:solidFill>
                  <a:srgbClr val="0000FF"/>
                </a:solidFill>
              </a:rPr>
              <a:t>Shading-Stage:</a:t>
            </a:r>
          </a:p>
        </p:txBody>
      </p:sp>
      <p:sp>
        <p:nvSpPr>
          <p:cNvPr id="15" name="Title 1">
            <a:extLst>
              <a:ext uri="{FF2B5EF4-FFF2-40B4-BE49-F238E27FC236}">
                <a16:creationId xmlns:a16="http://schemas.microsoft.com/office/drawing/2014/main" id="{79441C77-79A1-4CCA-BC00-0A575AB8D299}"/>
              </a:ext>
            </a:extLst>
          </p:cNvPr>
          <p:cNvSpPr>
            <a:spLocks noGrp="1"/>
          </p:cNvSpPr>
          <p:nvPr>
            <p:ph type="title"/>
          </p:nvPr>
        </p:nvSpPr>
        <p:spPr>
          <a:xfrm>
            <a:off x="2583180" y="438152"/>
            <a:ext cx="9464040" cy="1590676"/>
          </a:xfrm>
        </p:spPr>
        <p:txBody>
          <a:bodyPr/>
          <a:lstStyle/>
          <a:p>
            <a:r>
              <a:rPr lang="en-US" altLang="zh-CN" dirty="0">
                <a:latin typeface="+mn-lt"/>
              </a:rPr>
              <a:t>Graphic Pipeline</a:t>
            </a:r>
          </a:p>
        </p:txBody>
      </p:sp>
      <p:sp>
        <p:nvSpPr>
          <p:cNvPr id="2" name="矩形 1"/>
          <p:cNvSpPr/>
          <p:nvPr/>
        </p:nvSpPr>
        <p:spPr>
          <a:xfrm>
            <a:off x="2671597" y="2910814"/>
            <a:ext cx="5486400" cy="830997"/>
          </a:xfrm>
          <a:prstGeom prst="rect">
            <a:avLst/>
          </a:prstGeom>
        </p:spPr>
        <p:txBody>
          <a:bodyPr>
            <a:spAutoFit/>
          </a:bodyPr>
          <a:lstStyle/>
          <a:p>
            <a:pPr defTabSz="1097280" eaLnBrk="1" fontAlgn="auto" hangingPunct="1">
              <a:spcBef>
                <a:spcPts val="0"/>
              </a:spcBef>
              <a:spcAft>
                <a:spcPts val="0"/>
              </a:spcAft>
              <a:defRPr/>
            </a:pPr>
            <a:r>
              <a:rPr lang="en-CA" altLang="zh-CN" sz="2400" dirty="0">
                <a:solidFill>
                  <a:prstClr val="black"/>
                </a:solidFill>
                <a:latin typeface="Calibri"/>
                <a:ea typeface="微软雅黑"/>
              </a:rPr>
              <a:t>Objects should be shaded according to their interaction with light sources. </a:t>
            </a:r>
            <a:endParaRPr lang="zh-CN" altLang="en-US" sz="2400" dirty="0">
              <a:solidFill>
                <a:prstClr val="black"/>
              </a:solidFill>
              <a:latin typeface="Calibri"/>
              <a:ea typeface="微软雅黑"/>
            </a:endParaRPr>
          </a:p>
        </p:txBody>
      </p:sp>
      <p:sp>
        <p:nvSpPr>
          <p:cNvPr id="3" name="灯片编号占位符 2">
            <a:extLst>
              <a:ext uri="{FF2B5EF4-FFF2-40B4-BE49-F238E27FC236}">
                <a16:creationId xmlns:a16="http://schemas.microsoft.com/office/drawing/2014/main" id="{600A0553-FC71-4DF1-A91A-6DC19BC95BB6}"/>
              </a:ext>
            </a:extLst>
          </p:cNvPr>
          <p:cNvSpPr>
            <a:spLocks noGrp="1"/>
          </p:cNvSpPr>
          <p:nvPr>
            <p:ph type="sldNum" sz="quarter" idx="11"/>
          </p:nvPr>
        </p:nvSpPr>
        <p:spPr/>
        <p:txBody>
          <a:bodyPr/>
          <a:lstStyle/>
          <a:p>
            <a:pPr algn="l" defTabSz="1097280" fontAlgn="auto">
              <a:spcBef>
                <a:spcPts val="0"/>
              </a:spcBef>
              <a:spcAft>
                <a:spcPts val="0"/>
              </a:spcAft>
              <a:defRPr/>
            </a:pPr>
            <a:r>
              <a:rPr lang="en-CA">
                <a:solidFill>
                  <a:prstClr val="white"/>
                </a:solidFill>
                <a:ea typeface="微软雅黑"/>
              </a:rPr>
              <a:t>CEG 4131-Fall  2012				       			       </a:t>
            </a:r>
            <a:fld id="{D8DB2BF5-999F-465D-B5C6-E1544B0C0658}" type="slidenum">
              <a:rPr lang="en-CA">
                <a:solidFill>
                  <a:prstClr val="white"/>
                </a:solidFill>
                <a:ea typeface="微软雅黑"/>
              </a:rPr>
              <a:pPr algn="l" defTabSz="1097280" fontAlgn="auto">
                <a:spcBef>
                  <a:spcPts val="0"/>
                </a:spcBef>
                <a:spcAft>
                  <a:spcPts val="0"/>
                </a:spcAft>
                <a:defRPr/>
              </a:pPr>
              <a:t>10</a:t>
            </a:fld>
            <a:endParaRPr lang="en-CA" dirty="0">
              <a:solidFill>
                <a:prstClr val="white"/>
              </a:solidFill>
              <a:ea typeface="微软雅黑"/>
            </a:endParaRPr>
          </a:p>
        </p:txBody>
      </p:sp>
    </p:spTree>
    <p:extLst>
      <p:ext uri="{BB962C8B-B14F-4D97-AF65-F5344CB8AC3E}">
        <p14:creationId xmlns:p14="http://schemas.microsoft.com/office/powerpoint/2010/main" val="3117290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02125" y="1068893"/>
            <a:ext cx="7938516" cy="828688"/>
          </a:xfrm>
          <a:prstGeom prst="rect">
            <a:avLst/>
          </a:prstGeom>
        </p:spPr>
        <p:txBody>
          <a:bodyPr vert="horz" wrap="square" lIns="0" tIns="16002" rIns="0" bIns="0" rtlCol="0" anchor="ctr">
            <a:spAutoFit/>
          </a:bodyPr>
          <a:lstStyle/>
          <a:p>
            <a:pPr marL="15240">
              <a:spcBef>
                <a:spcPts val="126"/>
              </a:spcBef>
            </a:pPr>
            <a:r>
              <a:rPr dirty="0">
                <a:latin typeface="+mn-lt"/>
              </a:rPr>
              <a:t>From Numbers </a:t>
            </a:r>
            <a:r>
              <a:rPr spc="-6" dirty="0">
                <a:latin typeface="+mn-lt"/>
              </a:rPr>
              <a:t>to</a:t>
            </a:r>
            <a:r>
              <a:rPr spc="-108" dirty="0">
                <a:latin typeface="+mn-lt"/>
              </a:rPr>
              <a:t> </a:t>
            </a:r>
            <a:r>
              <a:rPr spc="-6" dirty="0">
                <a:latin typeface="+mn-lt"/>
              </a:rPr>
              <a:t>Screen</a:t>
            </a:r>
            <a:endParaRPr dirty="0">
              <a:latin typeface="+mn-lt"/>
            </a:endParaRPr>
          </a:p>
        </p:txBody>
      </p:sp>
      <p:sp>
        <p:nvSpPr>
          <p:cNvPr id="3" name="object 3"/>
          <p:cNvSpPr/>
          <p:nvPr/>
        </p:nvSpPr>
        <p:spPr>
          <a:xfrm>
            <a:off x="3256268" y="3421380"/>
            <a:ext cx="3609047" cy="2298192"/>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 name="object 4"/>
          <p:cNvSpPr/>
          <p:nvPr/>
        </p:nvSpPr>
        <p:spPr>
          <a:xfrm>
            <a:off x="6858000" y="2926079"/>
            <a:ext cx="4114800" cy="4098341"/>
          </a:xfrm>
          <a:prstGeom prst="rect">
            <a:avLst/>
          </a:prstGeom>
          <a:blipFill>
            <a:blip r:embed="rId3"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 name="灯片编号占位符 5">
            <a:extLst>
              <a:ext uri="{FF2B5EF4-FFF2-40B4-BE49-F238E27FC236}">
                <a16:creationId xmlns:a16="http://schemas.microsoft.com/office/drawing/2014/main" id="{794BBBC5-9580-4F93-BD94-FF4E723D0CD8}"/>
              </a:ext>
            </a:extLst>
          </p:cNvPr>
          <p:cNvSpPr>
            <a:spLocks noGrp="1"/>
          </p:cNvSpPr>
          <p:nvPr>
            <p:ph type="sldNum" sz="quarter" idx="12"/>
          </p:nvPr>
        </p:nvSpPr>
        <p:spPr/>
        <p:txBody>
          <a:bodyPr/>
          <a:lstStyle/>
          <a:p>
            <a:pPr defTabSz="1097280" fontAlgn="auto">
              <a:spcBef>
                <a:spcPts val="0"/>
              </a:spcBef>
              <a:spcAft>
                <a:spcPts val="0"/>
              </a:spcAft>
              <a:defRPr/>
            </a:pPr>
            <a:fld id="{A5846718-CB15-44DC-A3B0-F0ED78D869D1}" type="slidenum">
              <a:rPr lang="en-SG">
                <a:solidFill>
                  <a:prstClr val="black">
                    <a:tint val="75000"/>
                  </a:prstClr>
                </a:solidFill>
                <a:latin typeface="Calibri"/>
                <a:ea typeface="微软雅黑"/>
              </a:rPr>
              <a:pPr defTabSz="1097280" fontAlgn="auto">
                <a:spcBef>
                  <a:spcPts val="0"/>
                </a:spcBef>
                <a:spcAft>
                  <a:spcPts val="0"/>
                </a:spcAft>
                <a:defRPr/>
              </a:pPr>
              <a:t>11</a:t>
            </a:fld>
            <a:endParaRPr lang="en-SG">
              <a:solidFill>
                <a:prstClr val="black">
                  <a:tint val="75000"/>
                </a:prstClr>
              </a:solidFill>
              <a:latin typeface="Calibri"/>
              <a:ea typeface="微软雅黑"/>
            </a:endParaRPr>
          </a:p>
        </p:txBody>
      </p:sp>
    </p:spTree>
    <p:extLst>
      <p:ext uri="{BB962C8B-B14F-4D97-AF65-F5344CB8AC3E}">
        <p14:creationId xmlns:p14="http://schemas.microsoft.com/office/powerpoint/2010/main" val="4040433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802" y="1033142"/>
            <a:ext cx="4515053" cy="276319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5319" y="3566613"/>
            <a:ext cx="6434892" cy="415165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6" name="Text Box 4"/>
          <p:cNvSpPr txBox="1">
            <a:spLocks noChangeArrowheads="1"/>
          </p:cNvSpPr>
          <p:nvPr/>
        </p:nvSpPr>
        <p:spPr bwMode="auto">
          <a:xfrm>
            <a:off x="7252635" y="1205044"/>
            <a:ext cx="5402978" cy="18397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9pPr>
          </a:lstStyle>
          <a:p>
            <a:pPr defTabSz="1097280" eaLnBrk="1" fontAlgn="auto" hangingPunct="1">
              <a:lnSpc>
                <a:spcPct val="95000"/>
              </a:lnSpc>
              <a:spcBef>
                <a:spcPts val="0"/>
              </a:spcBef>
              <a:spcAft>
                <a:spcPts val="0"/>
              </a:spcAft>
              <a:tabLst>
                <a:tab pos="0" algn="l"/>
                <a:tab pos="1097280" algn="l"/>
                <a:tab pos="2194560" algn="l"/>
                <a:tab pos="3291840" algn="l"/>
                <a:tab pos="4389120" algn="l"/>
                <a:tab pos="5486400" algn="l"/>
                <a:tab pos="6583680" algn="l"/>
                <a:tab pos="7680960" algn="l"/>
                <a:tab pos="8778240" algn="l"/>
                <a:tab pos="9875520" algn="l"/>
                <a:tab pos="10972800" algn="l"/>
                <a:tab pos="12070080" algn="l"/>
              </a:tabLst>
              <a:defRPr/>
            </a:pPr>
            <a:r>
              <a:rPr lang="en-US" altLang="zh-CN" sz="3840" b="1" dirty="0">
                <a:latin typeface="Calibri"/>
                <a:ea typeface="微软雅黑"/>
              </a:rPr>
              <a:t>Render triangles.</a:t>
            </a:r>
          </a:p>
          <a:p>
            <a:pPr defTabSz="1097280" eaLnBrk="1" fontAlgn="auto" hangingPunct="1">
              <a:lnSpc>
                <a:spcPct val="95000"/>
              </a:lnSpc>
              <a:spcBef>
                <a:spcPts val="0"/>
              </a:spcBef>
              <a:spcAft>
                <a:spcPts val="0"/>
              </a:spcAft>
              <a:tabLst>
                <a:tab pos="0" algn="l"/>
                <a:tab pos="1097280" algn="l"/>
                <a:tab pos="2194560" algn="l"/>
                <a:tab pos="3291840" algn="l"/>
                <a:tab pos="4389120" algn="l"/>
                <a:tab pos="5486400" algn="l"/>
                <a:tab pos="6583680" algn="l"/>
                <a:tab pos="7680960" algn="l"/>
                <a:tab pos="8778240" algn="l"/>
                <a:tab pos="9875520" algn="l"/>
                <a:tab pos="10972800" algn="l"/>
                <a:tab pos="12070080" algn="l"/>
              </a:tabLst>
              <a:defRPr/>
            </a:pPr>
            <a:endParaRPr lang="en-US" altLang="zh-CN" sz="2915" dirty="0">
              <a:latin typeface="Calibri"/>
              <a:ea typeface="微软雅黑"/>
            </a:endParaRPr>
          </a:p>
          <a:p>
            <a:pPr defTabSz="1097280" eaLnBrk="1" fontAlgn="auto" hangingPunct="1">
              <a:lnSpc>
                <a:spcPct val="95000"/>
              </a:lnSpc>
              <a:spcBef>
                <a:spcPts val="0"/>
              </a:spcBef>
              <a:spcAft>
                <a:spcPts val="0"/>
              </a:spcAft>
              <a:tabLst>
                <a:tab pos="0" algn="l"/>
                <a:tab pos="1097280" algn="l"/>
                <a:tab pos="2194560" algn="l"/>
                <a:tab pos="3291840" algn="l"/>
                <a:tab pos="4389120" algn="l"/>
                <a:tab pos="5486400" algn="l"/>
                <a:tab pos="6583680" algn="l"/>
                <a:tab pos="7680960" algn="l"/>
                <a:tab pos="8778240" algn="l"/>
                <a:tab pos="9875520" algn="l"/>
                <a:tab pos="10972800" algn="l"/>
                <a:tab pos="12070080" algn="l"/>
              </a:tabLst>
              <a:defRPr/>
            </a:pPr>
            <a:r>
              <a:rPr lang="en-US" altLang="zh-CN" sz="2915" dirty="0">
                <a:latin typeface="Calibri"/>
                <a:ea typeface="微软雅黑"/>
              </a:rPr>
              <a:t>NVIDIA GTX480 can render 1.6 billion triangles per second!</a:t>
            </a:r>
          </a:p>
        </p:txBody>
      </p:sp>
      <p:sp>
        <p:nvSpPr>
          <p:cNvPr id="2" name="灯片编号占位符 1">
            <a:extLst>
              <a:ext uri="{FF2B5EF4-FFF2-40B4-BE49-F238E27FC236}">
                <a16:creationId xmlns:a16="http://schemas.microsoft.com/office/drawing/2014/main" id="{33325B3B-A7B3-4BC2-8EF7-868F443E18F0}"/>
              </a:ext>
            </a:extLst>
          </p:cNvPr>
          <p:cNvSpPr>
            <a:spLocks noGrp="1"/>
          </p:cNvSpPr>
          <p:nvPr>
            <p:ph type="sldNum" sz="quarter" idx="12"/>
          </p:nvPr>
        </p:nvSpPr>
        <p:spPr/>
        <p:txBody>
          <a:bodyPr/>
          <a:lstStyle/>
          <a:p>
            <a:pPr defTabSz="1097280" fontAlgn="auto">
              <a:spcBef>
                <a:spcPts val="0"/>
              </a:spcBef>
              <a:spcAft>
                <a:spcPts val="0"/>
              </a:spcAft>
              <a:defRPr/>
            </a:pPr>
            <a:fld id="{D7E73BF0-1322-481A-85B0-7D5783909D9E}" type="slidenum">
              <a:rPr lang="zh-TW" altLang="en-US">
                <a:solidFill>
                  <a:prstClr val="black">
                    <a:tint val="75000"/>
                  </a:prstClr>
                </a:solidFill>
                <a:latin typeface="Calibri"/>
                <a:ea typeface="微软雅黑"/>
              </a:rPr>
              <a:pPr defTabSz="1097280" fontAlgn="auto">
                <a:spcBef>
                  <a:spcPts val="0"/>
                </a:spcBef>
                <a:spcAft>
                  <a:spcPts val="0"/>
                </a:spcAft>
                <a:defRPr/>
              </a:pPr>
              <a:t>12</a:t>
            </a:fld>
            <a:endParaRPr lang="zh-TW" altLang="en-US">
              <a:solidFill>
                <a:prstClr val="black">
                  <a:tint val="75000"/>
                </a:prstClr>
              </a:solidFill>
              <a:latin typeface="Calibri"/>
              <a:ea typeface="微软雅黑"/>
            </a:endParaRPr>
          </a:p>
        </p:txBody>
      </p:sp>
    </p:spTree>
    <p:extLst>
      <p:ext uri="{BB962C8B-B14F-4D97-AF65-F5344CB8AC3E}">
        <p14:creationId xmlns:p14="http://schemas.microsoft.com/office/powerpoint/2010/main" val="330388538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8656" y="82352"/>
            <a:ext cx="5923391" cy="828688"/>
          </a:xfrm>
          <a:prstGeom prst="rect">
            <a:avLst/>
          </a:prstGeom>
        </p:spPr>
        <p:txBody>
          <a:bodyPr vert="horz" wrap="square" lIns="0" tIns="16002" rIns="0" bIns="0" rtlCol="0" anchor="ctr">
            <a:spAutoFit/>
          </a:bodyPr>
          <a:lstStyle/>
          <a:p>
            <a:pPr marL="15240">
              <a:spcBef>
                <a:spcPts val="126"/>
              </a:spcBef>
            </a:pPr>
            <a:r>
              <a:rPr spc="-6" dirty="0">
                <a:latin typeface="+mn-lt"/>
              </a:rPr>
              <a:t>Before</a:t>
            </a:r>
            <a:r>
              <a:rPr spc="-90" dirty="0">
                <a:latin typeface="+mn-lt"/>
              </a:rPr>
              <a:t> </a:t>
            </a:r>
            <a:r>
              <a:rPr spc="-6" dirty="0">
                <a:latin typeface="+mn-lt"/>
              </a:rPr>
              <a:t>GPUs</a:t>
            </a:r>
            <a:endParaRPr dirty="0">
              <a:latin typeface="+mn-lt"/>
            </a:endParaRPr>
          </a:p>
        </p:txBody>
      </p:sp>
      <p:sp>
        <p:nvSpPr>
          <p:cNvPr id="3" name="object 3"/>
          <p:cNvSpPr txBox="1"/>
          <p:nvPr/>
        </p:nvSpPr>
        <p:spPr>
          <a:xfrm>
            <a:off x="2471928" y="1814313"/>
            <a:ext cx="9929888" cy="5310427"/>
          </a:xfrm>
          <a:prstGeom prst="rect">
            <a:avLst/>
          </a:prstGeom>
        </p:spPr>
        <p:txBody>
          <a:bodyPr vert="horz" wrap="square" lIns="0" tIns="136397" rIns="0" bIns="0" rtlCol="0">
            <a:spAutoFit/>
          </a:bodyPr>
          <a:lstStyle/>
          <a:p>
            <a:pPr marL="426720" indent="-411480" defTabSz="1097280" eaLnBrk="1" fontAlgn="auto" hangingPunct="1">
              <a:spcBef>
                <a:spcPts val="1073"/>
              </a:spcBef>
              <a:spcAft>
                <a:spcPts val="0"/>
              </a:spcAft>
              <a:buFont typeface="Arial"/>
              <a:buChar char="•"/>
              <a:tabLst>
                <a:tab pos="425958" algn="l"/>
                <a:tab pos="426720" algn="l"/>
              </a:tabLst>
              <a:defRPr/>
            </a:pPr>
            <a:r>
              <a:rPr sz="3840" b="1" dirty="0">
                <a:solidFill>
                  <a:srgbClr val="C00000"/>
                </a:solidFill>
                <a:latin typeface="Calibri"/>
                <a:ea typeface="微软雅黑"/>
                <a:cs typeface="Comic Sans MS"/>
              </a:rPr>
              <a:t>Vertices to</a:t>
            </a:r>
            <a:r>
              <a:rPr sz="3840" b="1" spc="6" dirty="0">
                <a:solidFill>
                  <a:srgbClr val="C00000"/>
                </a:solidFill>
                <a:latin typeface="Calibri"/>
                <a:ea typeface="微软雅黑"/>
                <a:cs typeface="Comic Sans MS"/>
              </a:rPr>
              <a:t> </a:t>
            </a:r>
            <a:r>
              <a:rPr sz="3840" b="1" dirty="0">
                <a:solidFill>
                  <a:srgbClr val="C00000"/>
                </a:solidFill>
                <a:latin typeface="Calibri"/>
                <a:ea typeface="微软雅黑"/>
                <a:cs typeface="Comic Sans MS"/>
              </a:rPr>
              <a:t>pixels:</a:t>
            </a:r>
          </a:p>
          <a:p>
            <a:pPr marL="907542" lvl="1" indent="-344424" defTabSz="1097280" eaLnBrk="1" fontAlgn="auto" hangingPunct="1">
              <a:spcBef>
                <a:spcPts val="828"/>
              </a:spcBef>
              <a:spcAft>
                <a:spcPts val="0"/>
              </a:spcAft>
              <a:buFont typeface="Arial"/>
              <a:buChar char="–"/>
              <a:tabLst>
                <a:tab pos="908304" algn="l"/>
              </a:tabLst>
              <a:defRPr/>
            </a:pPr>
            <a:r>
              <a:rPr sz="3360" spc="-12" dirty="0">
                <a:solidFill>
                  <a:prstClr val="black"/>
                </a:solidFill>
                <a:latin typeface="Calibri"/>
                <a:ea typeface="微软雅黑"/>
                <a:cs typeface="Comic Sans MS"/>
              </a:rPr>
              <a:t>Transformations </a:t>
            </a:r>
            <a:r>
              <a:rPr sz="3360" spc="-6" dirty="0">
                <a:solidFill>
                  <a:prstClr val="black"/>
                </a:solidFill>
                <a:latin typeface="Calibri"/>
                <a:ea typeface="微软雅黑"/>
                <a:cs typeface="Comic Sans MS"/>
              </a:rPr>
              <a:t>done on</a:t>
            </a:r>
            <a:r>
              <a:rPr sz="3360" spc="84" dirty="0">
                <a:solidFill>
                  <a:prstClr val="black"/>
                </a:solidFill>
                <a:latin typeface="Calibri"/>
                <a:ea typeface="微软雅黑"/>
                <a:cs typeface="Comic Sans MS"/>
              </a:rPr>
              <a:t> </a:t>
            </a:r>
            <a:r>
              <a:rPr sz="3360" b="1" spc="-12" dirty="0">
                <a:solidFill>
                  <a:srgbClr val="C00000"/>
                </a:solidFill>
                <a:latin typeface="Calibri"/>
                <a:ea typeface="微软雅黑"/>
                <a:cs typeface="Comic Sans MS"/>
              </a:rPr>
              <a:t>CPU</a:t>
            </a:r>
            <a:endParaRPr sz="3360" b="1" dirty="0">
              <a:solidFill>
                <a:srgbClr val="C00000"/>
              </a:solidFill>
              <a:latin typeface="Calibri"/>
              <a:ea typeface="微软雅黑"/>
              <a:cs typeface="Comic Sans MS"/>
            </a:endParaRPr>
          </a:p>
          <a:p>
            <a:pPr marL="907542" lvl="1" indent="-344424" defTabSz="1097280" eaLnBrk="1" fontAlgn="auto" hangingPunct="1">
              <a:spcBef>
                <a:spcPts val="804"/>
              </a:spcBef>
              <a:spcAft>
                <a:spcPts val="0"/>
              </a:spcAft>
              <a:buFont typeface="Arial"/>
              <a:buChar char="–"/>
              <a:tabLst>
                <a:tab pos="908304" algn="l"/>
              </a:tabLst>
              <a:defRPr/>
            </a:pPr>
            <a:r>
              <a:rPr sz="3360" spc="-6" dirty="0">
                <a:solidFill>
                  <a:prstClr val="black"/>
                </a:solidFill>
                <a:latin typeface="Calibri"/>
                <a:ea typeface="微软雅黑"/>
                <a:cs typeface="Comic Sans MS"/>
              </a:rPr>
              <a:t>Compute each pixel “by hand”, in</a:t>
            </a:r>
            <a:r>
              <a:rPr sz="3360" spc="60" dirty="0">
                <a:solidFill>
                  <a:prstClr val="black"/>
                </a:solidFill>
                <a:latin typeface="Calibri"/>
                <a:ea typeface="微软雅黑"/>
                <a:cs typeface="Comic Sans MS"/>
              </a:rPr>
              <a:t> </a:t>
            </a:r>
            <a:r>
              <a:rPr sz="3360" spc="-6" dirty="0">
                <a:solidFill>
                  <a:prstClr val="black"/>
                </a:solidFill>
                <a:latin typeface="Calibri"/>
                <a:ea typeface="微软雅黑"/>
                <a:cs typeface="Comic Sans MS"/>
              </a:rPr>
              <a:t>series…</a:t>
            </a:r>
            <a:r>
              <a:rPr lang="en-US" altLang="zh-CN" sz="3360" spc="-6" dirty="0">
                <a:solidFill>
                  <a:prstClr val="black"/>
                </a:solidFill>
                <a:latin typeface="Calibri"/>
                <a:ea typeface="微软雅黑"/>
                <a:cs typeface="Comic Sans MS"/>
              </a:rPr>
              <a:t>  </a:t>
            </a:r>
            <a:r>
              <a:rPr sz="3360" b="1" spc="-6" dirty="0">
                <a:solidFill>
                  <a:srgbClr val="FF0000"/>
                </a:solidFill>
                <a:latin typeface="Calibri"/>
                <a:ea typeface="微软雅黑"/>
                <a:cs typeface="Comic Sans MS"/>
              </a:rPr>
              <a:t>slow!</a:t>
            </a:r>
            <a:endParaRPr lang="en-US" sz="3360" b="1" spc="-6" dirty="0">
              <a:solidFill>
                <a:srgbClr val="FF0000"/>
              </a:solidFill>
              <a:latin typeface="Calibri"/>
              <a:ea typeface="微软雅黑"/>
              <a:cs typeface="Comic Sans MS"/>
            </a:endParaRPr>
          </a:p>
          <a:p>
            <a:pPr marL="907542" defTabSz="1097280" eaLnBrk="1" fontAlgn="auto" hangingPunct="1">
              <a:spcBef>
                <a:spcPts val="0"/>
              </a:spcBef>
              <a:spcAft>
                <a:spcPts val="0"/>
              </a:spcAft>
              <a:defRPr/>
            </a:pPr>
            <a:endParaRPr lang="en-US" sz="3360" b="1" spc="-6" dirty="0">
              <a:solidFill>
                <a:srgbClr val="FF0000"/>
              </a:solidFill>
              <a:latin typeface="Calibri"/>
              <a:ea typeface="微软雅黑"/>
              <a:cs typeface="Comic Sans MS"/>
            </a:endParaRPr>
          </a:p>
          <a:p>
            <a:pPr marL="426720" marR="6096" indent="-411480" defTabSz="1097280" eaLnBrk="1" fontAlgn="auto" hangingPunct="1">
              <a:spcBef>
                <a:spcPts val="906"/>
              </a:spcBef>
              <a:spcAft>
                <a:spcPts val="0"/>
              </a:spcAft>
              <a:defRPr/>
            </a:pPr>
            <a:r>
              <a:rPr sz="3840" b="1" dirty="0">
                <a:solidFill>
                  <a:srgbClr val="0000FF"/>
                </a:solidFill>
                <a:latin typeface="Calibri"/>
                <a:ea typeface="微软雅黑"/>
                <a:cs typeface="Comic Sans MS"/>
              </a:rPr>
              <a:t>Example</a:t>
            </a:r>
            <a:r>
              <a:rPr sz="3840" b="1" dirty="0">
                <a:solidFill>
                  <a:prstClr val="black"/>
                </a:solidFill>
                <a:latin typeface="Calibri"/>
                <a:ea typeface="微软雅黑"/>
                <a:cs typeface="Comic Sans MS"/>
              </a:rPr>
              <a:t>: </a:t>
            </a:r>
            <a:endParaRPr lang="en-US" sz="3840" b="1" dirty="0">
              <a:solidFill>
                <a:prstClr val="black"/>
              </a:solidFill>
              <a:latin typeface="Calibri"/>
              <a:ea typeface="微软雅黑"/>
              <a:cs typeface="Comic Sans MS"/>
            </a:endParaRPr>
          </a:p>
          <a:p>
            <a:pPr marL="426720" marR="6096" indent="-411480" defTabSz="1097280" eaLnBrk="1" fontAlgn="auto" hangingPunct="1">
              <a:spcBef>
                <a:spcPts val="906"/>
              </a:spcBef>
              <a:spcAft>
                <a:spcPts val="0"/>
              </a:spcAft>
              <a:defRPr/>
            </a:pPr>
            <a:r>
              <a:rPr lang="en-US" sz="3840" b="1" dirty="0">
                <a:solidFill>
                  <a:prstClr val="black"/>
                </a:solidFill>
                <a:latin typeface="Calibri"/>
                <a:ea typeface="微软雅黑"/>
                <a:cs typeface="Comic Sans MS"/>
              </a:rPr>
              <a:t>  </a:t>
            </a:r>
            <a:r>
              <a:rPr sz="3840" dirty="0">
                <a:solidFill>
                  <a:prstClr val="black"/>
                </a:solidFill>
                <a:latin typeface="Calibri"/>
                <a:ea typeface="微软雅黑"/>
                <a:cs typeface="Comic Sans MS"/>
              </a:rPr>
              <a:t>1 </a:t>
            </a:r>
            <a:r>
              <a:rPr sz="3840" spc="-6" dirty="0">
                <a:solidFill>
                  <a:prstClr val="black"/>
                </a:solidFill>
                <a:latin typeface="Calibri"/>
                <a:ea typeface="微软雅黑"/>
                <a:cs typeface="Comic Sans MS"/>
              </a:rPr>
              <a:t>million triangles </a:t>
            </a:r>
            <a:r>
              <a:rPr sz="3840" dirty="0">
                <a:solidFill>
                  <a:prstClr val="black"/>
                </a:solidFill>
                <a:latin typeface="Calibri"/>
                <a:ea typeface="微软雅黑"/>
                <a:cs typeface="Comic Sans MS"/>
              </a:rPr>
              <a:t>* 100 pixels  per triangle * </a:t>
            </a:r>
            <a:endParaRPr lang="en-US" sz="3840" dirty="0">
              <a:solidFill>
                <a:prstClr val="black"/>
              </a:solidFill>
              <a:latin typeface="Calibri"/>
              <a:ea typeface="微软雅黑"/>
              <a:cs typeface="Comic Sans MS"/>
            </a:endParaRPr>
          </a:p>
          <a:p>
            <a:pPr marL="426720" marR="6096" indent="-411480" defTabSz="1097280" eaLnBrk="1" fontAlgn="auto" hangingPunct="1">
              <a:spcBef>
                <a:spcPts val="906"/>
              </a:spcBef>
              <a:spcAft>
                <a:spcPts val="0"/>
              </a:spcAft>
              <a:defRPr/>
            </a:pPr>
            <a:r>
              <a:rPr lang="en-US" sz="3840" spc="-6" dirty="0">
                <a:solidFill>
                  <a:prstClr val="black"/>
                </a:solidFill>
                <a:latin typeface="Calibri"/>
                <a:ea typeface="微软雅黑"/>
                <a:cs typeface="Comic Sans MS"/>
              </a:rPr>
              <a:t>  </a:t>
            </a:r>
            <a:r>
              <a:rPr sz="3840" spc="-6" dirty="0">
                <a:solidFill>
                  <a:prstClr val="black"/>
                </a:solidFill>
                <a:latin typeface="Calibri"/>
                <a:ea typeface="微软雅黑"/>
                <a:cs typeface="Comic Sans MS"/>
              </a:rPr>
              <a:t>10 </a:t>
            </a:r>
            <a:r>
              <a:rPr sz="3840" dirty="0">
                <a:solidFill>
                  <a:prstClr val="black"/>
                </a:solidFill>
                <a:latin typeface="Calibri"/>
                <a:ea typeface="微软雅黑"/>
                <a:cs typeface="Comic Sans MS"/>
              </a:rPr>
              <a:t>lights * 4 cycles per light computation = </a:t>
            </a:r>
            <a:endParaRPr lang="en-US" sz="3840" dirty="0">
              <a:solidFill>
                <a:prstClr val="black"/>
              </a:solidFill>
              <a:latin typeface="Calibri"/>
              <a:ea typeface="微软雅黑"/>
              <a:cs typeface="Comic Sans MS"/>
            </a:endParaRPr>
          </a:p>
          <a:p>
            <a:pPr marL="426720" marR="6096" indent="-411480" defTabSz="1097280" eaLnBrk="1" fontAlgn="auto" hangingPunct="1">
              <a:spcBef>
                <a:spcPts val="906"/>
              </a:spcBef>
              <a:spcAft>
                <a:spcPts val="0"/>
              </a:spcAft>
              <a:defRPr/>
            </a:pPr>
            <a:r>
              <a:rPr lang="en-US" sz="3840" b="1" dirty="0">
                <a:solidFill>
                  <a:srgbClr val="FF0000"/>
                </a:solidFill>
                <a:latin typeface="Calibri"/>
                <a:ea typeface="微软雅黑"/>
                <a:cs typeface="Comic Sans MS"/>
              </a:rPr>
              <a:t>  </a:t>
            </a:r>
            <a:r>
              <a:rPr sz="3840" b="1" dirty="0">
                <a:solidFill>
                  <a:srgbClr val="FF0000"/>
                </a:solidFill>
                <a:latin typeface="Calibri"/>
                <a:ea typeface="微软雅黑"/>
                <a:cs typeface="Comic Sans MS"/>
              </a:rPr>
              <a:t>4 </a:t>
            </a:r>
            <a:r>
              <a:rPr sz="3840" b="1" spc="-6" dirty="0">
                <a:solidFill>
                  <a:srgbClr val="FF0000"/>
                </a:solidFill>
                <a:latin typeface="Calibri"/>
                <a:ea typeface="微软雅黑"/>
                <a:cs typeface="Comic Sans MS"/>
              </a:rPr>
              <a:t>billion</a:t>
            </a:r>
            <a:r>
              <a:rPr sz="3840" b="1" spc="-36" dirty="0">
                <a:solidFill>
                  <a:srgbClr val="FF0000"/>
                </a:solidFill>
                <a:latin typeface="Calibri"/>
                <a:ea typeface="微软雅黑"/>
                <a:cs typeface="Comic Sans MS"/>
              </a:rPr>
              <a:t> </a:t>
            </a:r>
            <a:r>
              <a:rPr sz="3840" b="1" dirty="0">
                <a:solidFill>
                  <a:srgbClr val="FF0000"/>
                </a:solidFill>
                <a:latin typeface="Calibri"/>
                <a:ea typeface="微软雅黑"/>
                <a:cs typeface="Comic Sans MS"/>
              </a:rPr>
              <a:t>cycles</a:t>
            </a:r>
            <a:endParaRPr sz="3840" dirty="0">
              <a:solidFill>
                <a:srgbClr val="FF0000"/>
              </a:solidFill>
              <a:latin typeface="Calibri"/>
              <a:ea typeface="微软雅黑"/>
              <a:cs typeface="Comic Sans MS"/>
            </a:endParaRPr>
          </a:p>
        </p:txBody>
      </p:sp>
      <p:sp>
        <p:nvSpPr>
          <p:cNvPr id="5" name="灯片编号占位符 4">
            <a:extLst>
              <a:ext uri="{FF2B5EF4-FFF2-40B4-BE49-F238E27FC236}">
                <a16:creationId xmlns:a16="http://schemas.microsoft.com/office/drawing/2014/main" id="{267D7A17-9369-4F51-8479-C9B8BF5FE3AC}"/>
              </a:ext>
            </a:extLst>
          </p:cNvPr>
          <p:cNvSpPr>
            <a:spLocks noGrp="1"/>
          </p:cNvSpPr>
          <p:nvPr>
            <p:ph type="sldNum" sz="quarter" idx="12"/>
          </p:nvPr>
        </p:nvSpPr>
        <p:spPr/>
        <p:txBody>
          <a:bodyPr/>
          <a:lstStyle/>
          <a:p>
            <a:pPr defTabSz="1097280" fontAlgn="auto">
              <a:spcBef>
                <a:spcPts val="0"/>
              </a:spcBef>
              <a:spcAft>
                <a:spcPts val="0"/>
              </a:spcAft>
              <a:defRPr/>
            </a:pPr>
            <a:fld id="{D7E73BF0-1322-481A-85B0-7D5783909D9E}" type="slidenum">
              <a:rPr lang="zh-TW" altLang="en-US">
                <a:solidFill>
                  <a:prstClr val="black">
                    <a:tint val="75000"/>
                  </a:prstClr>
                </a:solidFill>
                <a:latin typeface="Calibri"/>
                <a:ea typeface="微软雅黑"/>
              </a:rPr>
              <a:pPr defTabSz="1097280" fontAlgn="auto">
                <a:spcBef>
                  <a:spcPts val="0"/>
                </a:spcBef>
                <a:spcAft>
                  <a:spcPts val="0"/>
                </a:spcAft>
                <a:defRPr/>
              </a:pPr>
              <a:t>13</a:t>
            </a:fld>
            <a:endParaRPr lang="zh-TW" altLang="en-US">
              <a:solidFill>
                <a:prstClr val="black">
                  <a:tint val="75000"/>
                </a:prstClr>
              </a:solidFill>
              <a:latin typeface="Calibri"/>
              <a:ea typeface="微软雅黑"/>
            </a:endParaRPr>
          </a:p>
        </p:txBody>
      </p:sp>
    </p:spTree>
    <p:extLst>
      <p:ext uri="{BB962C8B-B14F-4D97-AF65-F5344CB8AC3E}">
        <p14:creationId xmlns:p14="http://schemas.microsoft.com/office/powerpoint/2010/main" val="56914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down)">
                                      <p:cBhvr>
                                        <p:cTn id="10" dur="500"/>
                                        <p:tgtEl>
                                          <p:spTgt spid="3">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down)">
                                      <p:cBhvr>
                                        <p:cTn id="13" dur="500"/>
                                        <p:tgtEl>
                                          <p:spTgt spid="3">
                                            <p:txEl>
                                              <p:pRg st="6" end="6"/>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wipe(down)">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434880" y="1416561"/>
            <a:ext cx="5443805" cy="767714"/>
          </a:xfrm>
        </p:spPr>
        <p:txBody>
          <a:bodyPr/>
          <a:lstStyle/>
          <a:p>
            <a:r>
              <a:rPr lang="en-CA" dirty="0">
                <a:solidFill>
                  <a:srgbClr val="0000FF"/>
                </a:solidFill>
              </a:rPr>
              <a:t>Color Graphic Adapter (CGA 1981)</a:t>
            </a:r>
          </a:p>
        </p:txBody>
      </p:sp>
      <p:sp>
        <p:nvSpPr>
          <p:cNvPr id="3" name="Content Placeholder 2"/>
          <p:cNvSpPr>
            <a:spLocks noGrp="1"/>
          </p:cNvSpPr>
          <p:nvPr>
            <p:ph sz="half" idx="2"/>
          </p:nvPr>
        </p:nvSpPr>
        <p:spPr>
          <a:xfrm>
            <a:off x="690464" y="2108107"/>
            <a:ext cx="4848226" cy="2851517"/>
          </a:xfrm>
        </p:spPr>
        <p:txBody>
          <a:bodyPr/>
          <a:lstStyle/>
          <a:p>
            <a:r>
              <a:rPr lang="en-CA" dirty="0"/>
              <a:t>4 bit RGBI</a:t>
            </a:r>
          </a:p>
          <a:p>
            <a:r>
              <a:rPr lang="en-CA" dirty="0"/>
              <a:t>40 x 25 Characters</a:t>
            </a:r>
          </a:p>
          <a:p>
            <a:r>
              <a:rPr lang="en-CA" dirty="0"/>
              <a:t>320 x 200 Pixel, 16 Colors</a:t>
            </a:r>
          </a:p>
          <a:p>
            <a:r>
              <a:rPr lang="en-CA" dirty="0"/>
              <a:t>640 x 200 Pixel Maximum </a:t>
            </a:r>
          </a:p>
          <a:p>
            <a:r>
              <a:rPr lang="en-CA" dirty="0"/>
              <a:t>16 Kilo Byte Memory</a:t>
            </a:r>
          </a:p>
          <a:p>
            <a:endParaRPr lang="en-CA" dirty="0"/>
          </a:p>
        </p:txBody>
      </p:sp>
      <p:pic>
        <p:nvPicPr>
          <p:cNvPr id="8" name="Content Placeholder 7" descr="Castle_master-cga.png"/>
          <p:cNvPicPr>
            <a:picLocks noGrp="1" noChangeAspect="1"/>
          </p:cNvPicPr>
          <p:nvPr>
            <p:ph sz="quarter" idx="4"/>
          </p:nvPr>
        </p:nvPicPr>
        <p:blipFill>
          <a:blip r:embed="rId3" cstate="print"/>
          <a:stretch>
            <a:fillRect/>
          </a:stretch>
        </p:blipFill>
        <p:spPr>
          <a:xfrm>
            <a:off x="8179296" y="2660929"/>
            <a:ext cx="3657600" cy="2286000"/>
          </a:xfrm>
        </p:spPr>
      </p:pic>
      <p:pic>
        <p:nvPicPr>
          <p:cNvPr id="9" name="Picture 8" descr="cga.jpg"/>
          <p:cNvPicPr>
            <a:picLocks noChangeAspect="1"/>
          </p:cNvPicPr>
          <p:nvPr/>
        </p:nvPicPr>
        <p:blipFill>
          <a:blip r:embed="rId4" cstate="print"/>
          <a:stretch>
            <a:fillRect/>
          </a:stretch>
        </p:blipFill>
        <p:spPr>
          <a:xfrm>
            <a:off x="4550093" y="5166807"/>
            <a:ext cx="5525346" cy="2203930"/>
          </a:xfrm>
          <a:prstGeom prst="rect">
            <a:avLst/>
          </a:prstGeom>
        </p:spPr>
      </p:pic>
      <p:sp>
        <p:nvSpPr>
          <p:cNvPr id="10" name="矩形 9">
            <a:extLst>
              <a:ext uri="{FF2B5EF4-FFF2-40B4-BE49-F238E27FC236}">
                <a16:creationId xmlns:a16="http://schemas.microsoft.com/office/drawing/2014/main" id="{DBBC8AD7-B0C8-46C3-9BAF-AD65C318D791}"/>
              </a:ext>
            </a:extLst>
          </p:cNvPr>
          <p:cNvSpPr/>
          <p:nvPr/>
        </p:nvSpPr>
        <p:spPr>
          <a:xfrm>
            <a:off x="2202632" y="108910"/>
            <a:ext cx="8419036" cy="830997"/>
          </a:xfrm>
          <a:prstGeom prst="rect">
            <a:avLst/>
          </a:prstGeom>
        </p:spPr>
        <p:txBody>
          <a:bodyPr wrap="none">
            <a:spAutoFit/>
          </a:bodyPr>
          <a:lstStyle/>
          <a:p>
            <a:pPr defTabSz="1097280" eaLnBrk="1" fontAlgn="auto" hangingPunct="1">
              <a:spcBef>
                <a:spcPts val="0"/>
              </a:spcBef>
              <a:spcAft>
                <a:spcPts val="0"/>
              </a:spcAft>
              <a:defRPr/>
            </a:pPr>
            <a:r>
              <a:rPr lang="en-US" altLang="zh-CN" sz="4800" dirty="0">
                <a:solidFill>
                  <a:prstClr val="black"/>
                </a:solidFill>
                <a:latin typeface="Calibri"/>
                <a:ea typeface="微软雅黑"/>
              </a:rPr>
              <a:t>Early GPUs:  Early 80s to Late 90s</a:t>
            </a:r>
          </a:p>
        </p:txBody>
      </p:sp>
      <p:sp>
        <p:nvSpPr>
          <p:cNvPr id="4" name="灯片编号占位符 3">
            <a:extLst>
              <a:ext uri="{FF2B5EF4-FFF2-40B4-BE49-F238E27FC236}">
                <a16:creationId xmlns:a16="http://schemas.microsoft.com/office/drawing/2014/main" id="{20985D45-1A58-40CF-BC39-A493F8951DC6}"/>
              </a:ext>
            </a:extLst>
          </p:cNvPr>
          <p:cNvSpPr>
            <a:spLocks noGrp="1"/>
          </p:cNvSpPr>
          <p:nvPr>
            <p:ph type="sldNum" sz="quarter" idx="11"/>
          </p:nvPr>
        </p:nvSpPr>
        <p:spPr/>
        <p:txBody>
          <a:bodyPr/>
          <a:lstStyle/>
          <a:p>
            <a:pPr algn="l" defTabSz="1097280" fontAlgn="auto">
              <a:spcBef>
                <a:spcPts val="0"/>
              </a:spcBef>
              <a:spcAft>
                <a:spcPts val="0"/>
              </a:spcAft>
              <a:defRPr/>
            </a:pPr>
            <a:r>
              <a:rPr lang="en-CA">
                <a:solidFill>
                  <a:prstClr val="white"/>
                </a:solidFill>
                <a:ea typeface="微软雅黑"/>
              </a:rPr>
              <a:t>CEG 4131-Fall  2012				       			       </a:t>
            </a:r>
            <a:fld id="{D8DB2BF5-999F-465D-B5C6-E1544B0C0658}" type="slidenum">
              <a:rPr lang="en-CA">
                <a:solidFill>
                  <a:prstClr val="white"/>
                </a:solidFill>
                <a:ea typeface="微软雅黑"/>
              </a:rPr>
              <a:pPr algn="l" defTabSz="1097280" fontAlgn="auto">
                <a:spcBef>
                  <a:spcPts val="0"/>
                </a:spcBef>
                <a:spcAft>
                  <a:spcPts val="0"/>
                </a:spcAft>
                <a:defRPr/>
              </a:pPr>
              <a:t>14</a:t>
            </a:fld>
            <a:endParaRPr lang="en-CA" dirty="0">
              <a:solidFill>
                <a:prstClr val="white"/>
              </a:solidFill>
              <a:ea typeface="微软雅黑"/>
            </a:endParaRPr>
          </a:p>
        </p:txBody>
      </p:sp>
    </p:spTree>
    <p:extLst>
      <p:ext uri="{BB962C8B-B14F-4D97-AF65-F5344CB8AC3E}">
        <p14:creationId xmlns:p14="http://schemas.microsoft.com/office/powerpoint/2010/main" val="4060056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834640" y="1737360"/>
            <a:ext cx="5394960" cy="5535778"/>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 name="object 4"/>
          <p:cNvSpPr txBox="1"/>
          <p:nvPr/>
        </p:nvSpPr>
        <p:spPr>
          <a:xfrm>
            <a:off x="7776514" y="2119731"/>
            <a:ext cx="3564636" cy="458587"/>
          </a:xfrm>
          <a:prstGeom prst="rect">
            <a:avLst/>
          </a:prstGeom>
        </p:spPr>
        <p:txBody>
          <a:bodyPr vert="horz" wrap="square" lIns="0" tIns="15240" rIns="0" bIns="0" rtlCol="0">
            <a:spAutoFit/>
          </a:bodyPr>
          <a:lstStyle/>
          <a:p>
            <a:pPr marL="15240" defTabSz="1097280" eaLnBrk="1" fontAlgn="auto" hangingPunct="1">
              <a:spcBef>
                <a:spcPts val="120"/>
              </a:spcBef>
              <a:spcAft>
                <a:spcPts val="0"/>
              </a:spcAft>
              <a:defRPr/>
            </a:pPr>
            <a:r>
              <a:rPr sz="2880" b="1" spc="-12" dirty="0">
                <a:solidFill>
                  <a:srgbClr val="FF0000"/>
                </a:solidFill>
                <a:latin typeface="Calibri"/>
                <a:ea typeface="微软雅黑"/>
                <a:cs typeface="Calibri"/>
              </a:rPr>
              <a:t>Fixed-Function</a:t>
            </a:r>
            <a:r>
              <a:rPr sz="2880" b="1" spc="-36" dirty="0">
                <a:solidFill>
                  <a:srgbClr val="FF0000"/>
                </a:solidFill>
                <a:latin typeface="Calibri"/>
                <a:ea typeface="微软雅黑"/>
                <a:cs typeface="Calibri"/>
              </a:rPr>
              <a:t> </a:t>
            </a:r>
            <a:r>
              <a:rPr sz="2880" b="1" spc="-12" dirty="0">
                <a:solidFill>
                  <a:srgbClr val="FF0000"/>
                </a:solidFill>
                <a:latin typeface="Calibri"/>
                <a:ea typeface="微软雅黑"/>
                <a:cs typeface="Calibri"/>
              </a:rPr>
              <a:t>Pipeline</a:t>
            </a:r>
            <a:endParaRPr sz="2880">
              <a:solidFill>
                <a:prstClr val="black"/>
              </a:solidFill>
              <a:latin typeface="Calibri"/>
              <a:ea typeface="微软雅黑"/>
              <a:cs typeface="Calibri"/>
            </a:endParaRPr>
          </a:p>
        </p:txBody>
      </p:sp>
      <p:sp>
        <p:nvSpPr>
          <p:cNvPr id="6" name="矩形 5"/>
          <p:cNvSpPr/>
          <p:nvPr/>
        </p:nvSpPr>
        <p:spPr>
          <a:xfrm>
            <a:off x="3429681" y="541820"/>
            <a:ext cx="8419036" cy="830997"/>
          </a:xfrm>
          <a:prstGeom prst="rect">
            <a:avLst/>
          </a:prstGeom>
        </p:spPr>
        <p:txBody>
          <a:bodyPr wrap="none">
            <a:spAutoFit/>
          </a:bodyPr>
          <a:lstStyle/>
          <a:p>
            <a:pPr defTabSz="1097280" eaLnBrk="1" fontAlgn="auto" hangingPunct="1">
              <a:spcBef>
                <a:spcPts val="0"/>
              </a:spcBef>
              <a:spcAft>
                <a:spcPts val="0"/>
              </a:spcAft>
              <a:defRPr/>
            </a:pPr>
            <a:r>
              <a:rPr lang="en-US" altLang="zh-CN" sz="4800" dirty="0">
                <a:solidFill>
                  <a:prstClr val="black"/>
                </a:solidFill>
                <a:latin typeface="Calibri"/>
                <a:ea typeface="微软雅黑"/>
              </a:rPr>
              <a:t>Early GPUs:  Early 80s to Late 90s</a:t>
            </a:r>
          </a:p>
        </p:txBody>
      </p:sp>
      <p:sp>
        <p:nvSpPr>
          <p:cNvPr id="5" name="灯片编号占位符 4">
            <a:extLst>
              <a:ext uri="{FF2B5EF4-FFF2-40B4-BE49-F238E27FC236}">
                <a16:creationId xmlns:a16="http://schemas.microsoft.com/office/drawing/2014/main" id="{62FE0668-143E-437F-8A82-E573F2CDD1F6}"/>
              </a:ext>
            </a:extLst>
          </p:cNvPr>
          <p:cNvSpPr>
            <a:spLocks noGrp="1"/>
          </p:cNvSpPr>
          <p:nvPr>
            <p:ph type="sldNum" sz="quarter" idx="12"/>
          </p:nvPr>
        </p:nvSpPr>
        <p:spPr/>
        <p:txBody>
          <a:bodyPr/>
          <a:lstStyle/>
          <a:p>
            <a:pPr defTabSz="1097280" fontAlgn="auto">
              <a:spcBef>
                <a:spcPts val="0"/>
              </a:spcBef>
              <a:spcAft>
                <a:spcPts val="0"/>
              </a:spcAft>
              <a:defRPr/>
            </a:pPr>
            <a:fld id="{D7E73BF0-1322-481A-85B0-7D5783909D9E}" type="slidenum">
              <a:rPr lang="zh-TW" altLang="en-US">
                <a:solidFill>
                  <a:prstClr val="black">
                    <a:tint val="75000"/>
                  </a:prstClr>
                </a:solidFill>
                <a:latin typeface="Calibri"/>
                <a:ea typeface="微软雅黑"/>
              </a:rPr>
              <a:pPr defTabSz="1097280" fontAlgn="auto">
                <a:spcBef>
                  <a:spcPts val="0"/>
                </a:spcBef>
                <a:spcAft>
                  <a:spcPts val="0"/>
                </a:spcAft>
                <a:defRPr/>
              </a:pPr>
              <a:t>15</a:t>
            </a:fld>
            <a:endParaRPr lang="zh-TW" altLang="en-US">
              <a:solidFill>
                <a:prstClr val="black">
                  <a:tint val="75000"/>
                </a:prstClr>
              </a:solidFill>
              <a:latin typeface="Calibri"/>
              <a:ea typeface="微软雅黑"/>
            </a:endParaRPr>
          </a:p>
        </p:txBody>
      </p:sp>
    </p:spTree>
    <p:extLst>
      <p:ext uri="{BB962C8B-B14F-4D97-AF65-F5344CB8AC3E}">
        <p14:creationId xmlns:p14="http://schemas.microsoft.com/office/powerpoint/2010/main" val="166161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834640" y="1737360"/>
            <a:ext cx="5394960" cy="5535778"/>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 name="object 4"/>
          <p:cNvSpPr/>
          <p:nvPr/>
        </p:nvSpPr>
        <p:spPr>
          <a:xfrm>
            <a:off x="3384193" y="2561233"/>
            <a:ext cx="2377440" cy="640080"/>
          </a:xfrm>
          <a:custGeom>
            <a:avLst/>
            <a:gdLst/>
            <a:ahLst/>
            <a:cxnLst/>
            <a:rect l="l" t="t" r="r" b="b"/>
            <a:pathLst>
              <a:path w="1981200" h="533400">
                <a:moveTo>
                  <a:pt x="0" y="266700"/>
                </a:moveTo>
                <a:lnTo>
                  <a:pt x="9836" y="228962"/>
                </a:lnTo>
                <a:lnTo>
                  <a:pt x="38452" y="192853"/>
                </a:lnTo>
                <a:lnTo>
                  <a:pt x="84507" y="158733"/>
                </a:lnTo>
                <a:lnTo>
                  <a:pt x="146660" y="126963"/>
                </a:lnTo>
                <a:lnTo>
                  <a:pt x="183354" y="112072"/>
                </a:lnTo>
                <a:lnTo>
                  <a:pt x="223570" y="97903"/>
                </a:lnTo>
                <a:lnTo>
                  <a:pt x="267141" y="84503"/>
                </a:lnTo>
                <a:lnTo>
                  <a:pt x="313897" y="71915"/>
                </a:lnTo>
                <a:lnTo>
                  <a:pt x="363673" y="60185"/>
                </a:lnTo>
                <a:lnTo>
                  <a:pt x="416300" y="49359"/>
                </a:lnTo>
                <a:lnTo>
                  <a:pt x="471610" y="39480"/>
                </a:lnTo>
                <a:lnTo>
                  <a:pt x="529437" y="30595"/>
                </a:lnTo>
                <a:lnTo>
                  <a:pt x="589613" y="22749"/>
                </a:lnTo>
                <a:lnTo>
                  <a:pt x="651969" y="15985"/>
                </a:lnTo>
                <a:lnTo>
                  <a:pt x="716339" y="10351"/>
                </a:lnTo>
                <a:lnTo>
                  <a:pt x="782554" y="5890"/>
                </a:lnTo>
                <a:lnTo>
                  <a:pt x="850448" y="2647"/>
                </a:lnTo>
                <a:lnTo>
                  <a:pt x="919852" y="669"/>
                </a:lnTo>
                <a:lnTo>
                  <a:pt x="990600" y="0"/>
                </a:lnTo>
                <a:lnTo>
                  <a:pt x="1061347" y="669"/>
                </a:lnTo>
                <a:lnTo>
                  <a:pt x="1130751" y="2647"/>
                </a:lnTo>
                <a:lnTo>
                  <a:pt x="1198645" y="5890"/>
                </a:lnTo>
                <a:lnTo>
                  <a:pt x="1264860" y="10351"/>
                </a:lnTo>
                <a:lnTo>
                  <a:pt x="1329230" y="15985"/>
                </a:lnTo>
                <a:lnTo>
                  <a:pt x="1391586" y="22749"/>
                </a:lnTo>
                <a:lnTo>
                  <a:pt x="1451762" y="30595"/>
                </a:lnTo>
                <a:lnTo>
                  <a:pt x="1509589" y="39480"/>
                </a:lnTo>
                <a:lnTo>
                  <a:pt x="1564899" y="49359"/>
                </a:lnTo>
                <a:lnTo>
                  <a:pt x="1617526" y="60185"/>
                </a:lnTo>
                <a:lnTo>
                  <a:pt x="1667302" y="71915"/>
                </a:lnTo>
                <a:lnTo>
                  <a:pt x="1714058" y="84503"/>
                </a:lnTo>
                <a:lnTo>
                  <a:pt x="1757629" y="97903"/>
                </a:lnTo>
                <a:lnTo>
                  <a:pt x="1797845" y="112072"/>
                </a:lnTo>
                <a:lnTo>
                  <a:pt x="1834539" y="126963"/>
                </a:lnTo>
                <a:lnTo>
                  <a:pt x="1896692" y="158733"/>
                </a:lnTo>
                <a:lnTo>
                  <a:pt x="1942747" y="192853"/>
                </a:lnTo>
                <a:lnTo>
                  <a:pt x="1971363" y="228962"/>
                </a:lnTo>
                <a:lnTo>
                  <a:pt x="1981200" y="266700"/>
                </a:lnTo>
                <a:lnTo>
                  <a:pt x="1978712" y="285749"/>
                </a:lnTo>
                <a:lnTo>
                  <a:pt x="1959318" y="322717"/>
                </a:lnTo>
                <a:lnTo>
                  <a:pt x="1921815" y="357877"/>
                </a:lnTo>
                <a:lnTo>
                  <a:pt x="1867544" y="390867"/>
                </a:lnTo>
                <a:lnTo>
                  <a:pt x="1797845" y="421327"/>
                </a:lnTo>
                <a:lnTo>
                  <a:pt x="1757629" y="435496"/>
                </a:lnTo>
                <a:lnTo>
                  <a:pt x="1714058" y="448896"/>
                </a:lnTo>
                <a:lnTo>
                  <a:pt x="1667302" y="461484"/>
                </a:lnTo>
                <a:lnTo>
                  <a:pt x="1617526" y="473214"/>
                </a:lnTo>
                <a:lnTo>
                  <a:pt x="1564899" y="484040"/>
                </a:lnTo>
                <a:lnTo>
                  <a:pt x="1509589" y="493919"/>
                </a:lnTo>
                <a:lnTo>
                  <a:pt x="1451762" y="502804"/>
                </a:lnTo>
                <a:lnTo>
                  <a:pt x="1391586" y="510650"/>
                </a:lnTo>
                <a:lnTo>
                  <a:pt x="1329230" y="517414"/>
                </a:lnTo>
                <a:lnTo>
                  <a:pt x="1264860" y="523048"/>
                </a:lnTo>
                <a:lnTo>
                  <a:pt x="1198645" y="527509"/>
                </a:lnTo>
                <a:lnTo>
                  <a:pt x="1130751" y="530752"/>
                </a:lnTo>
                <a:lnTo>
                  <a:pt x="1061347" y="532730"/>
                </a:lnTo>
                <a:lnTo>
                  <a:pt x="990600" y="533400"/>
                </a:lnTo>
                <a:lnTo>
                  <a:pt x="919852" y="532730"/>
                </a:lnTo>
                <a:lnTo>
                  <a:pt x="850448" y="530752"/>
                </a:lnTo>
                <a:lnTo>
                  <a:pt x="782554" y="527509"/>
                </a:lnTo>
                <a:lnTo>
                  <a:pt x="716339" y="523048"/>
                </a:lnTo>
                <a:lnTo>
                  <a:pt x="651969" y="517414"/>
                </a:lnTo>
                <a:lnTo>
                  <a:pt x="589613" y="510650"/>
                </a:lnTo>
                <a:lnTo>
                  <a:pt x="529437" y="502804"/>
                </a:lnTo>
                <a:lnTo>
                  <a:pt x="471610" y="493919"/>
                </a:lnTo>
                <a:lnTo>
                  <a:pt x="416300" y="484040"/>
                </a:lnTo>
                <a:lnTo>
                  <a:pt x="363673" y="473214"/>
                </a:lnTo>
                <a:lnTo>
                  <a:pt x="313897" y="461484"/>
                </a:lnTo>
                <a:lnTo>
                  <a:pt x="267141" y="448896"/>
                </a:lnTo>
                <a:lnTo>
                  <a:pt x="223570" y="435496"/>
                </a:lnTo>
                <a:lnTo>
                  <a:pt x="183354" y="421327"/>
                </a:lnTo>
                <a:lnTo>
                  <a:pt x="146660" y="406436"/>
                </a:lnTo>
                <a:lnTo>
                  <a:pt x="84507" y="374666"/>
                </a:lnTo>
                <a:lnTo>
                  <a:pt x="38452" y="340546"/>
                </a:lnTo>
                <a:lnTo>
                  <a:pt x="9836" y="304437"/>
                </a:lnTo>
                <a:lnTo>
                  <a:pt x="0" y="266700"/>
                </a:lnTo>
                <a:close/>
              </a:path>
            </a:pathLst>
          </a:custGeom>
          <a:ln w="25908">
            <a:solidFill>
              <a:srgbClr val="FF0000"/>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 name="object 5"/>
          <p:cNvSpPr/>
          <p:nvPr/>
        </p:nvSpPr>
        <p:spPr>
          <a:xfrm>
            <a:off x="5758435" y="2873045"/>
            <a:ext cx="2196846" cy="720852"/>
          </a:xfrm>
          <a:custGeom>
            <a:avLst/>
            <a:gdLst/>
            <a:ahLst/>
            <a:cxnLst/>
            <a:rect l="l" t="t" r="r" b="b"/>
            <a:pathLst>
              <a:path w="1830704" h="600710">
                <a:moveTo>
                  <a:pt x="1794504" y="572896"/>
                </a:moveTo>
                <a:lnTo>
                  <a:pt x="1727834" y="588137"/>
                </a:lnTo>
                <a:lnTo>
                  <a:pt x="1725802" y="591566"/>
                </a:lnTo>
                <a:lnTo>
                  <a:pt x="1727327" y="598424"/>
                </a:lnTo>
                <a:lnTo>
                  <a:pt x="1730755" y="600456"/>
                </a:lnTo>
                <a:lnTo>
                  <a:pt x="1820720" y="579882"/>
                </a:lnTo>
                <a:lnTo>
                  <a:pt x="1816862" y="579882"/>
                </a:lnTo>
                <a:lnTo>
                  <a:pt x="1794504" y="572896"/>
                </a:lnTo>
                <a:close/>
              </a:path>
              <a:path w="1830704" h="600710">
                <a:moveTo>
                  <a:pt x="1806744" y="570093"/>
                </a:moveTo>
                <a:lnTo>
                  <a:pt x="1794504" y="572896"/>
                </a:lnTo>
                <a:lnTo>
                  <a:pt x="1816862" y="579882"/>
                </a:lnTo>
                <a:lnTo>
                  <a:pt x="1817423" y="578104"/>
                </a:lnTo>
                <a:lnTo>
                  <a:pt x="1814067" y="578104"/>
                </a:lnTo>
                <a:lnTo>
                  <a:pt x="1806744" y="570093"/>
                </a:lnTo>
                <a:close/>
              </a:path>
              <a:path w="1830704" h="600710">
                <a:moveTo>
                  <a:pt x="1757552" y="501650"/>
                </a:moveTo>
                <a:lnTo>
                  <a:pt x="1752345" y="506349"/>
                </a:lnTo>
                <a:lnTo>
                  <a:pt x="1752218" y="510413"/>
                </a:lnTo>
                <a:lnTo>
                  <a:pt x="1754504" y="512953"/>
                </a:lnTo>
                <a:lnTo>
                  <a:pt x="1798259" y="560812"/>
                </a:lnTo>
                <a:lnTo>
                  <a:pt x="1820671" y="567817"/>
                </a:lnTo>
                <a:lnTo>
                  <a:pt x="1816862" y="579882"/>
                </a:lnTo>
                <a:lnTo>
                  <a:pt x="1820720" y="579882"/>
                </a:lnTo>
                <a:lnTo>
                  <a:pt x="1830704" y="577596"/>
                </a:lnTo>
                <a:lnTo>
                  <a:pt x="1763902" y="504444"/>
                </a:lnTo>
                <a:lnTo>
                  <a:pt x="1761616" y="501776"/>
                </a:lnTo>
                <a:lnTo>
                  <a:pt x="1757552" y="501650"/>
                </a:lnTo>
                <a:close/>
              </a:path>
              <a:path w="1830704" h="600710">
                <a:moveTo>
                  <a:pt x="1817242" y="567690"/>
                </a:moveTo>
                <a:lnTo>
                  <a:pt x="1806744" y="570093"/>
                </a:lnTo>
                <a:lnTo>
                  <a:pt x="1814067" y="578104"/>
                </a:lnTo>
                <a:lnTo>
                  <a:pt x="1817242" y="567690"/>
                </a:lnTo>
                <a:close/>
              </a:path>
              <a:path w="1830704" h="600710">
                <a:moveTo>
                  <a:pt x="1820265" y="567690"/>
                </a:moveTo>
                <a:lnTo>
                  <a:pt x="1817242" y="567690"/>
                </a:lnTo>
                <a:lnTo>
                  <a:pt x="1814067" y="578104"/>
                </a:lnTo>
                <a:lnTo>
                  <a:pt x="1817423" y="578104"/>
                </a:lnTo>
                <a:lnTo>
                  <a:pt x="1820671" y="567817"/>
                </a:lnTo>
                <a:lnTo>
                  <a:pt x="1820265" y="567690"/>
                </a:lnTo>
                <a:close/>
              </a:path>
              <a:path w="1830704" h="600710">
                <a:moveTo>
                  <a:pt x="3809" y="0"/>
                </a:moveTo>
                <a:lnTo>
                  <a:pt x="0" y="12192"/>
                </a:lnTo>
                <a:lnTo>
                  <a:pt x="1794504" y="572896"/>
                </a:lnTo>
                <a:lnTo>
                  <a:pt x="1806744" y="570093"/>
                </a:lnTo>
                <a:lnTo>
                  <a:pt x="1798259" y="560812"/>
                </a:lnTo>
                <a:lnTo>
                  <a:pt x="3809" y="0"/>
                </a:lnTo>
                <a:close/>
              </a:path>
              <a:path w="1830704" h="600710">
                <a:moveTo>
                  <a:pt x="1798259" y="560812"/>
                </a:moveTo>
                <a:lnTo>
                  <a:pt x="1806744" y="570093"/>
                </a:lnTo>
                <a:lnTo>
                  <a:pt x="1817242" y="567690"/>
                </a:lnTo>
                <a:lnTo>
                  <a:pt x="1820265" y="567690"/>
                </a:lnTo>
                <a:lnTo>
                  <a:pt x="1798259" y="560812"/>
                </a:lnTo>
                <a:close/>
              </a:path>
            </a:pathLst>
          </a:custGeom>
          <a:solidFill>
            <a:srgbClr val="FF00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 name="object 6"/>
          <p:cNvSpPr txBox="1">
            <a:spLocks noGrp="1"/>
          </p:cNvSpPr>
          <p:nvPr>
            <p:ph type="body" idx="1"/>
          </p:nvPr>
        </p:nvSpPr>
        <p:spPr>
          <a:xfrm>
            <a:off x="2583180" y="2190750"/>
            <a:ext cx="9464040" cy="2214132"/>
          </a:xfrm>
          <a:prstGeom prst="rect">
            <a:avLst/>
          </a:prstGeom>
        </p:spPr>
        <p:txBody>
          <a:bodyPr vert="horz" wrap="square" lIns="0" tIns="15240" rIns="0" bIns="0" numCol="1" rtlCol="0" anchor="t" anchorCtr="0" compatLnSpc="1">
            <a:prstTxWarp prst="textNoShape">
              <a:avLst/>
            </a:prstTxWarp>
            <a:spAutoFit/>
          </a:bodyPr>
          <a:lstStyle/>
          <a:p>
            <a:pPr marL="5551932">
              <a:spcBef>
                <a:spcPts val="120"/>
              </a:spcBef>
            </a:pPr>
            <a:r>
              <a:rPr sz="2880" b="1" spc="-12" dirty="0">
                <a:solidFill>
                  <a:srgbClr val="FF0000"/>
                </a:solidFill>
              </a:rPr>
              <a:t>Fixed-Function Pipeline</a:t>
            </a:r>
          </a:p>
          <a:p>
            <a:pPr marL="5536692"/>
            <a:endParaRPr spc="-12" dirty="0"/>
          </a:p>
          <a:p>
            <a:pPr marL="5826252" marR="6096">
              <a:spcBef>
                <a:spcPts val="2387"/>
              </a:spcBef>
            </a:pPr>
            <a:r>
              <a:rPr sz="2400" spc="-12" dirty="0">
                <a:solidFill>
                  <a:srgbClr val="000000"/>
                </a:solidFill>
                <a:latin typeface="Calibri"/>
                <a:cs typeface="Calibri"/>
              </a:rPr>
              <a:t>Receives graphics commands  </a:t>
            </a:r>
            <a:r>
              <a:rPr sz="2400" dirty="0">
                <a:solidFill>
                  <a:srgbClr val="000000"/>
                </a:solidFill>
                <a:latin typeface="Calibri"/>
                <a:cs typeface="Calibri"/>
              </a:rPr>
              <a:t>and </a:t>
            </a:r>
            <a:r>
              <a:rPr sz="2400" spc="-18" dirty="0">
                <a:solidFill>
                  <a:srgbClr val="000000"/>
                </a:solidFill>
                <a:latin typeface="Calibri"/>
                <a:cs typeface="Calibri"/>
              </a:rPr>
              <a:t>data from</a:t>
            </a:r>
            <a:r>
              <a:rPr sz="2400" spc="-48" dirty="0">
                <a:solidFill>
                  <a:srgbClr val="000000"/>
                </a:solidFill>
                <a:latin typeface="Calibri"/>
                <a:cs typeface="Calibri"/>
              </a:rPr>
              <a:t> </a:t>
            </a:r>
            <a:r>
              <a:rPr sz="2400" spc="-6" dirty="0">
                <a:solidFill>
                  <a:srgbClr val="000000"/>
                </a:solidFill>
                <a:latin typeface="Calibri"/>
                <a:cs typeface="Calibri"/>
              </a:rPr>
              <a:t>CPU</a:t>
            </a:r>
          </a:p>
        </p:txBody>
      </p:sp>
      <p:sp>
        <p:nvSpPr>
          <p:cNvPr id="8" name="矩形 7"/>
          <p:cNvSpPr/>
          <p:nvPr/>
        </p:nvSpPr>
        <p:spPr>
          <a:xfrm>
            <a:off x="3429681" y="541820"/>
            <a:ext cx="8419036" cy="830997"/>
          </a:xfrm>
          <a:prstGeom prst="rect">
            <a:avLst/>
          </a:prstGeom>
        </p:spPr>
        <p:txBody>
          <a:bodyPr wrap="none">
            <a:spAutoFit/>
          </a:bodyPr>
          <a:lstStyle/>
          <a:p>
            <a:pPr defTabSz="1097280" eaLnBrk="1" fontAlgn="auto" hangingPunct="1">
              <a:spcBef>
                <a:spcPts val="0"/>
              </a:spcBef>
              <a:spcAft>
                <a:spcPts val="0"/>
              </a:spcAft>
              <a:defRPr/>
            </a:pPr>
            <a:r>
              <a:rPr lang="en-US" altLang="zh-CN" sz="4800" dirty="0">
                <a:solidFill>
                  <a:prstClr val="black"/>
                </a:solidFill>
                <a:latin typeface="Calibri"/>
                <a:ea typeface="微软雅黑"/>
              </a:rPr>
              <a:t>Early GPUs:  Early 80s to Late 90s</a:t>
            </a:r>
          </a:p>
        </p:txBody>
      </p:sp>
      <p:sp>
        <p:nvSpPr>
          <p:cNvPr id="7" name="灯片编号占位符 6">
            <a:extLst>
              <a:ext uri="{FF2B5EF4-FFF2-40B4-BE49-F238E27FC236}">
                <a16:creationId xmlns:a16="http://schemas.microsoft.com/office/drawing/2014/main" id="{703BE970-4E2D-4805-AED1-D2B6B8B95889}"/>
              </a:ext>
            </a:extLst>
          </p:cNvPr>
          <p:cNvSpPr>
            <a:spLocks noGrp="1"/>
          </p:cNvSpPr>
          <p:nvPr>
            <p:ph type="sldNum" sz="quarter" idx="12"/>
          </p:nvPr>
        </p:nvSpPr>
        <p:spPr/>
        <p:txBody>
          <a:bodyPr/>
          <a:lstStyle/>
          <a:p>
            <a:pPr defTabSz="1097280" fontAlgn="auto">
              <a:spcBef>
                <a:spcPts val="0"/>
              </a:spcBef>
              <a:spcAft>
                <a:spcPts val="0"/>
              </a:spcAft>
              <a:defRPr/>
            </a:pPr>
            <a:fld id="{D7E73BF0-1322-481A-85B0-7D5783909D9E}" type="slidenum">
              <a:rPr lang="zh-TW" altLang="en-US">
                <a:solidFill>
                  <a:prstClr val="black">
                    <a:tint val="75000"/>
                  </a:prstClr>
                </a:solidFill>
                <a:latin typeface="Calibri"/>
                <a:ea typeface="微软雅黑"/>
              </a:rPr>
              <a:pPr defTabSz="1097280" fontAlgn="auto">
                <a:spcBef>
                  <a:spcPts val="0"/>
                </a:spcBef>
                <a:spcAft>
                  <a:spcPts val="0"/>
                </a:spcAft>
                <a:defRPr/>
              </a:pPr>
              <a:t>16</a:t>
            </a:fld>
            <a:endParaRPr lang="zh-TW" altLang="en-US">
              <a:solidFill>
                <a:prstClr val="black">
                  <a:tint val="75000"/>
                </a:prstClr>
              </a:solidFill>
              <a:latin typeface="Calibri"/>
              <a:ea typeface="微软雅黑"/>
            </a:endParaRPr>
          </a:p>
        </p:txBody>
      </p:sp>
    </p:spTree>
    <p:extLst>
      <p:ext uri="{BB962C8B-B14F-4D97-AF65-F5344CB8AC3E}">
        <p14:creationId xmlns:p14="http://schemas.microsoft.com/office/powerpoint/2010/main" val="1295595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834640" y="1737360"/>
            <a:ext cx="5394960" cy="5535778"/>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 name="object 4"/>
          <p:cNvSpPr/>
          <p:nvPr/>
        </p:nvSpPr>
        <p:spPr>
          <a:xfrm>
            <a:off x="3475633" y="3201313"/>
            <a:ext cx="2103120" cy="548640"/>
          </a:xfrm>
          <a:custGeom>
            <a:avLst/>
            <a:gdLst/>
            <a:ahLst/>
            <a:cxnLst/>
            <a:rect l="l" t="t" r="r" b="b"/>
            <a:pathLst>
              <a:path w="1752600" h="457200">
                <a:moveTo>
                  <a:pt x="0" y="228600"/>
                </a:moveTo>
                <a:lnTo>
                  <a:pt x="11468" y="191523"/>
                </a:lnTo>
                <a:lnTo>
                  <a:pt x="44671" y="156350"/>
                </a:lnTo>
                <a:lnTo>
                  <a:pt x="97805" y="123551"/>
                </a:lnTo>
                <a:lnTo>
                  <a:pt x="169066" y="93597"/>
                </a:lnTo>
                <a:lnTo>
                  <a:pt x="210931" y="79835"/>
                </a:lnTo>
                <a:lnTo>
                  <a:pt x="256651" y="66960"/>
                </a:lnTo>
                <a:lnTo>
                  <a:pt x="306001" y="55032"/>
                </a:lnTo>
                <a:lnTo>
                  <a:pt x="358755" y="44110"/>
                </a:lnTo>
                <a:lnTo>
                  <a:pt x="414689" y="34252"/>
                </a:lnTo>
                <a:lnTo>
                  <a:pt x="473576" y="25518"/>
                </a:lnTo>
                <a:lnTo>
                  <a:pt x="535191" y="17966"/>
                </a:lnTo>
                <a:lnTo>
                  <a:pt x="599309" y="11655"/>
                </a:lnTo>
                <a:lnTo>
                  <a:pt x="665705" y="6644"/>
                </a:lnTo>
                <a:lnTo>
                  <a:pt x="734152" y="2992"/>
                </a:lnTo>
                <a:lnTo>
                  <a:pt x="804425" y="757"/>
                </a:lnTo>
                <a:lnTo>
                  <a:pt x="876300" y="0"/>
                </a:lnTo>
                <a:lnTo>
                  <a:pt x="948174" y="757"/>
                </a:lnTo>
                <a:lnTo>
                  <a:pt x="1018447" y="2992"/>
                </a:lnTo>
                <a:lnTo>
                  <a:pt x="1086894" y="6644"/>
                </a:lnTo>
                <a:lnTo>
                  <a:pt x="1153290" y="11655"/>
                </a:lnTo>
                <a:lnTo>
                  <a:pt x="1217408" y="17966"/>
                </a:lnTo>
                <a:lnTo>
                  <a:pt x="1279023" y="25518"/>
                </a:lnTo>
                <a:lnTo>
                  <a:pt x="1337910" y="34252"/>
                </a:lnTo>
                <a:lnTo>
                  <a:pt x="1393844" y="44110"/>
                </a:lnTo>
                <a:lnTo>
                  <a:pt x="1446598" y="55032"/>
                </a:lnTo>
                <a:lnTo>
                  <a:pt x="1495948" y="66960"/>
                </a:lnTo>
                <a:lnTo>
                  <a:pt x="1541668" y="79835"/>
                </a:lnTo>
                <a:lnTo>
                  <a:pt x="1583533" y="93597"/>
                </a:lnTo>
                <a:lnTo>
                  <a:pt x="1621317" y="108189"/>
                </a:lnTo>
                <a:lnTo>
                  <a:pt x="1683740" y="139624"/>
                </a:lnTo>
                <a:lnTo>
                  <a:pt x="1727134" y="173669"/>
                </a:lnTo>
                <a:lnTo>
                  <a:pt x="1749695" y="209853"/>
                </a:lnTo>
                <a:lnTo>
                  <a:pt x="1752600" y="228600"/>
                </a:lnTo>
                <a:lnTo>
                  <a:pt x="1749695" y="247346"/>
                </a:lnTo>
                <a:lnTo>
                  <a:pt x="1727134" y="283530"/>
                </a:lnTo>
                <a:lnTo>
                  <a:pt x="1683740" y="317575"/>
                </a:lnTo>
                <a:lnTo>
                  <a:pt x="1621317" y="349010"/>
                </a:lnTo>
                <a:lnTo>
                  <a:pt x="1583533" y="363602"/>
                </a:lnTo>
                <a:lnTo>
                  <a:pt x="1541668" y="377364"/>
                </a:lnTo>
                <a:lnTo>
                  <a:pt x="1495948" y="390239"/>
                </a:lnTo>
                <a:lnTo>
                  <a:pt x="1446598" y="402167"/>
                </a:lnTo>
                <a:lnTo>
                  <a:pt x="1393844" y="413089"/>
                </a:lnTo>
                <a:lnTo>
                  <a:pt x="1337910" y="422947"/>
                </a:lnTo>
                <a:lnTo>
                  <a:pt x="1279023" y="431681"/>
                </a:lnTo>
                <a:lnTo>
                  <a:pt x="1217408" y="439233"/>
                </a:lnTo>
                <a:lnTo>
                  <a:pt x="1153290" y="445544"/>
                </a:lnTo>
                <a:lnTo>
                  <a:pt x="1086894" y="450555"/>
                </a:lnTo>
                <a:lnTo>
                  <a:pt x="1018447" y="454207"/>
                </a:lnTo>
                <a:lnTo>
                  <a:pt x="948174" y="456442"/>
                </a:lnTo>
                <a:lnTo>
                  <a:pt x="876300" y="457200"/>
                </a:lnTo>
                <a:lnTo>
                  <a:pt x="804425" y="456442"/>
                </a:lnTo>
                <a:lnTo>
                  <a:pt x="734152" y="454207"/>
                </a:lnTo>
                <a:lnTo>
                  <a:pt x="665705" y="450555"/>
                </a:lnTo>
                <a:lnTo>
                  <a:pt x="599309" y="445544"/>
                </a:lnTo>
                <a:lnTo>
                  <a:pt x="535191" y="439233"/>
                </a:lnTo>
                <a:lnTo>
                  <a:pt x="473576" y="431681"/>
                </a:lnTo>
                <a:lnTo>
                  <a:pt x="414689" y="422947"/>
                </a:lnTo>
                <a:lnTo>
                  <a:pt x="358755" y="413089"/>
                </a:lnTo>
                <a:lnTo>
                  <a:pt x="306001" y="402167"/>
                </a:lnTo>
                <a:lnTo>
                  <a:pt x="256651" y="390239"/>
                </a:lnTo>
                <a:lnTo>
                  <a:pt x="210931" y="377364"/>
                </a:lnTo>
                <a:lnTo>
                  <a:pt x="169066" y="363602"/>
                </a:lnTo>
                <a:lnTo>
                  <a:pt x="131282" y="349010"/>
                </a:lnTo>
                <a:lnTo>
                  <a:pt x="68859" y="317575"/>
                </a:lnTo>
                <a:lnTo>
                  <a:pt x="25465" y="283530"/>
                </a:lnTo>
                <a:lnTo>
                  <a:pt x="2904" y="247346"/>
                </a:lnTo>
                <a:lnTo>
                  <a:pt x="0" y="228600"/>
                </a:lnTo>
                <a:close/>
              </a:path>
            </a:pathLst>
          </a:custGeom>
          <a:ln w="25908">
            <a:solidFill>
              <a:srgbClr val="FF0000"/>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 name="object 5"/>
          <p:cNvSpPr/>
          <p:nvPr/>
        </p:nvSpPr>
        <p:spPr>
          <a:xfrm>
            <a:off x="5486095" y="3558540"/>
            <a:ext cx="2103882" cy="156972"/>
          </a:xfrm>
          <a:custGeom>
            <a:avLst/>
            <a:gdLst/>
            <a:ahLst/>
            <a:cxnLst/>
            <a:rect l="l" t="t" r="r" b="b"/>
            <a:pathLst>
              <a:path w="1753235" h="130810">
                <a:moveTo>
                  <a:pt x="1716408" y="87364"/>
                </a:moveTo>
                <a:lnTo>
                  <a:pt x="1659255" y="117475"/>
                </a:lnTo>
                <a:lnTo>
                  <a:pt x="1656207" y="119125"/>
                </a:lnTo>
                <a:lnTo>
                  <a:pt x="1654937" y="122936"/>
                </a:lnTo>
                <a:lnTo>
                  <a:pt x="1656588" y="126111"/>
                </a:lnTo>
                <a:lnTo>
                  <a:pt x="1658239" y="129159"/>
                </a:lnTo>
                <a:lnTo>
                  <a:pt x="1662049" y="130301"/>
                </a:lnTo>
                <a:lnTo>
                  <a:pt x="1665224" y="128777"/>
                </a:lnTo>
                <a:lnTo>
                  <a:pt x="1741779" y="88391"/>
                </a:lnTo>
                <a:lnTo>
                  <a:pt x="1740027" y="88391"/>
                </a:lnTo>
                <a:lnTo>
                  <a:pt x="1716408" y="87364"/>
                </a:lnTo>
                <a:close/>
              </a:path>
              <a:path w="1753235" h="130810">
                <a:moveTo>
                  <a:pt x="1727642" y="81446"/>
                </a:moveTo>
                <a:lnTo>
                  <a:pt x="1716408" y="87364"/>
                </a:lnTo>
                <a:lnTo>
                  <a:pt x="1740027" y="88391"/>
                </a:lnTo>
                <a:lnTo>
                  <a:pt x="1740067" y="87375"/>
                </a:lnTo>
                <a:lnTo>
                  <a:pt x="1736834" y="87364"/>
                </a:lnTo>
                <a:lnTo>
                  <a:pt x="1727642" y="81446"/>
                </a:lnTo>
                <a:close/>
              </a:path>
              <a:path w="1753235" h="130810">
                <a:moveTo>
                  <a:pt x="1666620" y="27050"/>
                </a:moveTo>
                <a:lnTo>
                  <a:pt x="1662683" y="27939"/>
                </a:lnTo>
                <a:lnTo>
                  <a:pt x="1658874" y="33782"/>
                </a:lnTo>
                <a:lnTo>
                  <a:pt x="1659763" y="37719"/>
                </a:lnTo>
                <a:lnTo>
                  <a:pt x="1717122" y="74673"/>
                </a:lnTo>
                <a:lnTo>
                  <a:pt x="1740534" y="75691"/>
                </a:lnTo>
                <a:lnTo>
                  <a:pt x="1740027" y="88391"/>
                </a:lnTo>
                <a:lnTo>
                  <a:pt x="1741779" y="88391"/>
                </a:lnTo>
                <a:lnTo>
                  <a:pt x="1752854" y="82550"/>
                </a:lnTo>
                <a:lnTo>
                  <a:pt x="1666620" y="27050"/>
                </a:lnTo>
                <a:close/>
              </a:path>
              <a:path w="1753235" h="130810">
                <a:moveTo>
                  <a:pt x="1737359" y="76326"/>
                </a:moveTo>
                <a:lnTo>
                  <a:pt x="1727642" y="81446"/>
                </a:lnTo>
                <a:lnTo>
                  <a:pt x="1736852" y="87375"/>
                </a:lnTo>
                <a:lnTo>
                  <a:pt x="1737359" y="76326"/>
                </a:lnTo>
                <a:close/>
              </a:path>
              <a:path w="1753235" h="130810">
                <a:moveTo>
                  <a:pt x="1740509" y="76326"/>
                </a:moveTo>
                <a:lnTo>
                  <a:pt x="1737359" y="76326"/>
                </a:lnTo>
                <a:lnTo>
                  <a:pt x="1736852" y="87375"/>
                </a:lnTo>
                <a:lnTo>
                  <a:pt x="1740068" y="87364"/>
                </a:lnTo>
                <a:lnTo>
                  <a:pt x="1740509" y="76326"/>
                </a:lnTo>
                <a:close/>
              </a:path>
              <a:path w="1753235" h="130810">
                <a:moveTo>
                  <a:pt x="508" y="0"/>
                </a:moveTo>
                <a:lnTo>
                  <a:pt x="0" y="12700"/>
                </a:lnTo>
                <a:lnTo>
                  <a:pt x="1716408" y="87364"/>
                </a:lnTo>
                <a:lnTo>
                  <a:pt x="1727642" y="81446"/>
                </a:lnTo>
                <a:lnTo>
                  <a:pt x="1717122" y="74673"/>
                </a:lnTo>
                <a:lnTo>
                  <a:pt x="508" y="0"/>
                </a:lnTo>
                <a:close/>
              </a:path>
              <a:path w="1753235" h="130810">
                <a:moveTo>
                  <a:pt x="1717122" y="74673"/>
                </a:moveTo>
                <a:lnTo>
                  <a:pt x="1727642" y="81446"/>
                </a:lnTo>
                <a:lnTo>
                  <a:pt x="1737359" y="76326"/>
                </a:lnTo>
                <a:lnTo>
                  <a:pt x="1740509" y="76326"/>
                </a:lnTo>
                <a:lnTo>
                  <a:pt x="1740534" y="75691"/>
                </a:lnTo>
                <a:lnTo>
                  <a:pt x="1717122" y="74673"/>
                </a:lnTo>
                <a:close/>
              </a:path>
            </a:pathLst>
          </a:custGeom>
          <a:solidFill>
            <a:srgbClr val="FF00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 name="object 6"/>
          <p:cNvSpPr txBox="1">
            <a:spLocks noGrp="1"/>
          </p:cNvSpPr>
          <p:nvPr>
            <p:ph type="body" idx="1"/>
          </p:nvPr>
        </p:nvSpPr>
        <p:spPr>
          <a:xfrm>
            <a:off x="2583179" y="2190751"/>
            <a:ext cx="10109968" cy="2909130"/>
          </a:xfrm>
          <a:prstGeom prst="rect">
            <a:avLst/>
          </a:prstGeom>
        </p:spPr>
        <p:txBody>
          <a:bodyPr vert="horz" wrap="square" lIns="0" tIns="15240" rIns="0" bIns="0" numCol="1" rtlCol="0" anchor="t" anchorCtr="0" compatLnSpc="1">
            <a:prstTxWarp prst="textNoShape">
              <a:avLst/>
            </a:prstTxWarp>
            <a:spAutoFit/>
          </a:bodyPr>
          <a:lstStyle/>
          <a:p>
            <a:pPr marL="5551932">
              <a:spcBef>
                <a:spcPts val="120"/>
              </a:spcBef>
            </a:pPr>
            <a:r>
              <a:rPr sz="2880" b="1" spc="-12" dirty="0">
                <a:solidFill>
                  <a:srgbClr val="FF0000"/>
                </a:solidFill>
              </a:rPr>
              <a:t>Fixed-Function Pipeline</a:t>
            </a:r>
          </a:p>
          <a:p>
            <a:pPr marL="5536692">
              <a:spcBef>
                <a:spcPts val="24"/>
              </a:spcBef>
            </a:pPr>
            <a:endParaRPr sz="4260" dirty="0"/>
          </a:p>
          <a:p>
            <a:pPr marL="5740146" indent="-97536">
              <a:buSzPct val="94444"/>
              <a:buFont typeface="Arial"/>
              <a:buChar char="•"/>
              <a:tabLst>
                <a:tab pos="5741670" algn="l"/>
              </a:tabLst>
            </a:pPr>
            <a:r>
              <a:rPr lang="en-US" sz="2160" spc="-12" dirty="0">
                <a:solidFill>
                  <a:srgbClr val="000000"/>
                </a:solidFill>
                <a:latin typeface="Calibri"/>
                <a:cs typeface="Calibri"/>
              </a:rPr>
              <a:t> </a:t>
            </a:r>
            <a:r>
              <a:rPr sz="2160" spc="-12" dirty="0">
                <a:solidFill>
                  <a:srgbClr val="000000"/>
                </a:solidFill>
                <a:latin typeface="Calibri"/>
                <a:cs typeface="Calibri"/>
              </a:rPr>
              <a:t>Receives </a:t>
            </a:r>
            <a:r>
              <a:rPr sz="2160" spc="-6" dirty="0">
                <a:solidFill>
                  <a:srgbClr val="000000"/>
                </a:solidFill>
                <a:latin typeface="Calibri"/>
                <a:cs typeface="Calibri"/>
              </a:rPr>
              <a:t>triangle</a:t>
            </a:r>
            <a:r>
              <a:rPr sz="2160" spc="36" dirty="0">
                <a:solidFill>
                  <a:srgbClr val="000000"/>
                </a:solidFill>
                <a:latin typeface="Calibri"/>
                <a:cs typeface="Calibri"/>
              </a:rPr>
              <a:t> </a:t>
            </a:r>
            <a:r>
              <a:rPr sz="2160" spc="-18" dirty="0">
                <a:solidFill>
                  <a:srgbClr val="000000"/>
                </a:solidFill>
                <a:latin typeface="Calibri"/>
                <a:cs typeface="Calibri"/>
              </a:rPr>
              <a:t>data</a:t>
            </a:r>
            <a:endParaRPr sz="2160" dirty="0">
              <a:latin typeface="Calibri"/>
              <a:cs typeface="Calibri"/>
            </a:endParaRPr>
          </a:p>
          <a:p>
            <a:pPr marL="5831586" marR="947928" indent="-188976">
              <a:spcBef>
                <a:spcPts val="6"/>
              </a:spcBef>
              <a:buSzPct val="94444"/>
              <a:buFont typeface="Arial"/>
              <a:buChar char="•"/>
              <a:tabLst>
                <a:tab pos="5741670" algn="l"/>
              </a:tabLst>
            </a:pPr>
            <a:r>
              <a:rPr sz="2160" spc="-12" dirty="0">
                <a:solidFill>
                  <a:srgbClr val="000000"/>
                </a:solidFill>
                <a:latin typeface="Calibri"/>
                <a:cs typeface="Calibri"/>
              </a:rPr>
              <a:t>Converts </a:t>
            </a:r>
            <a:r>
              <a:rPr sz="2160" dirty="0">
                <a:solidFill>
                  <a:srgbClr val="000000"/>
                </a:solidFill>
                <a:latin typeface="Calibri"/>
                <a:cs typeface="Calibri"/>
              </a:rPr>
              <a:t>them </a:t>
            </a:r>
            <a:r>
              <a:rPr sz="2160" spc="-12" dirty="0">
                <a:solidFill>
                  <a:srgbClr val="000000"/>
                </a:solidFill>
                <a:latin typeface="Calibri"/>
                <a:cs typeface="Calibri"/>
              </a:rPr>
              <a:t>into </a:t>
            </a:r>
            <a:r>
              <a:rPr sz="2160" dirty="0">
                <a:solidFill>
                  <a:srgbClr val="000000"/>
                </a:solidFill>
                <a:latin typeface="Calibri"/>
                <a:cs typeface="Calibri"/>
              </a:rPr>
              <a:t>a </a:t>
            </a:r>
            <a:r>
              <a:rPr sz="2160" spc="-18" dirty="0">
                <a:solidFill>
                  <a:srgbClr val="000000"/>
                </a:solidFill>
                <a:latin typeface="Calibri"/>
                <a:cs typeface="Calibri"/>
              </a:rPr>
              <a:t>form </a:t>
            </a:r>
            <a:r>
              <a:rPr sz="2160" spc="-6" dirty="0">
                <a:solidFill>
                  <a:srgbClr val="000000"/>
                </a:solidFill>
                <a:latin typeface="Calibri"/>
                <a:cs typeface="Calibri"/>
              </a:rPr>
              <a:t>that  </a:t>
            </a:r>
            <a:r>
              <a:rPr sz="2160" spc="-18" dirty="0">
                <a:solidFill>
                  <a:srgbClr val="000000"/>
                </a:solidFill>
                <a:latin typeface="Calibri"/>
                <a:cs typeface="Calibri"/>
              </a:rPr>
              <a:t>hardware</a:t>
            </a:r>
            <a:r>
              <a:rPr sz="2160" spc="12" dirty="0">
                <a:solidFill>
                  <a:srgbClr val="000000"/>
                </a:solidFill>
                <a:latin typeface="Calibri"/>
                <a:cs typeface="Calibri"/>
              </a:rPr>
              <a:t> </a:t>
            </a:r>
            <a:r>
              <a:rPr sz="2160" spc="-12" dirty="0">
                <a:solidFill>
                  <a:srgbClr val="000000"/>
                </a:solidFill>
                <a:latin typeface="Calibri"/>
                <a:cs typeface="Calibri"/>
              </a:rPr>
              <a:t>understands</a:t>
            </a:r>
            <a:endParaRPr sz="2160" dirty="0">
              <a:latin typeface="Calibri"/>
              <a:cs typeface="Calibri"/>
            </a:endParaRPr>
          </a:p>
          <a:p>
            <a:pPr marL="5740146" indent="-97536">
              <a:buSzPct val="94444"/>
              <a:buFont typeface="Arial"/>
              <a:buChar char="•"/>
              <a:tabLst>
                <a:tab pos="5741670" algn="l"/>
              </a:tabLst>
            </a:pPr>
            <a:r>
              <a:rPr lang="en-US" sz="2160" spc="-18" dirty="0">
                <a:solidFill>
                  <a:srgbClr val="000000"/>
                </a:solidFill>
                <a:latin typeface="Calibri"/>
                <a:cs typeface="Calibri"/>
              </a:rPr>
              <a:t> </a:t>
            </a:r>
            <a:r>
              <a:rPr sz="2160" spc="-18" dirty="0">
                <a:solidFill>
                  <a:srgbClr val="000000"/>
                </a:solidFill>
                <a:latin typeface="Calibri"/>
                <a:cs typeface="Calibri"/>
              </a:rPr>
              <a:t>Store </a:t>
            </a:r>
            <a:r>
              <a:rPr sz="2160" dirty="0">
                <a:solidFill>
                  <a:srgbClr val="000000"/>
                </a:solidFill>
                <a:latin typeface="Calibri"/>
                <a:cs typeface="Calibri"/>
              </a:rPr>
              <a:t>the </a:t>
            </a:r>
            <a:r>
              <a:rPr sz="2160" spc="-12" dirty="0">
                <a:solidFill>
                  <a:srgbClr val="000000"/>
                </a:solidFill>
                <a:latin typeface="Calibri"/>
                <a:cs typeface="Calibri"/>
              </a:rPr>
              <a:t>prepared </a:t>
            </a:r>
            <a:r>
              <a:rPr sz="2160" spc="-18" dirty="0">
                <a:solidFill>
                  <a:srgbClr val="000000"/>
                </a:solidFill>
                <a:latin typeface="Calibri"/>
                <a:cs typeface="Calibri"/>
              </a:rPr>
              <a:t>data </a:t>
            </a:r>
            <a:r>
              <a:rPr sz="2160" dirty="0">
                <a:solidFill>
                  <a:srgbClr val="000000"/>
                </a:solidFill>
                <a:latin typeface="Calibri"/>
                <a:cs typeface="Calibri"/>
              </a:rPr>
              <a:t>in </a:t>
            </a:r>
            <a:r>
              <a:rPr sz="2160" spc="-12" dirty="0">
                <a:solidFill>
                  <a:srgbClr val="000000"/>
                </a:solidFill>
                <a:latin typeface="Calibri"/>
                <a:cs typeface="Calibri"/>
              </a:rPr>
              <a:t>vertex</a:t>
            </a:r>
            <a:r>
              <a:rPr sz="2160" spc="30" dirty="0">
                <a:solidFill>
                  <a:srgbClr val="000000"/>
                </a:solidFill>
                <a:latin typeface="Calibri"/>
                <a:cs typeface="Calibri"/>
              </a:rPr>
              <a:t> </a:t>
            </a:r>
            <a:r>
              <a:rPr sz="2160" spc="-6" dirty="0">
                <a:solidFill>
                  <a:srgbClr val="000000"/>
                </a:solidFill>
                <a:latin typeface="Calibri"/>
                <a:cs typeface="Calibri"/>
              </a:rPr>
              <a:t>cache</a:t>
            </a:r>
            <a:endParaRPr sz="2160" dirty="0">
              <a:latin typeface="Calibri"/>
              <a:cs typeface="Calibri"/>
            </a:endParaRPr>
          </a:p>
        </p:txBody>
      </p:sp>
      <p:sp>
        <p:nvSpPr>
          <p:cNvPr id="8" name="矩形 7"/>
          <p:cNvSpPr/>
          <p:nvPr/>
        </p:nvSpPr>
        <p:spPr>
          <a:xfrm>
            <a:off x="3429681" y="541820"/>
            <a:ext cx="8419036" cy="830997"/>
          </a:xfrm>
          <a:prstGeom prst="rect">
            <a:avLst/>
          </a:prstGeom>
        </p:spPr>
        <p:txBody>
          <a:bodyPr wrap="none">
            <a:spAutoFit/>
          </a:bodyPr>
          <a:lstStyle/>
          <a:p>
            <a:pPr defTabSz="1097280" eaLnBrk="1" fontAlgn="auto" hangingPunct="1">
              <a:spcBef>
                <a:spcPts val="0"/>
              </a:spcBef>
              <a:spcAft>
                <a:spcPts val="0"/>
              </a:spcAft>
              <a:defRPr/>
            </a:pPr>
            <a:r>
              <a:rPr lang="en-US" altLang="zh-CN" sz="4800" dirty="0">
                <a:solidFill>
                  <a:prstClr val="black"/>
                </a:solidFill>
                <a:latin typeface="Calibri"/>
                <a:ea typeface="微软雅黑"/>
              </a:rPr>
              <a:t>Early GPUs:  Early 80s to Late 90s</a:t>
            </a:r>
          </a:p>
        </p:txBody>
      </p:sp>
      <p:sp>
        <p:nvSpPr>
          <p:cNvPr id="7" name="灯片编号占位符 6">
            <a:extLst>
              <a:ext uri="{FF2B5EF4-FFF2-40B4-BE49-F238E27FC236}">
                <a16:creationId xmlns:a16="http://schemas.microsoft.com/office/drawing/2014/main" id="{E9418963-E5CB-4F84-8A4B-A4CE8A8730EC}"/>
              </a:ext>
            </a:extLst>
          </p:cNvPr>
          <p:cNvSpPr>
            <a:spLocks noGrp="1"/>
          </p:cNvSpPr>
          <p:nvPr>
            <p:ph type="sldNum" sz="quarter" idx="12"/>
          </p:nvPr>
        </p:nvSpPr>
        <p:spPr/>
        <p:txBody>
          <a:bodyPr/>
          <a:lstStyle/>
          <a:p>
            <a:pPr defTabSz="1097280" fontAlgn="auto">
              <a:spcBef>
                <a:spcPts val="0"/>
              </a:spcBef>
              <a:spcAft>
                <a:spcPts val="0"/>
              </a:spcAft>
              <a:defRPr/>
            </a:pPr>
            <a:fld id="{D7E73BF0-1322-481A-85B0-7D5783909D9E}" type="slidenum">
              <a:rPr lang="zh-TW" altLang="en-US">
                <a:solidFill>
                  <a:prstClr val="black">
                    <a:tint val="75000"/>
                  </a:prstClr>
                </a:solidFill>
                <a:latin typeface="Calibri"/>
                <a:ea typeface="微软雅黑"/>
              </a:rPr>
              <a:pPr defTabSz="1097280" fontAlgn="auto">
                <a:spcBef>
                  <a:spcPts val="0"/>
                </a:spcBef>
                <a:spcAft>
                  <a:spcPts val="0"/>
                </a:spcAft>
                <a:defRPr/>
              </a:pPr>
              <a:t>17</a:t>
            </a:fld>
            <a:endParaRPr lang="zh-TW" altLang="en-US">
              <a:solidFill>
                <a:prstClr val="black">
                  <a:tint val="75000"/>
                </a:prstClr>
              </a:solidFill>
              <a:latin typeface="Calibri"/>
              <a:ea typeface="微软雅黑"/>
            </a:endParaRPr>
          </a:p>
        </p:txBody>
      </p:sp>
    </p:spTree>
    <p:extLst>
      <p:ext uri="{BB962C8B-B14F-4D97-AF65-F5344CB8AC3E}">
        <p14:creationId xmlns:p14="http://schemas.microsoft.com/office/powerpoint/2010/main" val="61568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834640" y="1737360"/>
            <a:ext cx="5394960" cy="5535778"/>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 name="object 4"/>
          <p:cNvSpPr txBox="1"/>
          <p:nvPr/>
        </p:nvSpPr>
        <p:spPr>
          <a:xfrm>
            <a:off x="7776514" y="2119731"/>
            <a:ext cx="3564636" cy="458587"/>
          </a:xfrm>
          <a:prstGeom prst="rect">
            <a:avLst/>
          </a:prstGeom>
        </p:spPr>
        <p:txBody>
          <a:bodyPr vert="horz" wrap="square" lIns="0" tIns="15240" rIns="0" bIns="0" rtlCol="0">
            <a:spAutoFit/>
          </a:bodyPr>
          <a:lstStyle/>
          <a:p>
            <a:pPr marL="15240" defTabSz="1097280" eaLnBrk="1" fontAlgn="auto" hangingPunct="1">
              <a:spcBef>
                <a:spcPts val="120"/>
              </a:spcBef>
              <a:spcAft>
                <a:spcPts val="0"/>
              </a:spcAft>
              <a:defRPr/>
            </a:pPr>
            <a:r>
              <a:rPr sz="2880" b="1" spc="-12" dirty="0">
                <a:solidFill>
                  <a:srgbClr val="FF0000"/>
                </a:solidFill>
                <a:latin typeface="Calibri"/>
                <a:ea typeface="微软雅黑"/>
                <a:cs typeface="Calibri"/>
              </a:rPr>
              <a:t>Fixed-Function</a:t>
            </a:r>
            <a:r>
              <a:rPr sz="2880" b="1" spc="-36" dirty="0">
                <a:solidFill>
                  <a:srgbClr val="FF0000"/>
                </a:solidFill>
                <a:latin typeface="Calibri"/>
                <a:ea typeface="微软雅黑"/>
                <a:cs typeface="Calibri"/>
              </a:rPr>
              <a:t> </a:t>
            </a:r>
            <a:r>
              <a:rPr sz="2880" b="1" spc="-12" dirty="0">
                <a:solidFill>
                  <a:srgbClr val="FF0000"/>
                </a:solidFill>
                <a:latin typeface="Calibri"/>
                <a:ea typeface="微软雅黑"/>
                <a:cs typeface="Calibri"/>
              </a:rPr>
              <a:t>Pipeline</a:t>
            </a:r>
            <a:endParaRPr sz="2880" dirty="0">
              <a:solidFill>
                <a:prstClr val="black"/>
              </a:solidFill>
              <a:latin typeface="Calibri"/>
              <a:ea typeface="微软雅黑"/>
              <a:cs typeface="Calibri"/>
            </a:endParaRPr>
          </a:p>
        </p:txBody>
      </p:sp>
      <p:sp>
        <p:nvSpPr>
          <p:cNvPr id="5" name="object 5"/>
          <p:cNvSpPr/>
          <p:nvPr/>
        </p:nvSpPr>
        <p:spPr>
          <a:xfrm>
            <a:off x="3475633" y="3841393"/>
            <a:ext cx="2103120" cy="548640"/>
          </a:xfrm>
          <a:custGeom>
            <a:avLst/>
            <a:gdLst/>
            <a:ahLst/>
            <a:cxnLst/>
            <a:rect l="l" t="t" r="r" b="b"/>
            <a:pathLst>
              <a:path w="1752600" h="457200">
                <a:moveTo>
                  <a:pt x="0" y="228600"/>
                </a:moveTo>
                <a:lnTo>
                  <a:pt x="11468" y="191523"/>
                </a:lnTo>
                <a:lnTo>
                  <a:pt x="44671" y="156350"/>
                </a:lnTo>
                <a:lnTo>
                  <a:pt x="97805" y="123551"/>
                </a:lnTo>
                <a:lnTo>
                  <a:pt x="169066" y="93597"/>
                </a:lnTo>
                <a:lnTo>
                  <a:pt x="210931" y="79835"/>
                </a:lnTo>
                <a:lnTo>
                  <a:pt x="256651" y="66960"/>
                </a:lnTo>
                <a:lnTo>
                  <a:pt x="306001" y="55032"/>
                </a:lnTo>
                <a:lnTo>
                  <a:pt x="358755" y="44110"/>
                </a:lnTo>
                <a:lnTo>
                  <a:pt x="414689" y="34252"/>
                </a:lnTo>
                <a:lnTo>
                  <a:pt x="473576" y="25518"/>
                </a:lnTo>
                <a:lnTo>
                  <a:pt x="535191" y="17966"/>
                </a:lnTo>
                <a:lnTo>
                  <a:pt x="599309" y="11655"/>
                </a:lnTo>
                <a:lnTo>
                  <a:pt x="665705" y="6644"/>
                </a:lnTo>
                <a:lnTo>
                  <a:pt x="734152" y="2992"/>
                </a:lnTo>
                <a:lnTo>
                  <a:pt x="804425" y="757"/>
                </a:lnTo>
                <a:lnTo>
                  <a:pt x="876300" y="0"/>
                </a:lnTo>
                <a:lnTo>
                  <a:pt x="948174" y="757"/>
                </a:lnTo>
                <a:lnTo>
                  <a:pt x="1018447" y="2992"/>
                </a:lnTo>
                <a:lnTo>
                  <a:pt x="1086894" y="6644"/>
                </a:lnTo>
                <a:lnTo>
                  <a:pt x="1153290" y="11655"/>
                </a:lnTo>
                <a:lnTo>
                  <a:pt x="1217408" y="17966"/>
                </a:lnTo>
                <a:lnTo>
                  <a:pt x="1279023" y="25518"/>
                </a:lnTo>
                <a:lnTo>
                  <a:pt x="1337910" y="34252"/>
                </a:lnTo>
                <a:lnTo>
                  <a:pt x="1393844" y="44110"/>
                </a:lnTo>
                <a:lnTo>
                  <a:pt x="1446598" y="55032"/>
                </a:lnTo>
                <a:lnTo>
                  <a:pt x="1495948" y="66960"/>
                </a:lnTo>
                <a:lnTo>
                  <a:pt x="1541668" y="79835"/>
                </a:lnTo>
                <a:lnTo>
                  <a:pt x="1583533" y="93597"/>
                </a:lnTo>
                <a:lnTo>
                  <a:pt x="1621317" y="108189"/>
                </a:lnTo>
                <a:lnTo>
                  <a:pt x="1683740" y="139624"/>
                </a:lnTo>
                <a:lnTo>
                  <a:pt x="1727134" y="173669"/>
                </a:lnTo>
                <a:lnTo>
                  <a:pt x="1749695" y="209853"/>
                </a:lnTo>
                <a:lnTo>
                  <a:pt x="1752600" y="228600"/>
                </a:lnTo>
                <a:lnTo>
                  <a:pt x="1749695" y="247346"/>
                </a:lnTo>
                <a:lnTo>
                  <a:pt x="1727134" y="283530"/>
                </a:lnTo>
                <a:lnTo>
                  <a:pt x="1683740" y="317575"/>
                </a:lnTo>
                <a:lnTo>
                  <a:pt x="1621317" y="349010"/>
                </a:lnTo>
                <a:lnTo>
                  <a:pt x="1583533" y="363602"/>
                </a:lnTo>
                <a:lnTo>
                  <a:pt x="1541668" y="377364"/>
                </a:lnTo>
                <a:lnTo>
                  <a:pt x="1495948" y="390239"/>
                </a:lnTo>
                <a:lnTo>
                  <a:pt x="1446598" y="402167"/>
                </a:lnTo>
                <a:lnTo>
                  <a:pt x="1393844" y="413089"/>
                </a:lnTo>
                <a:lnTo>
                  <a:pt x="1337910" y="422947"/>
                </a:lnTo>
                <a:lnTo>
                  <a:pt x="1279023" y="431681"/>
                </a:lnTo>
                <a:lnTo>
                  <a:pt x="1217408" y="439233"/>
                </a:lnTo>
                <a:lnTo>
                  <a:pt x="1153290" y="445544"/>
                </a:lnTo>
                <a:lnTo>
                  <a:pt x="1086894" y="450555"/>
                </a:lnTo>
                <a:lnTo>
                  <a:pt x="1018447" y="454207"/>
                </a:lnTo>
                <a:lnTo>
                  <a:pt x="948174" y="456442"/>
                </a:lnTo>
                <a:lnTo>
                  <a:pt x="876300" y="457200"/>
                </a:lnTo>
                <a:lnTo>
                  <a:pt x="804425" y="456442"/>
                </a:lnTo>
                <a:lnTo>
                  <a:pt x="734152" y="454207"/>
                </a:lnTo>
                <a:lnTo>
                  <a:pt x="665705" y="450555"/>
                </a:lnTo>
                <a:lnTo>
                  <a:pt x="599309" y="445544"/>
                </a:lnTo>
                <a:lnTo>
                  <a:pt x="535191" y="439233"/>
                </a:lnTo>
                <a:lnTo>
                  <a:pt x="473576" y="431681"/>
                </a:lnTo>
                <a:lnTo>
                  <a:pt x="414689" y="422947"/>
                </a:lnTo>
                <a:lnTo>
                  <a:pt x="358755" y="413089"/>
                </a:lnTo>
                <a:lnTo>
                  <a:pt x="306001" y="402167"/>
                </a:lnTo>
                <a:lnTo>
                  <a:pt x="256651" y="390239"/>
                </a:lnTo>
                <a:lnTo>
                  <a:pt x="210931" y="377364"/>
                </a:lnTo>
                <a:lnTo>
                  <a:pt x="169066" y="363602"/>
                </a:lnTo>
                <a:lnTo>
                  <a:pt x="131282" y="349010"/>
                </a:lnTo>
                <a:lnTo>
                  <a:pt x="68859" y="317575"/>
                </a:lnTo>
                <a:lnTo>
                  <a:pt x="25465" y="283530"/>
                </a:lnTo>
                <a:lnTo>
                  <a:pt x="2904" y="247346"/>
                </a:lnTo>
                <a:lnTo>
                  <a:pt x="0" y="228600"/>
                </a:lnTo>
                <a:close/>
              </a:path>
            </a:pathLst>
          </a:custGeom>
          <a:ln w="25908">
            <a:solidFill>
              <a:srgbClr val="FF0000"/>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 name="object 6"/>
          <p:cNvSpPr/>
          <p:nvPr/>
        </p:nvSpPr>
        <p:spPr>
          <a:xfrm>
            <a:off x="5577535" y="4107180"/>
            <a:ext cx="2195322" cy="156972"/>
          </a:xfrm>
          <a:custGeom>
            <a:avLst/>
            <a:gdLst/>
            <a:ahLst/>
            <a:cxnLst/>
            <a:rect l="l" t="t" r="r" b="b"/>
            <a:pathLst>
              <a:path w="1829435" h="130810">
                <a:moveTo>
                  <a:pt x="1792787" y="87415"/>
                </a:moveTo>
                <a:lnTo>
                  <a:pt x="1732407" y="119252"/>
                </a:lnTo>
                <a:lnTo>
                  <a:pt x="1731264" y="123189"/>
                </a:lnTo>
                <a:lnTo>
                  <a:pt x="1734566" y="129286"/>
                </a:lnTo>
                <a:lnTo>
                  <a:pt x="1738376" y="130555"/>
                </a:lnTo>
                <a:lnTo>
                  <a:pt x="1741424" y="128904"/>
                </a:lnTo>
                <a:lnTo>
                  <a:pt x="1818010" y="88391"/>
                </a:lnTo>
                <a:lnTo>
                  <a:pt x="1816227" y="88391"/>
                </a:lnTo>
                <a:lnTo>
                  <a:pt x="1792787" y="87415"/>
                </a:lnTo>
                <a:close/>
              </a:path>
              <a:path w="1829435" h="130810">
                <a:moveTo>
                  <a:pt x="1803936" y="81532"/>
                </a:moveTo>
                <a:lnTo>
                  <a:pt x="1792787" y="87415"/>
                </a:lnTo>
                <a:lnTo>
                  <a:pt x="1816227" y="88391"/>
                </a:lnTo>
                <a:lnTo>
                  <a:pt x="1816267" y="87375"/>
                </a:lnTo>
                <a:lnTo>
                  <a:pt x="1813052" y="87375"/>
                </a:lnTo>
                <a:lnTo>
                  <a:pt x="1803936" y="81532"/>
                </a:lnTo>
                <a:close/>
              </a:path>
              <a:path w="1829435" h="130810">
                <a:moveTo>
                  <a:pt x="1742694" y="27177"/>
                </a:moveTo>
                <a:lnTo>
                  <a:pt x="1738757" y="28066"/>
                </a:lnTo>
                <a:lnTo>
                  <a:pt x="1734946" y="33909"/>
                </a:lnTo>
                <a:lnTo>
                  <a:pt x="1735836" y="37846"/>
                </a:lnTo>
                <a:lnTo>
                  <a:pt x="1738757" y="39750"/>
                </a:lnTo>
                <a:lnTo>
                  <a:pt x="1793301" y="74715"/>
                </a:lnTo>
                <a:lnTo>
                  <a:pt x="1816734" y="75691"/>
                </a:lnTo>
                <a:lnTo>
                  <a:pt x="1816227" y="88391"/>
                </a:lnTo>
                <a:lnTo>
                  <a:pt x="1818010" y="88391"/>
                </a:lnTo>
                <a:lnTo>
                  <a:pt x="1829054" y="82550"/>
                </a:lnTo>
                <a:lnTo>
                  <a:pt x="1745615" y="29083"/>
                </a:lnTo>
                <a:lnTo>
                  <a:pt x="1742694" y="27177"/>
                </a:lnTo>
                <a:close/>
              </a:path>
              <a:path w="1829435" h="130810">
                <a:moveTo>
                  <a:pt x="508" y="0"/>
                </a:moveTo>
                <a:lnTo>
                  <a:pt x="0" y="12700"/>
                </a:lnTo>
                <a:lnTo>
                  <a:pt x="1792787" y="87415"/>
                </a:lnTo>
                <a:lnTo>
                  <a:pt x="1803936" y="81532"/>
                </a:lnTo>
                <a:lnTo>
                  <a:pt x="1793301" y="74715"/>
                </a:lnTo>
                <a:lnTo>
                  <a:pt x="508" y="0"/>
                </a:lnTo>
                <a:close/>
              </a:path>
              <a:path w="1829435" h="130810">
                <a:moveTo>
                  <a:pt x="1813559" y="76453"/>
                </a:moveTo>
                <a:lnTo>
                  <a:pt x="1803936" y="81532"/>
                </a:lnTo>
                <a:lnTo>
                  <a:pt x="1813052" y="87375"/>
                </a:lnTo>
                <a:lnTo>
                  <a:pt x="1813559" y="76453"/>
                </a:lnTo>
                <a:close/>
              </a:path>
              <a:path w="1829435" h="130810">
                <a:moveTo>
                  <a:pt x="1816704" y="76453"/>
                </a:moveTo>
                <a:lnTo>
                  <a:pt x="1813559" y="76453"/>
                </a:lnTo>
                <a:lnTo>
                  <a:pt x="1813052" y="87375"/>
                </a:lnTo>
                <a:lnTo>
                  <a:pt x="1816267" y="87375"/>
                </a:lnTo>
                <a:lnTo>
                  <a:pt x="1816704" y="76453"/>
                </a:lnTo>
                <a:close/>
              </a:path>
              <a:path w="1829435" h="130810">
                <a:moveTo>
                  <a:pt x="1793301" y="74715"/>
                </a:moveTo>
                <a:lnTo>
                  <a:pt x="1803936" y="81532"/>
                </a:lnTo>
                <a:lnTo>
                  <a:pt x="1813559" y="76453"/>
                </a:lnTo>
                <a:lnTo>
                  <a:pt x="1816704" y="76453"/>
                </a:lnTo>
                <a:lnTo>
                  <a:pt x="1816734" y="75691"/>
                </a:lnTo>
                <a:lnTo>
                  <a:pt x="1793301" y="74715"/>
                </a:lnTo>
                <a:close/>
              </a:path>
            </a:pathLst>
          </a:custGeom>
          <a:solidFill>
            <a:srgbClr val="FF00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7" name="object 7"/>
          <p:cNvSpPr txBox="1"/>
          <p:nvPr/>
        </p:nvSpPr>
        <p:spPr>
          <a:xfrm>
            <a:off x="7959394" y="3771443"/>
            <a:ext cx="4395215" cy="680186"/>
          </a:xfrm>
          <a:prstGeom prst="rect">
            <a:avLst/>
          </a:prstGeom>
        </p:spPr>
        <p:txBody>
          <a:bodyPr vert="horz" wrap="square" lIns="0" tIns="15240" rIns="0" bIns="0" rtlCol="0">
            <a:spAutoFit/>
          </a:bodyPr>
          <a:lstStyle/>
          <a:p>
            <a:pPr marL="112014" indent="-97536" defTabSz="1097280" eaLnBrk="1" fontAlgn="auto" hangingPunct="1">
              <a:spcBef>
                <a:spcPts val="120"/>
              </a:spcBef>
              <a:spcAft>
                <a:spcPts val="0"/>
              </a:spcAft>
              <a:buSzPct val="94444"/>
              <a:buFont typeface="Arial"/>
              <a:buChar char="•"/>
              <a:tabLst>
                <a:tab pos="112776" algn="l"/>
              </a:tabLst>
              <a:defRPr/>
            </a:pPr>
            <a:r>
              <a:rPr sz="2160" b="1" spc="-30" dirty="0">
                <a:solidFill>
                  <a:prstClr val="black"/>
                </a:solidFill>
                <a:latin typeface="Calibri"/>
                <a:ea typeface="微软雅黑"/>
                <a:cs typeface="Calibri"/>
              </a:rPr>
              <a:t>Vertex </a:t>
            </a:r>
            <a:r>
              <a:rPr sz="2160" b="1" dirty="0">
                <a:solidFill>
                  <a:prstClr val="black"/>
                </a:solidFill>
                <a:latin typeface="Calibri"/>
                <a:ea typeface="微软雅黑"/>
                <a:cs typeface="Calibri"/>
              </a:rPr>
              <a:t>shading </a:t>
            </a:r>
            <a:r>
              <a:rPr sz="2160" b="1" spc="-12" dirty="0">
                <a:solidFill>
                  <a:prstClr val="black"/>
                </a:solidFill>
                <a:latin typeface="Calibri"/>
                <a:ea typeface="微软雅黑"/>
                <a:cs typeface="Calibri"/>
              </a:rPr>
              <a:t>transform </a:t>
            </a:r>
            <a:r>
              <a:rPr sz="2160" b="1" dirty="0">
                <a:solidFill>
                  <a:prstClr val="black"/>
                </a:solidFill>
                <a:latin typeface="Calibri"/>
                <a:ea typeface="微软雅黑"/>
                <a:cs typeface="Calibri"/>
              </a:rPr>
              <a:t>and</a:t>
            </a:r>
            <a:r>
              <a:rPr sz="2160" b="1" spc="-114" dirty="0">
                <a:solidFill>
                  <a:prstClr val="black"/>
                </a:solidFill>
                <a:latin typeface="Calibri"/>
                <a:ea typeface="微软雅黑"/>
                <a:cs typeface="Calibri"/>
              </a:rPr>
              <a:t> </a:t>
            </a:r>
            <a:r>
              <a:rPr sz="2160" b="1" spc="-6" dirty="0">
                <a:solidFill>
                  <a:prstClr val="black"/>
                </a:solidFill>
                <a:latin typeface="Calibri"/>
                <a:ea typeface="微软雅黑"/>
                <a:cs typeface="Calibri"/>
              </a:rPr>
              <a:t>lighting</a:t>
            </a:r>
            <a:endParaRPr sz="2160">
              <a:solidFill>
                <a:prstClr val="black"/>
              </a:solidFill>
              <a:latin typeface="Calibri"/>
              <a:ea typeface="微软雅黑"/>
              <a:cs typeface="Calibri"/>
            </a:endParaRPr>
          </a:p>
          <a:p>
            <a:pPr marL="112014" indent="-97536" defTabSz="1097280" eaLnBrk="1" fontAlgn="auto" hangingPunct="1">
              <a:spcBef>
                <a:spcPts val="0"/>
              </a:spcBef>
              <a:spcAft>
                <a:spcPts val="0"/>
              </a:spcAft>
              <a:buSzPct val="94444"/>
              <a:buFont typeface="Arial"/>
              <a:buChar char="•"/>
              <a:tabLst>
                <a:tab pos="112776" algn="l"/>
              </a:tabLst>
              <a:defRPr/>
            </a:pPr>
            <a:r>
              <a:rPr sz="2160" spc="-6" dirty="0">
                <a:solidFill>
                  <a:prstClr val="black"/>
                </a:solidFill>
                <a:latin typeface="Calibri"/>
                <a:ea typeface="微软雅黑"/>
                <a:cs typeface="Calibri"/>
              </a:rPr>
              <a:t>Assigns </a:t>
            </a:r>
            <a:r>
              <a:rPr sz="2160" spc="-12" dirty="0">
                <a:solidFill>
                  <a:prstClr val="black"/>
                </a:solidFill>
                <a:latin typeface="Calibri"/>
                <a:ea typeface="微软雅黑"/>
                <a:cs typeface="Calibri"/>
              </a:rPr>
              <a:t>per-vertex </a:t>
            </a:r>
            <a:r>
              <a:rPr sz="2160" spc="-6" dirty="0">
                <a:solidFill>
                  <a:prstClr val="black"/>
                </a:solidFill>
                <a:latin typeface="Calibri"/>
                <a:ea typeface="微软雅黑"/>
                <a:cs typeface="Calibri"/>
              </a:rPr>
              <a:t>value </a:t>
            </a:r>
            <a:r>
              <a:rPr sz="2160" spc="-18" dirty="0">
                <a:solidFill>
                  <a:prstClr val="black"/>
                </a:solidFill>
                <a:latin typeface="Calibri"/>
                <a:ea typeface="微软雅黑"/>
                <a:cs typeface="Calibri"/>
              </a:rPr>
              <a:t>(colors,</a:t>
            </a:r>
            <a:r>
              <a:rPr sz="2160" spc="12" dirty="0">
                <a:solidFill>
                  <a:prstClr val="black"/>
                </a:solidFill>
                <a:latin typeface="Calibri"/>
                <a:ea typeface="微软雅黑"/>
                <a:cs typeface="Calibri"/>
              </a:rPr>
              <a:t> </a:t>
            </a:r>
            <a:r>
              <a:rPr sz="2160" spc="-6" dirty="0">
                <a:solidFill>
                  <a:prstClr val="black"/>
                </a:solidFill>
                <a:latin typeface="Calibri"/>
                <a:ea typeface="微软雅黑"/>
                <a:cs typeface="Calibri"/>
              </a:rPr>
              <a:t>…).</a:t>
            </a:r>
            <a:endParaRPr sz="2160">
              <a:solidFill>
                <a:prstClr val="black"/>
              </a:solidFill>
              <a:latin typeface="Calibri"/>
              <a:ea typeface="微软雅黑"/>
              <a:cs typeface="Calibri"/>
            </a:endParaRPr>
          </a:p>
        </p:txBody>
      </p:sp>
      <p:sp>
        <p:nvSpPr>
          <p:cNvPr id="9" name="矩形 8"/>
          <p:cNvSpPr/>
          <p:nvPr/>
        </p:nvSpPr>
        <p:spPr>
          <a:xfrm>
            <a:off x="3429681" y="541820"/>
            <a:ext cx="8419036" cy="830997"/>
          </a:xfrm>
          <a:prstGeom prst="rect">
            <a:avLst/>
          </a:prstGeom>
        </p:spPr>
        <p:txBody>
          <a:bodyPr wrap="none">
            <a:spAutoFit/>
          </a:bodyPr>
          <a:lstStyle/>
          <a:p>
            <a:pPr defTabSz="1097280" eaLnBrk="1" fontAlgn="auto" hangingPunct="1">
              <a:spcBef>
                <a:spcPts val="0"/>
              </a:spcBef>
              <a:spcAft>
                <a:spcPts val="0"/>
              </a:spcAft>
              <a:defRPr/>
            </a:pPr>
            <a:r>
              <a:rPr lang="en-US" altLang="zh-CN" sz="4800" dirty="0">
                <a:solidFill>
                  <a:prstClr val="black"/>
                </a:solidFill>
                <a:latin typeface="Calibri"/>
                <a:ea typeface="微软雅黑"/>
              </a:rPr>
              <a:t>Early GPUs:  Early 80s to Late 90s</a:t>
            </a:r>
          </a:p>
        </p:txBody>
      </p:sp>
      <p:sp>
        <p:nvSpPr>
          <p:cNvPr id="8" name="灯片编号占位符 7">
            <a:extLst>
              <a:ext uri="{FF2B5EF4-FFF2-40B4-BE49-F238E27FC236}">
                <a16:creationId xmlns:a16="http://schemas.microsoft.com/office/drawing/2014/main" id="{AF44F378-FFF7-45F4-80C7-79BBEB5EA7F8}"/>
              </a:ext>
            </a:extLst>
          </p:cNvPr>
          <p:cNvSpPr>
            <a:spLocks noGrp="1"/>
          </p:cNvSpPr>
          <p:nvPr>
            <p:ph type="sldNum" sz="quarter" idx="12"/>
          </p:nvPr>
        </p:nvSpPr>
        <p:spPr/>
        <p:txBody>
          <a:bodyPr/>
          <a:lstStyle/>
          <a:p>
            <a:pPr defTabSz="1097280" fontAlgn="auto">
              <a:spcBef>
                <a:spcPts val="0"/>
              </a:spcBef>
              <a:spcAft>
                <a:spcPts val="0"/>
              </a:spcAft>
              <a:defRPr/>
            </a:pPr>
            <a:fld id="{D7E73BF0-1322-481A-85B0-7D5783909D9E}" type="slidenum">
              <a:rPr lang="zh-TW" altLang="en-US">
                <a:solidFill>
                  <a:prstClr val="black">
                    <a:tint val="75000"/>
                  </a:prstClr>
                </a:solidFill>
                <a:latin typeface="Calibri"/>
                <a:ea typeface="微软雅黑"/>
              </a:rPr>
              <a:pPr defTabSz="1097280" fontAlgn="auto">
                <a:spcBef>
                  <a:spcPts val="0"/>
                </a:spcBef>
                <a:spcAft>
                  <a:spcPts val="0"/>
                </a:spcAft>
                <a:defRPr/>
              </a:pPr>
              <a:t>18</a:t>
            </a:fld>
            <a:endParaRPr lang="zh-TW" altLang="en-US">
              <a:solidFill>
                <a:prstClr val="black">
                  <a:tint val="75000"/>
                </a:prstClr>
              </a:solidFill>
              <a:latin typeface="Calibri"/>
              <a:ea typeface="微软雅黑"/>
            </a:endParaRPr>
          </a:p>
        </p:txBody>
      </p:sp>
    </p:spTree>
    <p:extLst>
      <p:ext uri="{BB962C8B-B14F-4D97-AF65-F5344CB8AC3E}">
        <p14:creationId xmlns:p14="http://schemas.microsoft.com/office/powerpoint/2010/main" val="3227888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834640" y="1737360"/>
            <a:ext cx="5394960" cy="5535778"/>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 name="object 4"/>
          <p:cNvSpPr txBox="1"/>
          <p:nvPr/>
        </p:nvSpPr>
        <p:spPr>
          <a:xfrm>
            <a:off x="7776514" y="2119731"/>
            <a:ext cx="3564636" cy="458587"/>
          </a:xfrm>
          <a:prstGeom prst="rect">
            <a:avLst/>
          </a:prstGeom>
        </p:spPr>
        <p:txBody>
          <a:bodyPr vert="horz" wrap="square" lIns="0" tIns="15240" rIns="0" bIns="0" rtlCol="0">
            <a:spAutoFit/>
          </a:bodyPr>
          <a:lstStyle/>
          <a:p>
            <a:pPr marL="15240" defTabSz="1097280" eaLnBrk="1" fontAlgn="auto" hangingPunct="1">
              <a:spcBef>
                <a:spcPts val="120"/>
              </a:spcBef>
              <a:spcAft>
                <a:spcPts val="0"/>
              </a:spcAft>
              <a:defRPr/>
            </a:pPr>
            <a:r>
              <a:rPr sz="2880" b="1" spc="-12" dirty="0">
                <a:solidFill>
                  <a:srgbClr val="FF0000"/>
                </a:solidFill>
                <a:latin typeface="Calibri"/>
                <a:ea typeface="微软雅黑"/>
                <a:cs typeface="Calibri"/>
              </a:rPr>
              <a:t>Fixed-Function</a:t>
            </a:r>
            <a:r>
              <a:rPr sz="2880" b="1" spc="-36" dirty="0">
                <a:solidFill>
                  <a:srgbClr val="FF0000"/>
                </a:solidFill>
                <a:latin typeface="Calibri"/>
                <a:ea typeface="微软雅黑"/>
                <a:cs typeface="Calibri"/>
              </a:rPr>
              <a:t> </a:t>
            </a:r>
            <a:r>
              <a:rPr sz="2880" b="1" spc="-12" dirty="0">
                <a:solidFill>
                  <a:srgbClr val="FF0000"/>
                </a:solidFill>
                <a:latin typeface="Calibri"/>
                <a:ea typeface="微软雅黑"/>
                <a:cs typeface="Calibri"/>
              </a:rPr>
              <a:t>Pipeline</a:t>
            </a:r>
            <a:endParaRPr sz="2880">
              <a:solidFill>
                <a:prstClr val="black"/>
              </a:solidFill>
              <a:latin typeface="Calibri"/>
              <a:ea typeface="微软雅黑"/>
              <a:cs typeface="Calibri"/>
            </a:endParaRPr>
          </a:p>
        </p:txBody>
      </p:sp>
      <p:sp>
        <p:nvSpPr>
          <p:cNvPr id="5" name="object 5"/>
          <p:cNvSpPr/>
          <p:nvPr/>
        </p:nvSpPr>
        <p:spPr>
          <a:xfrm>
            <a:off x="3475633" y="4390033"/>
            <a:ext cx="2103120" cy="548640"/>
          </a:xfrm>
          <a:custGeom>
            <a:avLst/>
            <a:gdLst/>
            <a:ahLst/>
            <a:cxnLst/>
            <a:rect l="l" t="t" r="r" b="b"/>
            <a:pathLst>
              <a:path w="1752600" h="457200">
                <a:moveTo>
                  <a:pt x="0" y="228600"/>
                </a:moveTo>
                <a:lnTo>
                  <a:pt x="11468" y="191523"/>
                </a:lnTo>
                <a:lnTo>
                  <a:pt x="44671" y="156350"/>
                </a:lnTo>
                <a:lnTo>
                  <a:pt x="97805" y="123551"/>
                </a:lnTo>
                <a:lnTo>
                  <a:pt x="169066" y="93597"/>
                </a:lnTo>
                <a:lnTo>
                  <a:pt x="210931" y="79835"/>
                </a:lnTo>
                <a:lnTo>
                  <a:pt x="256651" y="66960"/>
                </a:lnTo>
                <a:lnTo>
                  <a:pt x="306001" y="55032"/>
                </a:lnTo>
                <a:lnTo>
                  <a:pt x="358755" y="44110"/>
                </a:lnTo>
                <a:lnTo>
                  <a:pt x="414689" y="34252"/>
                </a:lnTo>
                <a:lnTo>
                  <a:pt x="473576" y="25518"/>
                </a:lnTo>
                <a:lnTo>
                  <a:pt x="535191" y="17966"/>
                </a:lnTo>
                <a:lnTo>
                  <a:pt x="599309" y="11655"/>
                </a:lnTo>
                <a:lnTo>
                  <a:pt x="665705" y="6644"/>
                </a:lnTo>
                <a:lnTo>
                  <a:pt x="734152" y="2992"/>
                </a:lnTo>
                <a:lnTo>
                  <a:pt x="804425" y="757"/>
                </a:lnTo>
                <a:lnTo>
                  <a:pt x="876300" y="0"/>
                </a:lnTo>
                <a:lnTo>
                  <a:pt x="948174" y="757"/>
                </a:lnTo>
                <a:lnTo>
                  <a:pt x="1018447" y="2992"/>
                </a:lnTo>
                <a:lnTo>
                  <a:pt x="1086894" y="6644"/>
                </a:lnTo>
                <a:lnTo>
                  <a:pt x="1153290" y="11655"/>
                </a:lnTo>
                <a:lnTo>
                  <a:pt x="1217408" y="17966"/>
                </a:lnTo>
                <a:lnTo>
                  <a:pt x="1279023" y="25518"/>
                </a:lnTo>
                <a:lnTo>
                  <a:pt x="1337910" y="34252"/>
                </a:lnTo>
                <a:lnTo>
                  <a:pt x="1393844" y="44110"/>
                </a:lnTo>
                <a:lnTo>
                  <a:pt x="1446598" y="55032"/>
                </a:lnTo>
                <a:lnTo>
                  <a:pt x="1495948" y="66960"/>
                </a:lnTo>
                <a:lnTo>
                  <a:pt x="1541668" y="79835"/>
                </a:lnTo>
                <a:lnTo>
                  <a:pt x="1583533" y="93597"/>
                </a:lnTo>
                <a:lnTo>
                  <a:pt x="1621317" y="108189"/>
                </a:lnTo>
                <a:lnTo>
                  <a:pt x="1683740" y="139624"/>
                </a:lnTo>
                <a:lnTo>
                  <a:pt x="1727134" y="173669"/>
                </a:lnTo>
                <a:lnTo>
                  <a:pt x="1749695" y="209853"/>
                </a:lnTo>
                <a:lnTo>
                  <a:pt x="1752600" y="228600"/>
                </a:lnTo>
                <a:lnTo>
                  <a:pt x="1749695" y="247346"/>
                </a:lnTo>
                <a:lnTo>
                  <a:pt x="1727134" y="283530"/>
                </a:lnTo>
                <a:lnTo>
                  <a:pt x="1683740" y="317575"/>
                </a:lnTo>
                <a:lnTo>
                  <a:pt x="1621317" y="349010"/>
                </a:lnTo>
                <a:lnTo>
                  <a:pt x="1583533" y="363602"/>
                </a:lnTo>
                <a:lnTo>
                  <a:pt x="1541668" y="377364"/>
                </a:lnTo>
                <a:lnTo>
                  <a:pt x="1495948" y="390239"/>
                </a:lnTo>
                <a:lnTo>
                  <a:pt x="1446598" y="402167"/>
                </a:lnTo>
                <a:lnTo>
                  <a:pt x="1393844" y="413089"/>
                </a:lnTo>
                <a:lnTo>
                  <a:pt x="1337910" y="422947"/>
                </a:lnTo>
                <a:lnTo>
                  <a:pt x="1279023" y="431681"/>
                </a:lnTo>
                <a:lnTo>
                  <a:pt x="1217408" y="439233"/>
                </a:lnTo>
                <a:lnTo>
                  <a:pt x="1153290" y="445544"/>
                </a:lnTo>
                <a:lnTo>
                  <a:pt x="1086894" y="450555"/>
                </a:lnTo>
                <a:lnTo>
                  <a:pt x="1018447" y="454207"/>
                </a:lnTo>
                <a:lnTo>
                  <a:pt x="948174" y="456442"/>
                </a:lnTo>
                <a:lnTo>
                  <a:pt x="876300" y="457200"/>
                </a:lnTo>
                <a:lnTo>
                  <a:pt x="804425" y="456442"/>
                </a:lnTo>
                <a:lnTo>
                  <a:pt x="734152" y="454207"/>
                </a:lnTo>
                <a:lnTo>
                  <a:pt x="665705" y="450555"/>
                </a:lnTo>
                <a:lnTo>
                  <a:pt x="599309" y="445544"/>
                </a:lnTo>
                <a:lnTo>
                  <a:pt x="535191" y="439233"/>
                </a:lnTo>
                <a:lnTo>
                  <a:pt x="473576" y="431681"/>
                </a:lnTo>
                <a:lnTo>
                  <a:pt x="414689" y="422947"/>
                </a:lnTo>
                <a:lnTo>
                  <a:pt x="358755" y="413089"/>
                </a:lnTo>
                <a:lnTo>
                  <a:pt x="306001" y="402167"/>
                </a:lnTo>
                <a:lnTo>
                  <a:pt x="256651" y="390239"/>
                </a:lnTo>
                <a:lnTo>
                  <a:pt x="210931" y="377364"/>
                </a:lnTo>
                <a:lnTo>
                  <a:pt x="169066" y="363602"/>
                </a:lnTo>
                <a:lnTo>
                  <a:pt x="131282" y="349010"/>
                </a:lnTo>
                <a:lnTo>
                  <a:pt x="68859" y="317575"/>
                </a:lnTo>
                <a:lnTo>
                  <a:pt x="25465" y="283530"/>
                </a:lnTo>
                <a:lnTo>
                  <a:pt x="2904" y="247346"/>
                </a:lnTo>
                <a:lnTo>
                  <a:pt x="0" y="228600"/>
                </a:lnTo>
                <a:close/>
              </a:path>
            </a:pathLst>
          </a:custGeom>
          <a:ln w="25908">
            <a:solidFill>
              <a:srgbClr val="FF0000"/>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 name="object 6"/>
          <p:cNvSpPr/>
          <p:nvPr/>
        </p:nvSpPr>
        <p:spPr>
          <a:xfrm>
            <a:off x="5576163" y="4078224"/>
            <a:ext cx="2379726" cy="592836"/>
          </a:xfrm>
          <a:custGeom>
            <a:avLst/>
            <a:gdLst/>
            <a:ahLst/>
            <a:cxnLst/>
            <a:rect l="l" t="t" r="r" b="b"/>
            <a:pathLst>
              <a:path w="1983104" h="494029">
                <a:moveTo>
                  <a:pt x="1945942" y="32373"/>
                </a:moveTo>
                <a:lnTo>
                  <a:pt x="0" y="481456"/>
                </a:lnTo>
                <a:lnTo>
                  <a:pt x="2794" y="493902"/>
                </a:lnTo>
                <a:lnTo>
                  <a:pt x="1948855" y="44792"/>
                </a:lnTo>
                <a:lnTo>
                  <a:pt x="1958061" y="36132"/>
                </a:lnTo>
                <a:lnTo>
                  <a:pt x="1945942" y="32373"/>
                </a:lnTo>
                <a:close/>
              </a:path>
              <a:path w="1983104" h="494029">
                <a:moveTo>
                  <a:pt x="1971581" y="27050"/>
                </a:moveTo>
                <a:lnTo>
                  <a:pt x="1969008" y="27050"/>
                </a:lnTo>
                <a:lnTo>
                  <a:pt x="1971802" y="39496"/>
                </a:lnTo>
                <a:lnTo>
                  <a:pt x="1948855" y="44792"/>
                </a:lnTo>
                <a:lnTo>
                  <a:pt x="1899158" y="91566"/>
                </a:lnTo>
                <a:lnTo>
                  <a:pt x="1899031" y="95503"/>
                </a:lnTo>
                <a:lnTo>
                  <a:pt x="1901444" y="98043"/>
                </a:lnTo>
                <a:lnTo>
                  <a:pt x="1903857" y="100710"/>
                </a:lnTo>
                <a:lnTo>
                  <a:pt x="1907921" y="100837"/>
                </a:lnTo>
                <a:lnTo>
                  <a:pt x="1982597" y="30479"/>
                </a:lnTo>
                <a:lnTo>
                  <a:pt x="1971581" y="27050"/>
                </a:lnTo>
                <a:close/>
              </a:path>
              <a:path w="1983104" h="494029">
                <a:moveTo>
                  <a:pt x="1958061" y="36132"/>
                </a:moveTo>
                <a:lnTo>
                  <a:pt x="1948855" y="44792"/>
                </a:lnTo>
                <a:lnTo>
                  <a:pt x="1971802" y="39496"/>
                </a:lnTo>
                <a:lnTo>
                  <a:pt x="1968500" y="39369"/>
                </a:lnTo>
                <a:lnTo>
                  <a:pt x="1958061" y="36132"/>
                </a:lnTo>
                <a:close/>
              </a:path>
              <a:path w="1983104" h="494029">
                <a:moveTo>
                  <a:pt x="1965960" y="28701"/>
                </a:moveTo>
                <a:lnTo>
                  <a:pt x="1958061" y="36132"/>
                </a:lnTo>
                <a:lnTo>
                  <a:pt x="1968500" y="39369"/>
                </a:lnTo>
                <a:lnTo>
                  <a:pt x="1965960" y="28701"/>
                </a:lnTo>
                <a:close/>
              </a:path>
              <a:path w="1983104" h="494029">
                <a:moveTo>
                  <a:pt x="1969378" y="28701"/>
                </a:moveTo>
                <a:lnTo>
                  <a:pt x="1965960" y="28701"/>
                </a:lnTo>
                <a:lnTo>
                  <a:pt x="1968500" y="39369"/>
                </a:lnTo>
                <a:lnTo>
                  <a:pt x="1971773" y="39369"/>
                </a:lnTo>
                <a:lnTo>
                  <a:pt x="1969378" y="28701"/>
                </a:lnTo>
                <a:close/>
              </a:path>
              <a:path w="1983104" h="494029">
                <a:moveTo>
                  <a:pt x="1969008" y="27050"/>
                </a:moveTo>
                <a:lnTo>
                  <a:pt x="1945942" y="32373"/>
                </a:lnTo>
                <a:lnTo>
                  <a:pt x="1958061" y="36132"/>
                </a:lnTo>
                <a:lnTo>
                  <a:pt x="1965960" y="28701"/>
                </a:lnTo>
                <a:lnTo>
                  <a:pt x="1969378" y="28701"/>
                </a:lnTo>
                <a:lnTo>
                  <a:pt x="1969008" y="27050"/>
                </a:lnTo>
                <a:close/>
              </a:path>
              <a:path w="1983104" h="494029">
                <a:moveTo>
                  <a:pt x="1884680" y="0"/>
                </a:moveTo>
                <a:lnTo>
                  <a:pt x="1881124" y="1904"/>
                </a:lnTo>
                <a:lnTo>
                  <a:pt x="1879981" y="5206"/>
                </a:lnTo>
                <a:lnTo>
                  <a:pt x="1878964" y="8635"/>
                </a:lnTo>
                <a:lnTo>
                  <a:pt x="1880870" y="12191"/>
                </a:lnTo>
                <a:lnTo>
                  <a:pt x="1945942" y="32373"/>
                </a:lnTo>
                <a:lnTo>
                  <a:pt x="1969008" y="27050"/>
                </a:lnTo>
                <a:lnTo>
                  <a:pt x="1971581" y="27050"/>
                </a:lnTo>
                <a:lnTo>
                  <a:pt x="1884680" y="0"/>
                </a:lnTo>
                <a:close/>
              </a:path>
            </a:pathLst>
          </a:custGeom>
          <a:solidFill>
            <a:srgbClr val="FF00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7" name="object 7"/>
          <p:cNvSpPr txBox="1"/>
          <p:nvPr/>
        </p:nvSpPr>
        <p:spPr>
          <a:xfrm>
            <a:off x="7848904" y="3771443"/>
            <a:ext cx="4805172" cy="680186"/>
          </a:xfrm>
          <a:prstGeom prst="rect">
            <a:avLst/>
          </a:prstGeom>
        </p:spPr>
        <p:txBody>
          <a:bodyPr vert="horz" wrap="square" lIns="0" tIns="15240" rIns="0" bIns="0" rtlCol="0">
            <a:spAutoFit/>
          </a:bodyPr>
          <a:lstStyle/>
          <a:p>
            <a:pPr marL="15240" marR="6096" defTabSz="1097280" eaLnBrk="1" fontAlgn="auto" hangingPunct="1">
              <a:spcBef>
                <a:spcPts val="120"/>
              </a:spcBef>
              <a:spcAft>
                <a:spcPts val="0"/>
              </a:spcAft>
              <a:defRPr/>
            </a:pPr>
            <a:r>
              <a:rPr sz="2160" spc="-18" dirty="0">
                <a:solidFill>
                  <a:prstClr val="black"/>
                </a:solidFill>
                <a:latin typeface="Calibri"/>
                <a:ea typeface="微软雅黑"/>
                <a:cs typeface="Calibri"/>
              </a:rPr>
              <a:t>Creates </a:t>
            </a:r>
            <a:r>
              <a:rPr sz="2160" spc="-6" dirty="0">
                <a:solidFill>
                  <a:prstClr val="black"/>
                </a:solidFill>
                <a:latin typeface="Calibri"/>
                <a:ea typeface="微软雅黑"/>
                <a:cs typeface="Calibri"/>
              </a:rPr>
              <a:t>edge equations </a:t>
            </a:r>
            <a:r>
              <a:rPr sz="2160" spc="-12" dirty="0">
                <a:solidFill>
                  <a:prstClr val="black"/>
                </a:solidFill>
                <a:latin typeface="Calibri"/>
                <a:ea typeface="微软雅黑"/>
                <a:cs typeface="Calibri"/>
              </a:rPr>
              <a:t>to interpolate  </a:t>
            </a:r>
            <a:r>
              <a:rPr sz="2160" spc="-18" dirty="0">
                <a:solidFill>
                  <a:prstClr val="black"/>
                </a:solidFill>
                <a:latin typeface="Calibri"/>
                <a:ea typeface="微软雅黑"/>
                <a:cs typeface="Calibri"/>
              </a:rPr>
              <a:t>colors </a:t>
            </a:r>
            <a:r>
              <a:rPr sz="2160" spc="-12" dirty="0">
                <a:solidFill>
                  <a:prstClr val="black"/>
                </a:solidFill>
                <a:latin typeface="Calibri"/>
                <a:ea typeface="微软雅黑"/>
                <a:cs typeface="Calibri"/>
              </a:rPr>
              <a:t>across </a:t>
            </a:r>
            <a:r>
              <a:rPr sz="2160" spc="-18" dirty="0">
                <a:solidFill>
                  <a:prstClr val="black"/>
                </a:solidFill>
                <a:latin typeface="Calibri"/>
                <a:ea typeface="微软雅黑"/>
                <a:cs typeface="Calibri"/>
              </a:rPr>
              <a:t>pixels </a:t>
            </a:r>
            <a:r>
              <a:rPr sz="2160" spc="-12" dirty="0">
                <a:solidFill>
                  <a:prstClr val="black"/>
                </a:solidFill>
                <a:latin typeface="Calibri"/>
                <a:ea typeface="微软雅黑"/>
                <a:cs typeface="Calibri"/>
              </a:rPr>
              <a:t>touched </a:t>
            </a:r>
            <a:r>
              <a:rPr sz="2160" spc="-6" dirty="0">
                <a:solidFill>
                  <a:prstClr val="black"/>
                </a:solidFill>
                <a:latin typeface="Calibri"/>
                <a:ea typeface="微软雅黑"/>
                <a:cs typeface="Calibri"/>
              </a:rPr>
              <a:t>by </a:t>
            </a:r>
            <a:r>
              <a:rPr sz="2160" dirty="0">
                <a:solidFill>
                  <a:prstClr val="black"/>
                </a:solidFill>
                <a:latin typeface="Calibri"/>
                <a:ea typeface="微软雅黑"/>
                <a:cs typeface="Calibri"/>
              </a:rPr>
              <a:t>the</a:t>
            </a:r>
            <a:r>
              <a:rPr sz="2160" spc="114" dirty="0">
                <a:solidFill>
                  <a:prstClr val="black"/>
                </a:solidFill>
                <a:latin typeface="Calibri"/>
                <a:ea typeface="微软雅黑"/>
                <a:cs typeface="Calibri"/>
              </a:rPr>
              <a:t> </a:t>
            </a:r>
            <a:r>
              <a:rPr sz="2160" spc="-6" dirty="0">
                <a:solidFill>
                  <a:prstClr val="black"/>
                </a:solidFill>
                <a:latin typeface="Calibri"/>
                <a:ea typeface="微软雅黑"/>
                <a:cs typeface="Calibri"/>
              </a:rPr>
              <a:t>triangle</a:t>
            </a:r>
            <a:endParaRPr sz="2160">
              <a:solidFill>
                <a:prstClr val="black"/>
              </a:solidFill>
              <a:latin typeface="Calibri"/>
              <a:ea typeface="微软雅黑"/>
              <a:cs typeface="Calibri"/>
            </a:endParaRPr>
          </a:p>
        </p:txBody>
      </p:sp>
      <p:sp>
        <p:nvSpPr>
          <p:cNvPr id="9" name="矩形 8"/>
          <p:cNvSpPr/>
          <p:nvPr/>
        </p:nvSpPr>
        <p:spPr>
          <a:xfrm>
            <a:off x="3429681" y="541820"/>
            <a:ext cx="8419036" cy="830997"/>
          </a:xfrm>
          <a:prstGeom prst="rect">
            <a:avLst/>
          </a:prstGeom>
        </p:spPr>
        <p:txBody>
          <a:bodyPr wrap="none">
            <a:spAutoFit/>
          </a:bodyPr>
          <a:lstStyle/>
          <a:p>
            <a:pPr defTabSz="1097280" eaLnBrk="1" fontAlgn="auto" hangingPunct="1">
              <a:spcBef>
                <a:spcPts val="0"/>
              </a:spcBef>
              <a:spcAft>
                <a:spcPts val="0"/>
              </a:spcAft>
              <a:defRPr/>
            </a:pPr>
            <a:r>
              <a:rPr lang="en-US" altLang="zh-CN" sz="4800" dirty="0">
                <a:solidFill>
                  <a:prstClr val="black"/>
                </a:solidFill>
                <a:latin typeface="Calibri"/>
                <a:ea typeface="微软雅黑"/>
              </a:rPr>
              <a:t>Early GPUs:  Early 80s to Late 90s</a:t>
            </a:r>
          </a:p>
        </p:txBody>
      </p:sp>
      <p:sp>
        <p:nvSpPr>
          <p:cNvPr id="8" name="灯片编号占位符 7">
            <a:extLst>
              <a:ext uri="{FF2B5EF4-FFF2-40B4-BE49-F238E27FC236}">
                <a16:creationId xmlns:a16="http://schemas.microsoft.com/office/drawing/2014/main" id="{445791D0-2D8C-427E-AA36-F257E5DAB857}"/>
              </a:ext>
            </a:extLst>
          </p:cNvPr>
          <p:cNvSpPr>
            <a:spLocks noGrp="1"/>
          </p:cNvSpPr>
          <p:nvPr>
            <p:ph type="sldNum" sz="quarter" idx="12"/>
          </p:nvPr>
        </p:nvSpPr>
        <p:spPr/>
        <p:txBody>
          <a:bodyPr/>
          <a:lstStyle/>
          <a:p>
            <a:pPr defTabSz="1097280" fontAlgn="auto">
              <a:spcBef>
                <a:spcPts val="0"/>
              </a:spcBef>
              <a:spcAft>
                <a:spcPts val="0"/>
              </a:spcAft>
              <a:defRPr/>
            </a:pPr>
            <a:fld id="{D7E73BF0-1322-481A-85B0-7D5783909D9E}" type="slidenum">
              <a:rPr lang="zh-TW" altLang="en-US">
                <a:solidFill>
                  <a:prstClr val="black">
                    <a:tint val="75000"/>
                  </a:prstClr>
                </a:solidFill>
                <a:latin typeface="Calibri"/>
                <a:ea typeface="微软雅黑"/>
              </a:rPr>
              <a:pPr defTabSz="1097280" fontAlgn="auto">
                <a:spcBef>
                  <a:spcPts val="0"/>
                </a:spcBef>
                <a:spcAft>
                  <a:spcPts val="0"/>
                </a:spcAft>
                <a:defRPr/>
              </a:pPr>
              <a:t>19</a:t>
            </a:fld>
            <a:endParaRPr lang="zh-TW" altLang="en-US">
              <a:solidFill>
                <a:prstClr val="black">
                  <a:tint val="75000"/>
                </a:prstClr>
              </a:solidFill>
              <a:latin typeface="Calibri"/>
              <a:ea typeface="微软雅黑"/>
            </a:endParaRPr>
          </a:p>
        </p:txBody>
      </p:sp>
    </p:spTree>
    <p:extLst>
      <p:ext uri="{BB962C8B-B14F-4D97-AF65-F5344CB8AC3E}">
        <p14:creationId xmlns:p14="http://schemas.microsoft.com/office/powerpoint/2010/main" val="2999412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6B4E7-8A95-A64A-B4F2-0306D3C3AD6B}"/>
              </a:ext>
            </a:extLst>
          </p:cNvPr>
          <p:cNvSpPr>
            <a:spLocks noGrp="1"/>
          </p:cNvSpPr>
          <p:nvPr>
            <p:ph type="title"/>
          </p:nvPr>
        </p:nvSpPr>
        <p:spPr/>
        <p:txBody>
          <a:bodyPr>
            <a:normAutofit fontScale="90000"/>
          </a:bodyPr>
          <a:lstStyle/>
          <a:p>
            <a:r>
              <a:rPr lang="zh-CN" altLang="en-US" dirty="0"/>
              <a:t>课程主要内容</a:t>
            </a:r>
            <a:endParaRPr lang="en-US" dirty="0"/>
          </a:p>
        </p:txBody>
      </p:sp>
      <p:sp>
        <p:nvSpPr>
          <p:cNvPr id="3" name="Content Placeholder 2">
            <a:extLst>
              <a:ext uri="{FF2B5EF4-FFF2-40B4-BE49-F238E27FC236}">
                <a16:creationId xmlns:a16="http://schemas.microsoft.com/office/drawing/2014/main" id="{EFE559BF-9B0C-E74A-A43D-545663A3DA4E}"/>
              </a:ext>
            </a:extLst>
          </p:cNvPr>
          <p:cNvSpPr>
            <a:spLocks noGrp="1"/>
          </p:cNvSpPr>
          <p:nvPr>
            <p:ph idx="1"/>
          </p:nvPr>
        </p:nvSpPr>
        <p:spPr/>
        <p:txBody>
          <a:bodyPr/>
          <a:lstStyle/>
          <a:p>
            <a:r>
              <a:rPr lang="zh-CN" altLang="en-US" dirty="0">
                <a:latin typeface="+mj-ea"/>
                <a:ea typeface="+mj-ea"/>
              </a:rPr>
              <a:t>相关知识背景补充（</a:t>
            </a:r>
            <a:r>
              <a:rPr lang="en-US" altLang="zh-CN" dirty="0">
                <a:latin typeface="+mj-ea"/>
                <a:ea typeface="+mj-ea"/>
              </a:rPr>
              <a:t>3-4</a:t>
            </a:r>
            <a:r>
              <a:rPr lang="zh-CN" altLang="en-US" dirty="0">
                <a:latin typeface="+mj-ea"/>
                <a:ea typeface="+mj-ea"/>
              </a:rPr>
              <a:t>课时）</a:t>
            </a:r>
            <a:endParaRPr lang="en-US" altLang="zh-CN" dirty="0">
              <a:latin typeface="+mj-ea"/>
              <a:ea typeface="+mj-ea"/>
            </a:endParaRPr>
          </a:p>
          <a:p>
            <a:pPr lvl="1"/>
            <a:r>
              <a:rPr lang="en-US" altLang="zh-CN" dirty="0">
                <a:latin typeface="+mj-ea"/>
                <a:ea typeface="+mj-ea"/>
              </a:rPr>
              <a:t>CUDA</a:t>
            </a:r>
            <a:r>
              <a:rPr lang="zh-CN" altLang="en-US" dirty="0">
                <a:latin typeface="+mj-ea"/>
                <a:ea typeface="+mj-ea"/>
              </a:rPr>
              <a:t>与</a:t>
            </a:r>
            <a:r>
              <a:rPr lang="en-US" altLang="zh-CN" dirty="0">
                <a:latin typeface="+mj-ea"/>
                <a:ea typeface="+mj-ea"/>
              </a:rPr>
              <a:t>GPGPU</a:t>
            </a:r>
            <a:r>
              <a:rPr lang="zh-CN" altLang="en-US" dirty="0">
                <a:latin typeface="+mj-ea"/>
                <a:ea typeface="+mj-ea"/>
              </a:rPr>
              <a:t>、</a:t>
            </a:r>
            <a:r>
              <a:rPr lang="en-US" altLang="zh-CN" dirty="0">
                <a:latin typeface="+mj-ea"/>
                <a:ea typeface="+mj-ea"/>
              </a:rPr>
              <a:t>C/CPP</a:t>
            </a:r>
            <a:r>
              <a:rPr lang="zh-CN" altLang="en-US" dirty="0">
                <a:latin typeface="+mj-ea"/>
                <a:ea typeface="+mj-ea"/>
              </a:rPr>
              <a:t>语言基础</a:t>
            </a:r>
            <a:endParaRPr lang="en-US" altLang="zh-CN" dirty="0">
              <a:latin typeface="+mj-ea"/>
              <a:ea typeface="+mj-ea"/>
            </a:endParaRPr>
          </a:p>
          <a:p>
            <a:r>
              <a:rPr lang="en-US" altLang="zh-CN" dirty="0">
                <a:latin typeface="+mj-ea"/>
              </a:rPr>
              <a:t>CUDA</a:t>
            </a:r>
            <a:r>
              <a:rPr lang="zh-CN" altLang="en-US" dirty="0">
                <a:latin typeface="+mj-ea"/>
              </a:rPr>
              <a:t>与并行计算基础（</a:t>
            </a:r>
            <a:r>
              <a:rPr lang="en-US" altLang="zh-CN" dirty="0">
                <a:latin typeface="+mj-ea"/>
              </a:rPr>
              <a:t>12-16</a:t>
            </a:r>
            <a:r>
              <a:rPr lang="zh-CN" altLang="en-US" dirty="0">
                <a:latin typeface="+mj-ea"/>
              </a:rPr>
              <a:t>课时）</a:t>
            </a:r>
            <a:endParaRPr lang="en-US" altLang="zh-CN" dirty="0">
              <a:latin typeface="+mj-ea"/>
            </a:endParaRPr>
          </a:p>
          <a:p>
            <a:pPr lvl="1"/>
            <a:r>
              <a:rPr lang="en-US" altLang="zh-CN" dirty="0">
                <a:latin typeface="+mj-ea"/>
                <a:ea typeface="+mj-ea"/>
              </a:rPr>
              <a:t>GPU</a:t>
            </a:r>
            <a:r>
              <a:rPr lang="zh-CN" altLang="en-US" dirty="0">
                <a:latin typeface="+mj-ea"/>
                <a:ea typeface="+mj-ea"/>
              </a:rPr>
              <a:t>架构、</a:t>
            </a:r>
            <a:r>
              <a:rPr lang="en-US" altLang="zh-CN" dirty="0">
                <a:latin typeface="+mj-ea"/>
                <a:ea typeface="+mj-ea"/>
              </a:rPr>
              <a:t>CUDA</a:t>
            </a:r>
            <a:r>
              <a:rPr lang="zh-CN" altLang="en-US" dirty="0">
                <a:latin typeface="+mj-ea"/>
                <a:ea typeface="+mj-ea"/>
              </a:rPr>
              <a:t>线程、内存结构、通信同步机制、性能优化</a:t>
            </a:r>
            <a:endParaRPr lang="en-US" altLang="zh-CN" dirty="0">
              <a:latin typeface="+mj-ea"/>
              <a:ea typeface="+mj-ea"/>
            </a:endParaRPr>
          </a:p>
          <a:p>
            <a:pPr lvl="1"/>
            <a:r>
              <a:rPr lang="zh-CN" altLang="en-US" dirty="0">
                <a:latin typeface="+mj-ea"/>
                <a:ea typeface="+mj-ea"/>
              </a:rPr>
              <a:t>其他并行编程框架（</a:t>
            </a:r>
            <a:r>
              <a:rPr lang="en-US" altLang="zh-CN" dirty="0">
                <a:latin typeface="+mj-ea"/>
                <a:ea typeface="+mj-ea"/>
              </a:rPr>
              <a:t>CUDA+MPI</a:t>
            </a:r>
            <a:r>
              <a:rPr lang="zh-CN" altLang="en-US" dirty="0">
                <a:latin typeface="+mj-ea"/>
                <a:ea typeface="+mj-ea"/>
              </a:rPr>
              <a:t>，</a:t>
            </a:r>
            <a:r>
              <a:rPr lang="en-US" altLang="zh-CN" dirty="0">
                <a:latin typeface="+mj-ea"/>
                <a:ea typeface="+mj-ea"/>
              </a:rPr>
              <a:t>GPGPU</a:t>
            </a:r>
            <a:r>
              <a:rPr lang="zh-CN" altLang="en-US" dirty="0">
                <a:latin typeface="+mj-ea"/>
                <a:ea typeface="+mj-ea"/>
              </a:rPr>
              <a:t>与</a:t>
            </a:r>
            <a:r>
              <a:rPr lang="en-US" altLang="zh-CN" dirty="0">
                <a:latin typeface="+mj-ea"/>
                <a:ea typeface="+mj-ea"/>
              </a:rPr>
              <a:t>CUDA</a:t>
            </a:r>
            <a:r>
              <a:rPr lang="zh-CN" altLang="en-US" dirty="0">
                <a:latin typeface="+mj-ea"/>
                <a:ea typeface="+mj-ea"/>
              </a:rPr>
              <a:t>的关系）</a:t>
            </a:r>
            <a:endParaRPr lang="en-US" altLang="zh-CN" dirty="0">
              <a:latin typeface="+mj-ea"/>
              <a:ea typeface="+mj-ea"/>
            </a:endParaRPr>
          </a:p>
          <a:p>
            <a:r>
              <a:rPr lang="en-US" altLang="zh-CN" dirty="0">
                <a:latin typeface="+mj-ea"/>
                <a:ea typeface="+mj-ea"/>
              </a:rPr>
              <a:t>CUDA</a:t>
            </a:r>
            <a:r>
              <a:rPr lang="zh-CN" altLang="en-US" dirty="0">
                <a:latin typeface="+mj-ea"/>
                <a:ea typeface="+mj-ea"/>
              </a:rPr>
              <a:t>应用举例（剩余）</a:t>
            </a:r>
            <a:endParaRPr lang="en-US" altLang="zh-CN" dirty="0">
              <a:latin typeface="+mj-ea"/>
              <a:ea typeface="+mj-ea"/>
            </a:endParaRPr>
          </a:p>
          <a:p>
            <a:pPr lvl="1"/>
            <a:r>
              <a:rPr lang="zh-CN" altLang="en-US" dirty="0">
                <a:latin typeface="+mj-ea"/>
                <a:ea typeface="+mj-ea"/>
              </a:rPr>
              <a:t>矩阵乘法，排序，图像高斯模糊，</a:t>
            </a:r>
            <a:r>
              <a:rPr lang="en-US" altLang="zh-CN" dirty="0">
                <a:latin typeface="+mj-ea"/>
                <a:ea typeface="+mj-ea"/>
              </a:rPr>
              <a:t>Ray</a:t>
            </a:r>
            <a:r>
              <a:rPr lang="zh-CN" altLang="en-US" dirty="0">
                <a:latin typeface="+mj-ea"/>
                <a:ea typeface="+mj-ea"/>
              </a:rPr>
              <a:t> </a:t>
            </a:r>
            <a:r>
              <a:rPr lang="en-US" altLang="zh-CN" dirty="0">
                <a:latin typeface="+mj-ea"/>
                <a:ea typeface="+mj-ea"/>
              </a:rPr>
              <a:t>Tracing, </a:t>
            </a:r>
            <a:r>
              <a:rPr lang="zh-CN" altLang="en-US" dirty="0">
                <a:latin typeface="+mj-ea"/>
                <a:ea typeface="+mj-ea"/>
              </a:rPr>
              <a:t>等</a:t>
            </a:r>
            <a:endParaRPr lang="en-US" altLang="zh-CN" dirty="0">
              <a:latin typeface="+mj-ea"/>
              <a:ea typeface="+mj-ea"/>
            </a:endParaRPr>
          </a:p>
          <a:p>
            <a:pPr lvl="1"/>
            <a:r>
              <a:rPr lang="en-US" altLang="zh-CN" dirty="0">
                <a:latin typeface="+mj-ea"/>
                <a:ea typeface="+mj-ea"/>
              </a:rPr>
              <a:t>CUDA</a:t>
            </a:r>
            <a:r>
              <a:rPr lang="zh-CN" altLang="en-US" dirty="0">
                <a:latin typeface="+mj-ea"/>
                <a:ea typeface="+mj-ea"/>
              </a:rPr>
              <a:t>库选择介绍</a:t>
            </a:r>
            <a:endParaRPr lang="en-US" altLang="zh-CN" dirty="0">
              <a:latin typeface="+mj-ea"/>
              <a:ea typeface="+mj-ea"/>
            </a:endParaRPr>
          </a:p>
          <a:p>
            <a:pPr lvl="2"/>
            <a:r>
              <a:rPr lang="en-US" altLang="zh-CN" dirty="0">
                <a:latin typeface="+mj-ea"/>
                <a:ea typeface="+mj-ea"/>
              </a:rPr>
              <a:t>Thrust, </a:t>
            </a:r>
            <a:r>
              <a:rPr lang="en-US" altLang="zh-CN" dirty="0" err="1">
                <a:latin typeface="+mj-ea"/>
                <a:ea typeface="+mj-ea"/>
              </a:rPr>
              <a:t>cuDNN</a:t>
            </a:r>
            <a:r>
              <a:rPr lang="en-US" altLang="zh-CN" dirty="0">
                <a:latin typeface="+mj-ea"/>
                <a:ea typeface="+mj-ea"/>
              </a:rPr>
              <a:t>, </a:t>
            </a:r>
            <a:r>
              <a:rPr lang="en-US" altLang="zh-CN" dirty="0" err="1">
                <a:latin typeface="+mj-ea"/>
                <a:ea typeface="+mj-ea"/>
              </a:rPr>
              <a:t>cuBLAS</a:t>
            </a:r>
            <a:r>
              <a:rPr lang="en-US" altLang="zh-CN" dirty="0">
                <a:latin typeface="+mj-ea"/>
                <a:ea typeface="+mj-ea"/>
              </a:rPr>
              <a:t>,</a:t>
            </a:r>
            <a:r>
              <a:rPr lang="zh-CN" altLang="en-US" dirty="0">
                <a:latin typeface="+mj-ea"/>
                <a:ea typeface="+mj-ea"/>
              </a:rPr>
              <a:t> 等</a:t>
            </a:r>
            <a:endParaRPr lang="en-US" altLang="zh-CN" dirty="0">
              <a:latin typeface="+mj-ea"/>
              <a:ea typeface="+mj-ea"/>
            </a:endParaRPr>
          </a:p>
          <a:p>
            <a:pPr lvl="1"/>
            <a:endParaRPr lang="en-US" dirty="0">
              <a:latin typeface="+mj-ea"/>
              <a:ea typeface="+mj-ea"/>
            </a:endParaRPr>
          </a:p>
        </p:txBody>
      </p:sp>
      <p:sp>
        <p:nvSpPr>
          <p:cNvPr id="4" name="Slide Number Placeholder 3">
            <a:extLst>
              <a:ext uri="{FF2B5EF4-FFF2-40B4-BE49-F238E27FC236}">
                <a16:creationId xmlns:a16="http://schemas.microsoft.com/office/drawing/2014/main" id="{E060D401-C6B0-0349-81B9-6CF48027EF38}"/>
              </a:ext>
            </a:extLst>
          </p:cNvPr>
          <p:cNvSpPr>
            <a:spLocks noGrp="1"/>
          </p:cNvSpPr>
          <p:nvPr>
            <p:ph type="sldNum" sz="quarter" idx="12"/>
          </p:nvPr>
        </p:nvSpPr>
        <p:spPr/>
        <p:txBody>
          <a:bodyPr/>
          <a:lstStyle/>
          <a:p>
            <a:pPr>
              <a:defRPr/>
            </a:pPr>
            <a:fld id="{CA40A734-EF3B-425E-9970-80954DDB0807}" type="slidenum">
              <a:rPr lang="zh-CN" altLang="en-US" smtClean="0"/>
              <a:pPr>
                <a:defRPr/>
              </a:pPr>
              <a:t>2</a:t>
            </a:fld>
            <a:endParaRPr lang="zh-CN" altLang="en-US"/>
          </a:p>
        </p:txBody>
      </p:sp>
    </p:spTree>
    <p:extLst>
      <p:ext uri="{BB962C8B-B14F-4D97-AF65-F5344CB8AC3E}">
        <p14:creationId xmlns:p14="http://schemas.microsoft.com/office/powerpoint/2010/main" val="4234050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834640" y="1737360"/>
            <a:ext cx="5394960" cy="5535778"/>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 name="object 4"/>
          <p:cNvSpPr txBox="1"/>
          <p:nvPr/>
        </p:nvSpPr>
        <p:spPr>
          <a:xfrm>
            <a:off x="7776514" y="2119731"/>
            <a:ext cx="3564636" cy="458587"/>
          </a:xfrm>
          <a:prstGeom prst="rect">
            <a:avLst/>
          </a:prstGeom>
        </p:spPr>
        <p:txBody>
          <a:bodyPr vert="horz" wrap="square" lIns="0" tIns="15240" rIns="0" bIns="0" rtlCol="0">
            <a:spAutoFit/>
          </a:bodyPr>
          <a:lstStyle/>
          <a:p>
            <a:pPr marL="15240" defTabSz="1097280" eaLnBrk="1" fontAlgn="auto" hangingPunct="1">
              <a:spcBef>
                <a:spcPts val="120"/>
              </a:spcBef>
              <a:spcAft>
                <a:spcPts val="0"/>
              </a:spcAft>
              <a:defRPr/>
            </a:pPr>
            <a:r>
              <a:rPr sz="2880" b="1" spc="-12" dirty="0">
                <a:solidFill>
                  <a:srgbClr val="FF0000"/>
                </a:solidFill>
                <a:latin typeface="Calibri"/>
                <a:ea typeface="微软雅黑"/>
                <a:cs typeface="Calibri"/>
              </a:rPr>
              <a:t>Fixed-Function</a:t>
            </a:r>
            <a:r>
              <a:rPr sz="2880" b="1" spc="-36" dirty="0">
                <a:solidFill>
                  <a:srgbClr val="FF0000"/>
                </a:solidFill>
                <a:latin typeface="Calibri"/>
                <a:ea typeface="微软雅黑"/>
                <a:cs typeface="Calibri"/>
              </a:rPr>
              <a:t> </a:t>
            </a:r>
            <a:r>
              <a:rPr sz="2880" b="1" spc="-12" dirty="0">
                <a:solidFill>
                  <a:srgbClr val="FF0000"/>
                </a:solidFill>
                <a:latin typeface="Calibri"/>
                <a:ea typeface="微软雅黑"/>
                <a:cs typeface="Calibri"/>
              </a:rPr>
              <a:t>Pipeline</a:t>
            </a:r>
            <a:endParaRPr sz="2880">
              <a:solidFill>
                <a:prstClr val="black"/>
              </a:solidFill>
              <a:latin typeface="Calibri"/>
              <a:ea typeface="微软雅黑"/>
              <a:cs typeface="Calibri"/>
            </a:endParaRPr>
          </a:p>
        </p:txBody>
      </p:sp>
      <p:sp>
        <p:nvSpPr>
          <p:cNvPr id="5" name="object 5"/>
          <p:cNvSpPr/>
          <p:nvPr/>
        </p:nvSpPr>
        <p:spPr>
          <a:xfrm>
            <a:off x="3475633" y="5030113"/>
            <a:ext cx="2103120" cy="548640"/>
          </a:xfrm>
          <a:custGeom>
            <a:avLst/>
            <a:gdLst/>
            <a:ahLst/>
            <a:cxnLst/>
            <a:rect l="l" t="t" r="r" b="b"/>
            <a:pathLst>
              <a:path w="1752600" h="457200">
                <a:moveTo>
                  <a:pt x="0" y="228600"/>
                </a:moveTo>
                <a:lnTo>
                  <a:pt x="11468" y="191523"/>
                </a:lnTo>
                <a:lnTo>
                  <a:pt x="44671" y="156350"/>
                </a:lnTo>
                <a:lnTo>
                  <a:pt x="97805" y="123551"/>
                </a:lnTo>
                <a:lnTo>
                  <a:pt x="169066" y="93597"/>
                </a:lnTo>
                <a:lnTo>
                  <a:pt x="210931" y="79835"/>
                </a:lnTo>
                <a:lnTo>
                  <a:pt x="256651" y="66960"/>
                </a:lnTo>
                <a:lnTo>
                  <a:pt x="306001" y="55032"/>
                </a:lnTo>
                <a:lnTo>
                  <a:pt x="358755" y="44110"/>
                </a:lnTo>
                <a:lnTo>
                  <a:pt x="414689" y="34252"/>
                </a:lnTo>
                <a:lnTo>
                  <a:pt x="473576" y="25518"/>
                </a:lnTo>
                <a:lnTo>
                  <a:pt x="535191" y="17966"/>
                </a:lnTo>
                <a:lnTo>
                  <a:pt x="599309" y="11655"/>
                </a:lnTo>
                <a:lnTo>
                  <a:pt x="665705" y="6644"/>
                </a:lnTo>
                <a:lnTo>
                  <a:pt x="734152" y="2992"/>
                </a:lnTo>
                <a:lnTo>
                  <a:pt x="804425" y="757"/>
                </a:lnTo>
                <a:lnTo>
                  <a:pt x="876300" y="0"/>
                </a:lnTo>
                <a:lnTo>
                  <a:pt x="948174" y="757"/>
                </a:lnTo>
                <a:lnTo>
                  <a:pt x="1018447" y="2992"/>
                </a:lnTo>
                <a:lnTo>
                  <a:pt x="1086894" y="6644"/>
                </a:lnTo>
                <a:lnTo>
                  <a:pt x="1153290" y="11655"/>
                </a:lnTo>
                <a:lnTo>
                  <a:pt x="1217408" y="17966"/>
                </a:lnTo>
                <a:lnTo>
                  <a:pt x="1279023" y="25518"/>
                </a:lnTo>
                <a:lnTo>
                  <a:pt x="1337910" y="34252"/>
                </a:lnTo>
                <a:lnTo>
                  <a:pt x="1393844" y="44110"/>
                </a:lnTo>
                <a:lnTo>
                  <a:pt x="1446598" y="55032"/>
                </a:lnTo>
                <a:lnTo>
                  <a:pt x="1495948" y="66960"/>
                </a:lnTo>
                <a:lnTo>
                  <a:pt x="1541668" y="79835"/>
                </a:lnTo>
                <a:lnTo>
                  <a:pt x="1583533" y="93597"/>
                </a:lnTo>
                <a:lnTo>
                  <a:pt x="1621317" y="108189"/>
                </a:lnTo>
                <a:lnTo>
                  <a:pt x="1683740" y="139624"/>
                </a:lnTo>
                <a:lnTo>
                  <a:pt x="1727134" y="173669"/>
                </a:lnTo>
                <a:lnTo>
                  <a:pt x="1749695" y="209853"/>
                </a:lnTo>
                <a:lnTo>
                  <a:pt x="1752600" y="228600"/>
                </a:lnTo>
                <a:lnTo>
                  <a:pt x="1749695" y="247346"/>
                </a:lnTo>
                <a:lnTo>
                  <a:pt x="1727134" y="283530"/>
                </a:lnTo>
                <a:lnTo>
                  <a:pt x="1683740" y="317575"/>
                </a:lnTo>
                <a:lnTo>
                  <a:pt x="1621317" y="349010"/>
                </a:lnTo>
                <a:lnTo>
                  <a:pt x="1583533" y="363602"/>
                </a:lnTo>
                <a:lnTo>
                  <a:pt x="1541668" y="377364"/>
                </a:lnTo>
                <a:lnTo>
                  <a:pt x="1495948" y="390239"/>
                </a:lnTo>
                <a:lnTo>
                  <a:pt x="1446598" y="402167"/>
                </a:lnTo>
                <a:lnTo>
                  <a:pt x="1393844" y="413089"/>
                </a:lnTo>
                <a:lnTo>
                  <a:pt x="1337910" y="422947"/>
                </a:lnTo>
                <a:lnTo>
                  <a:pt x="1279023" y="431681"/>
                </a:lnTo>
                <a:lnTo>
                  <a:pt x="1217408" y="439233"/>
                </a:lnTo>
                <a:lnTo>
                  <a:pt x="1153290" y="445544"/>
                </a:lnTo>
                <a:lnTo>
                  <a:pt x="1086894" y="450555"/>
                </a:lnTo>
                <a:lnTo>
                  <a:pt x="1018447" y="454207"/>
                </a:lnTo>
                <a:lnTo>
                  <a:pt x="948174" y="456442"/>
                </a:lnTo>
                <a:lnTo>
                  <a:pt x="876300" y="457200"/>
                </a:lnTo>
                <a:lnTo>
                  <a:pt x="804425" y="456442"/>
                </a:lnTo>
                <a:lnTo>
                  <a:pt x="734152" y="454207"/>
                </a:lnTo>
                <a:lnTo>
                  <a:pt x="665705" y="450555"/>
                </a:lnTo>
                <a:lnTo>
                  <a:pt x="599309" y="445544"/>
                </a:lnTo>
                <a:lnTo>
                  <a:pt x="535191" y="439233"/>
                </a:lnTo>
                <a:lnTo>
                  <a:pt x="473576" y="431681"/>
                </a:lnTo>
                <a:lnTo>
                  <a:pt x="414689" y="422947"/>
                </a:lnTo>
                <a:lnTo>
                  <a:pt x="358755" y="413089"/>
                </a:lnTo>
                <a:lnTo>
                  <a:pt x="306001" y="402167"/>
                </a:lnTo>
                <a:lnTo>
                  <a:pt x="256651" y="390239"/>
                </a:lnTo>
                <a:lnTo>
                  <a:pt x="210931" y="377364"/>
                </a:lnTo>
                <a:lnTo>
                  <a:pt x="169066" y="363602"/>
                </a:lnTo>
                <a:lnTo>
                  <a:pt x="131282" y="349010"/>
                </a:lnTo>
                <a:lnTo>
                  <a:pt x="68859" y="317575"/>
                </a:lnTo>
                <a:lnTo>
                  <a:pt x="25465" y="283530"/>
                </a:lnTo>
                <a:lnTo>
                  <a:pt x="2904" y="247346"/>
                </a:lnTo>
                <a:lnTo>
                  <a:pt x="0" y="228600"/>
                </a:lnTo>
                <a:close/>
              </a:path>
            </a:pathLst>
          </a:custGeom>
          <a:ln w="25908">
            <a:solidFill>
              <a:srgbClr val="FF0000"/>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 name="object 6"/>
          <p:cNvSpPr txBox="1"/>
          <p:nvPr/>
        </p:nvSpPr>
        <p:spPr>
          <a:xfrm>
            <a:off x="8599474" y="3497123"/>
            <a:ext cx="3432048" cy="1344984"/>
          </a:xfrm>
          <a:prstGeom prst="rect">
            <a:avLst/>
          </a:prstGeom>
        </p:spPr>
        <p:txBody>
          <a:bodyPr vert="horz" wrap="square" lIns="0" tIns="15240" rIns="0" bIns="0" rtlCol="0">
            <a:spAutoFit/>
          </a:bodyPr>
          <a:lstStyle/>
          <a:p>
            <a:pPr marL="112776" marR="694944" indent="-112776" defTabSz="1097280" eaLnBrk="1" fontAlgn="auto" hangingPunct="1">
              <a:spcBef>
                <a:spcPts val="120"/>
              </a:spcBef>
              <a:spcAft>
                <a:spcPts val="0"/>
              </a:spcAft>
              <a:buSzPct val="94444"/>
              <a:buFont typeface="Arial"/>
              <a:buChar char="•"/>
              <a:tabLst>
                <a:tab pos="112776" algn="l"/>
              </a:tabLst>
              <a:defRPr/>
            </a:pPr>
            <a:r>
              <a:rPr sz="2160" spc="-6" dirty="0">
                <a:solidFill>
                  <a:prstClr val="black"/>
                </a:solidFill>
                <a:latin typeface="Calibri"/>
                <a:ea typeface="微软雅黑"/>
                <a:cs typeface="Calibri"/>
              </a:rPr>
              <a:t>Determines which </a:t>
            </a:r>
            <a:r>
              <a:rPr sz="2160" spc="-18" dirty="0">
                <a:solidFill>
                  <a:prstClr val="black"/>
                </a:solidFill>
                <a:latin typeface="Calibri"/>
                <a:ea typeface="微软雅黑"/>
                <a:cs typeface="Calibri"/>
              </a:rPr>
              <a:t>pixel  </a:t>
            </a:r>
            <a:r>
              <a:rPr sz="2160" spc="-12" dirty="0">
                <a:solidFill>
                  <a:prstClr val="black"/>
                </a:solidFill>
                <a:latin typeface="Calibri"/>
                <a:ea typeface="微软雅黑"/>
                <a:cs typeface="Calibri"/>
              </a:rPr>
              <a:t>falls into </a:t>
            </a:r>
            <a:r>
              <a:rPr sz="2160" spc="-6" dirty="0">
                <a:solidFill>
                  <a:prstClr val="black"/>
                </a:solidFill>
                <a:latin typeface="Calibri"/>
                <a:ea typeface="微软雅黑"/>
                <a:cs typeface="Calibri"/>
              </a:rPr>
              <a:t>which</a:t>
            </a:r>
            <a:r>
              <a:rPr sz="2160" spc="-18" dirty="0">
                <a:solidFill>
                  <a:prstClr val="black"/>
                </a:solidFill>
                <a:latin typeface="Calibri"/>
                <a:ea typeface="微软雅黑"/>
                <a:cs typeface="Calibri"/>
              </a:rPr>
              <a:t> </a:t>
            </a:r>
            <a:r>
              <a:rPr sz="2160" spc="-6" dirty="0">
                <a:solidFill>
                  <a:prstClr val="black"/>
                </a:solidFill>
                <a:latin typeface="Calibri"/>
                <a:ea typeface="微软雅黑"/>
                <a:cs typeface="Calibri"/>
              </a:rPr>
              <a:t>triangle</a:t>
            </a:r>
            <a:endParaRPr sz="2160">
              <a:solidFill>
                <a:prstClr val="black"/>
              </a:solidFill>
              <a:latin typeface="Calibri"/>
              <a:ea typeface="微软雅黑"/>
              <a:cs typeface="Calibri"/>
            </a:endParaRPr>
          </a:p>
          <a:p>
            <a:pPr marL="112776" marR="6096" indent="-112776" defTabSz="1097280" eaLnBrk="1" fontAlgn="auto" hangingPunct="1">
              <a:spcBef>
                <a:spcPts val="0"/>
              </a:spcBef>
              <a:spcAft>
                <a:spcPts val="0"/>
              </a:spcAft>
              <a:buSzPct val="94444"/>
              <a:buFont typeface="Arial"/>
              <a:buChar char="•"/>
              <a:tabLst>
                <a:tab pos="112776" algn="l"/>
              </a:tabLst>
              <a:defRPr/>
            </a:pPr>
            <a:r>
              <a:rPr sz="2160" spc="-12" dirty="0">
                <a:solidFill>
                  <a:prstClr val="black"/>
                </a:solidFill>
                <a:latin typeface="Calibri"/>
                <a:ea typeface="微软雅黑"/>
                <a:cs typeface="Calibri"/>
              </a:rPr>
              <a:t>For </a:t>
            </a:r>
            <a:r>
              <a:rPr sz="2160" dirty="0">
                <a:solidFill>
                  <a:prstClr val="black"/>
                </a:solidFill>
                <a:latin typeface="Calibri"/>
                <a:ea typeface="微软雅黑"/>
                <a:cs typeface="Calibri"/>
              </a:rPr>
              <a:t>each </a:t>
            </a:r>
            <a:r>
              <a:rPr sz="2160" spc="-18" dirty="0">
                <a:solidFill>
                  <a:prstClr val="black"/>
                </a:solidFill>
                <a:latin typeface="Calibri"/>
                <a:ea typeface="微软雅黑"/>
                <a:cs typeface="Calibri"/>
              </a:rPr>
              <a:t>pixel, </a:t>
            </a:r>
            <a:r>
              <a:rPr sz="2160" spc="-12" dirty="0">
                <a:solidFill>
                  <a:prstClr val="black"/>
                </a:solidFill>
                <a:latin typeface="Calibri"/>
                <a:ea typeface="微软雅黑"/>
                <a:cs typeface="Calibri"/>
              </a:rPr>
              <a:t>interpolate  per-pixel </a:t>
            </a:r>
            <a:r>
              <a:rPr sz="2160" spc="-6" dirty="0">
                <a:solidFill>
                  <a:prstClr val="black"/>
                </a:solidFill>
                <a:latin typeface="Calibri"/>
                <a:ea typeface="微软雅黑"/>
                <a:cs typeface="Calibri"/>
              </a:rPr>
              <a:t>values </a:t>
            </a:r>
            <a:r>
              <a:rPr sz="2160" spc="-12" dirty="0">
                <a:solidFill>
                  <a:prstClr val="black"/>
                </a:solidFill>
                <a:latin typeface="Calibri"/>
                <a:ea typeface="微软雅黑"/>
                <a:cs typeface="Calibri"/>
              </a:rPr>
              <a:t>from</a:t>
            </a:r>
            <a:r>
              <a:rPr sz="2160" spc="-66" dirty="0">
                <a:solidFill>
                  <a:prstClr val="black"/>
                </a:solidFill>
                <a:latin typeface="Calibri"/>
                <a:ea typeface="微软雅黑"/>
                <a:cs typeface="Calibri"/>
              </a:rPr>
              <a:t> </a:t>
            </a:r>
            <a:r>
              <a:rPr sz="2160" spc="-6" dirty="0">
                <a:solidFill>
                  <a:prstClr val="black"/>
                </a:solidFill>
                <a:latin typeface="Calibri"/>
                <a:ea typeface="微软雅黑"/>
                <a:cs typeface="Calibri"/>
              </a:rPr>
              <a:t>vertices</a:t>
            </a:r>
            <a:endParaRPr sz="2160">
              <a:solidFill>
                <a:prstClr val="black"/>
              </a:solidFill>
              <a:latin typeface="Calibri"/>
              <a:ea typeface="微软雅黑"/>
              <a:cs typeface="Calibri"/>
            </a:endParaRPr>
          </a:p>
        </p:txBody>
      </p:sp>
      <p:sp>
        <p:nvSpPr>
          <p:cNvPr id="7" name="object 7"/>
          <p:cNvSpPr/>
          <p:nvPr/>
        </p:nvSpPr>
        <p:spPr>
          <a:xfrm>
            <a:off x="5575097" y="4174846"/>
            <a:ext cx="2929128" cy="1136142"/>
          </a:xfrm>
          <a:custGeom>
            <a:avLst/>
            <a:gdLst/>
            <a:ahLst/>
            <a:cxnLst/>
            <a:rect l="l" t="t" r="r" b="b"/>
            <a:pathLst>
              <a:path w="2440940" h="946785">
                <a:moveTo>
                  <a:pt x="2404707" y="23833"/>
                </a:moveTo>
                <a:lnTo>
                  <a:pt x="0" y="934974"/>
                </a:lnTo>
                <a:lnTo>
                  <a:pt x="4572" y="946785"/>
                </a:lnTo>
                <a:lnTo>
                  <a:pt x="2409254" y="35731"/>
                </a:lnTo>
                <a:lnTo>
                  <a:pt x="2417230" y="25917"/>
                </a:lnTo>
                <a:lnTo>
                  <a:pt x="2404707" y="23833"/>
                </a:lnTo>
                <a:close/>
              </a:path>
              <a:path w="2440940" h="946785">
                <a:moveTo>
                  <a:pt x="2431601" y="15494"/>
                </a:moveTo>
                <a:lnTo>
                  <a:pt x="2426716" y="15494"/>
                </a:lnTo>
                <a:lnTo>
                  <a:pt x="2431161" y="27432"/>
                </a:lnTo>
                <a:lnTo>
                  <a:pt x="2409254" y="35731"/>
                </a:lnTo>
                <a:lnTo>
                  <a:pt x="2368423" y="85978"/>
                </a:lnTo>
                <a:lnTo>
                  <a:pt x="2366264" y="88773"/>
                </a:lnTo>
                <a:lnTo>
                  <a:pt x="2366645" y="92710"/>
                </a:lnTo>
                <a:lnTo>
                  <a:pt x="2372106" y="97154"/>
                </a:lnTo>
                <a:lnTo>
                  <a:pt x="2376170" y="96774"/>
                </a:lnTo>
                <a:lnTo>
                  <a:pt x="2378329" y="93979"/>
                </a:lnTo>
                <a:lnTo>
                  <a:pt x="2440686" y="17017"/>
                </a:lnTo>
                <a:lnTo>
                  <a:pt x="2431601" y="15494"/>
                </a:lnTo>
                <a:close/>
              </a:path>
              <a:path w="2440940" h="946785">
                <a:moveTo>
                  <a:pt x="2417230" y="25917"/>
                </a:moveTo>
                <a:lnTo>
                  <a:pt x="2409254" y="35731"/>
                </a:lnTo>
                <a:lnTo>
                  <a:pt x="2430490" y="27686"/>
                </a:lnTo>
                <a:lnTo>
                  <a:pt x="2427859" y="27686"/>
                </a:lnTo>
                <a:lnTo>
                  <a:pt x="2417230" y="25917"/>
                </a:lnTo>
                <a:close/>
              </a:path>
              <a:path w="2440940" h="946785">
                <a:moveTo>
                  <a:pt x="2424049" y="17525"/>
                </a:moveTo>
                <a:lnTo>
                  <a:pt x="2417230" y="25917"/>
                </a:lnTo>
                <a:lnTo>
                  <a:pt x="2427859" y="27686"/>
                </a:lnTo>
                <a:lnTo>
                  <a:pt x="2424049" y="17525"/>
                </a:lnTo>
                <a:close/>
              </a:path>
              <a:path w="2440940" h="946785">
                <a:moveTo>
                  <a:pt x="2427472" y="17525"/>
                </a:moveTo>
                <a:lnTo>
                  <a:pt x="2424049" y="17525"/>
                </a:lnTo>
                <a:lnTo>
                  <a:pt x="2427859" y="27686"/>
                </a:lnTo>
                <a:lnTo>
                  <a:pt x="2430490" y="27686"/>
                </a:lnTo>
                <a:lnTo>
                  <a:pt x="2431161" y="27432"/>
                </a:lnTo>
                <a:lnTo>
                  <a:pt x="2427472" y="17525"/>
                </a:lnTo>
                <a:close/>
              </a:path>
              <a:path w="2440940" h="946785">
                <a:moveTo>
                  <a:pt x="2426716" y="15494"/>
                </a:moveTo>
                <a:lnTo>
                  <a:pt x="2404707" y="23833"/>
                </a:lnTo>
                <a:lnTo>
                  <a:pt x="2417230" y="25917"/>
                </a:lnTo>
                <a:lnTo>
                  <a:pt x="2424049" y="17525"/>
                </a:lnTo>
                <a:lnTo>
                  <a:pt x="2427472" y="17525"/>
                </a:lnTo>
                <a:lnTo>
                  <a:pt x="2426716" y="15494"/>
                </a:lnTo>
                <a:close/>
              </a:path>
              <a:path w="2440940" h="946785">
                <a:moveTo>
                  <a:pt x="2339466" y="0"/>
                </a:moveTo>
                <a:lnTo>
                  <a:pt x="2336291" y="2412"/>
                </a:lnTo>
                <a:lnTo>
                  <a:pt x="2335022" y="9271"/>
                </a:lnTo>
                <a:lnTo>
                  <a:pt x="2337435" y="12573"/>
                </a:lnTo>
                <a:lnTo>
                  <a:pt x="2340864" y="13208"/>
                </a:lnTo>
                <a:lnTo>
                  <a:pt x="2404707" y="23833"/>
                </a:lnTo>
                <a:lnTo>
                  <a:pt x="2426716" y="15494"/>
                </a:lnTo>
                <a:lnTo>
                  <a:pt x="2431601" y="15494"/>
                </a:lnTo>
                <a:lnTo>
                  <a:pt x="2343023" y="635"/>
                </a:lnTo>
                <a:lnTo>
                  <a:pt x="2339466" y="0"/>
                </a:lnTo>
                <a:close/>
              </a:path>
            </a:pathLst>
          </a:custGeom>
          <a:solidFill>
            <a:srgbClr val="FF00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9" name="矩形 8"/>
          <p:cNvSpPr/>
          <p:nvPr/>
        </p:nvSpPr>
        <p:spPr>
          <a:xfrm>
            <a:off x="3429681" y="541820"/>
            <a:ext cx="8419036" cy="830997"/>
          </a:xfrm>
          <a:prstGeom prst="rect">
            <a:avLst/>
          </a:prstGeom>
        </p:spPr>
        <p:txBody>
          <a:bodyPr wrap="none">
            <a:spAutoFit/>
          </a:bodyPr>
          <a:lstStyle/>
          <a:p>
            <a:pPr defTabSz="1097280" eaLnBrk="1" fontAlgn="auto" hangingPunct="1">
              <a:spcBef>
                <a:spcPts val="0"/>
              </a:spcBef>
              <a:spcAft>
                <a:spcPts val="0"/>
              </a:spcAft>
              <a:defRPr/>
            </a:pPr>
            <a:r>
              <a:rPr lang="en-US" altLang="zh-CN" sz="4800" dirty="0">
                <a:solidFill>
                  <a:prstClr val="black"/>
                </a:solidFill>
                <a:latin typeface="Calibri"/>
                <a:ea typeface="微软雅黑"/>
              </a:rPr>
              <a:t>Early GPUs:  Early 80s to Late 90s</a:t>
            </a:r>
          </a:p>
        </p:txBody>
      </p:sp>
      <p:sp>
        <p:nvSpPr>
          <p:cNvPr id="8" name="灯片编号占位符 7">
            <a:extLst>
              <a:ext uri="{FF2B5EF4-FFF2-40B4-BE49-F238E27FC236}">
                <a16:creationId xmlns:a16="http://schemas.microsoft.com/office/drawing/2014/main" id="{B13D3271-6254-46DA-83FA-403802C177DA}"/>
              </a:ext>
            </a:extLst>
          </p:cNvPr>
          <p:cNvSpPr>
            <a:spLocks noGrp="1"/>
          </p:cNvSpPr>
          <p:nvPr>
            <p:ph type="sldNum" sz="quarter" idx="12"/>
          </p:nvPr>
        </p:nvSpPr>
        <p:spPr/>
        <p:txBody>
          <a:bodyPr/>
          <a:lstStyle/>
          <a:p>
            <a:pPr defTabSz="1097280" fontAlgn="auto">
              <a:spcBef>
                <a:spcPts val="0"/>
              </a:spcBef>
              <a:spcAft>
                <a:spcPts val="0"/>
              </a:spcAft>
              <a:defRPr/>
            </a:pPr>
            <a:fld id="{D7E73BF0-1322-481A-85B0-7D5783909D9E}" type="slidenum">
              <a:rPr lang="zh-TW" altLang="en-US">
                <a:solidFill>
                  <a:prstClr val="black">
                    <a:tint val="75000"/>
                  </a:prstClr>
                </a:solidFill>
                <a:latin typeface="Calibri"/>
                <a:ea typeface="微软雅黑"/>
              </a:rPr>
              <a:pPr defTabSz="1097280" fontAlgn="auto">
                <a:spcBef>
                  <a:spcPts val="0"/>
                </a:spcBef>
                <a:spcAft>
                  <a:spcPts val="0"/>
                </a:spcAft>
                <a:defRPr/>
              </a:pPr>
              <a:t>20</a:t>
            </a:fld>
            <a:endParaRPr lang="zh-TW" altLang="en-US">
              <a:solidFill>
                <a:prstClr val="black">
                  <a:tint val="75000"/>
                </a:prstClr>
              </a:solidFill>
              <a:latin typeface="Calibri"/>
              <a:ea typeface="微软雅黑"/>
            </a:endParaRPr>
          </a:p>
        </p:txBody>
      </p:sp>
    </p:spTree>
    <p:extLst>
      <p:ext uri="{BB962C8B-B14F-4D97-AF65-F5344CB8AC3E}">
        <p14:creationId xmlns:p14="http://schemas.microsoft.com/office/powerpoint/2010/main" val="2041874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834640" y="1737360"/>
            <a:ext cx="5394960" cy="5535778"/>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 name="object 4"/>
          <p:cNvSpPr txBox="1"/>
          <p:nvPr/>
        </p:nvSpPr>
        <p:spPr>
          <a:xfrm>
            <a:off x="7776514" y="2119731"/>
            <a:ext cx="3564636" cy="458587"/>
          </a:xfrm>
          <a:prstGeom prst="rect">
            <a:avLst/>
          </a:prstGeom>
        </p:spPr>
        <p:txBody>
          <a:bodyPr vert="horz" wrap="square" lIns="0" tIns="15240" rIns="0" bIns="0" rtlCol="0">
            <a:spAutoFit/>
          </a:bodyPr>
          <a:lstStyle/>
          <a:p>
            <a:pPr marL="15240" defTabSz="1097280" eaLnBrk="1" fontAlgn="auto" hangingPunct="1">
              <a:spcBef>
                <a:spcPts val="120"/>
              </a:spcBef>
              <a:spcAft>
                <a:spcPts val="0"/>
              </a:spcAft>
              <a:defRPr/>
            </a:pPr>
            <a:r>
              <a:rPr sz="2880" b="1" spc="-12" dirty="0">
                <a:solidFill>
                  <a:srgbClr val="FF0000"/>
                </a:solidFill>
                <a:latin typeface="Calibri"/>
                <a:ea typeface="微软雅黑"/>
                <a:cs typeface="Calibri"/>
              </a:rPr>
              <a:t>Fixed-Function</a:t>
            </a:r>
            <a:r>
              <a:rPr sz="2880" b="1" spc="-36" dirty="0">
                <a:solidFill>
                  <a:srgbClr val="FF0000"/>
                </a:solidFill>
                <a:latin typeface="Calibri"/>
                <a:ea typeface="微软雅黑"/>
                <a:cs typeface="Calibri"/>
              </a:rPr>
              <a:t> </a:t>
            </a:r>
            <a:r>
              <a:rPr sz="2880" b="1" spc="-12" dirty="0">
                <a:solidFill>
                  <a:srgbClr val="FF0000"/>
                </a:solidFill>
                <a:latin typeface="Calibri"/>
                <a:ea typeface="微软雅黑"/>
                <a:cs typeface="Calibri"/>
              </a:rPr>
              <a:t>Pipeline</a:t>
            </a:r>
            <a:endParaRPr sz="2880">
              <a:solidFill>
                <a:prstClr val="black"/>
              </a:solidFill>
              <a:latin typeface="Calibri"/>
              <a:ea typeface="微软雅黑"/>
              <a:cs typeface="Calibri"/>
            </a:endParaRPr>
          </a:p>
        </p:txBody>
      </p:sp>
      <p:sp>
        <p:nvSpPr>
          <p:cNvPr id="5" name="object 5"/>
          <p:cNvSpPr/>
          <p:nvPr/>
        </p:nvSpPr>
        <p:spPr>
          <a:xfrm>
            <a:off x="3475633" y="5578753"/>
            <a:ext cx="2103120" cy="548640"/>
          </a:xfrm>
          <a:custGeom>
            <a:avLst/>
            <a:gdLst/>
            <a:ahLst/>
            <a:cxnLst/>
            <a:rect l="l" t="t" r="r" b="b"/>
            <a:pathLst>
              <a:path w="1752600" h="457200">
                <a:moveTo>
                  <a:pt x="0" y="228600"/>
                </a:moveTo>
                <a:lnTo>
                  <a:pt x="11468" y="191523"/>
                </a:lnTo>
                <a:lnTo>
                  <a:pt x="44671" y="156350"/>
                </a:lnTo>
                <a:lnTo>
                  <a:pt x="97805" y="123551"/>
                </a:lnTo>
                <a:lnTo>
                  <a:pt x="169066" y="93597"/>
                </a:lnTo>
                <a:lnTo>
                  <a:pt x="210931" y="79835"/>
                </a:lnTo>
                <a:lnTo>
                  <a:pt x="256651" y="66960"/>
                </a:lnTo>
                <a:lnTo>
                  <a:pt x="306001" y="55032"/>
                </a:lnTo>
                <a:lnTo>
                  <a:pt x="358755" y="44110"/>
                </a:lnTo>
                <a:lnTo>
                  <a:pt x="414689" y="34252"/>
                </a:lnTo>
                <a:lnTo>
                  <a:pt x="473576" y="25518"/>
                </a:lnTo>
                <a:lnTo>
                  <a:pt x="535191" y="17966"/>
                </a:lnTo>
                <a:lnTo>
                  <a:pt x="599309" y="11655"/>
                </a:lnTo>
                <a:lnTo>
                  <a:pt x="665705" y="6644"/>
                </a:lnTo>
                <a:lnTo>
                  <a:pt x="734152" y="2992"/>
                </a:lnTo>
                <a:lnTo>
                  <a:pt x="804425" y="757"/>
                </a:lnTo>
                <a:lnTo>
                  <a:pt x="876300" y="0"/>
                </a:lnTo>
                <a:lnTo>
                  <a:pt x="948174" y="757"/>
                </a:lnTo>
                <a:lnTo>
                  <a:pt x="1018447" y="2992"/>
                </a:lnTo>
                <a:lnTo>
                  <a:pt x="1086894" y="6644"/>
                </a:lnTo>
                <a:lnTo>
                  <a:pt x="1153290" y="11655"/>
                </a:lnTo>
                <a:lnTo>
                  <a:pt x="1217408" y="17966"/>
                </a:lnTo>
                <a:lnTo>
                  <a:pt x="1279023" y="25518"/>
                </a:lnTo>
                <a:lnTo>
                  <a:pt x="1337910" y="34252"/>
                </a:lnTo>
                <a:lnTo>
                  <a:pt x="1393844" y="44110"/>
                </a:lnTo>
                <a:lnTo>
                  <a:pt x="1446598" y="55032"/>
                </a:lnTo>
                <a:lnTo>
                  <a:pt x="1495948" y="66960"/>
                </a:lnTo>
                <a:lnTo>
                  <a:pt x="1541668" y="79835"/>
                </a:lnTo>
                <a:lnTo>
                  <a:pt x="1583533" y="93597"/>
                </a:lnTo>
                <a:lnTo>
                  <a:pt x="1621317" y="108189"/>
                </a:lnTo>
                <a:lnTo>
                  <a:pt x="1683740" y="139624"/>
                </a:lnTo>
                <a:lnTo>
                  <a:pt x="1727134" y="173669"/>
                </a:lnTo>
                <a:lnTo>
                  <a:pt x="1749695" y="209853"/>
                </a:lnTo>
                <a:lnTo>
                  <a:pt x="1752600" y="228600"/>
                </a:lnTo>
                <a:lnTo>
                  <a:pt x="1749695" y="247346"/>
                </a:lnTo>
                <a:lnTo>
                  <a:pt x="1727134" y="283530"/>
                </a:lnTo>
                <a:lnTo>
                  <a:pt x="1683740" y="317575"/>
                </a:lnTo>
                <a:lnTo>
                  <a:pt x="1621317" y="349010"/>
                </a:lnTo>
                <a:lnTo>
                  <a:pt x="1583533" y="363602"/>
                </a:lnTo>
                <a:lnTo>
                  <a:pt x="1541668" y="377364"/>
                </a:lnTo>
                <a:lnTo>
                  <a:pt x="1495948" y="390239"/>
                </a:lnTo>
                <a:lnTo>
                  <a:pt x="1446598" y="402167"/>
                </a:lnTo>
                <a:lnTo>
                  <a:pt x="1393844" y="413089"/>
                </a:lnTo>
                <a:lnTo>
                  <a:pt x="1337910" y="422947"/>
                </a:lnTo>
                <a:lnTo>
                  <a:pt x="1279023" y="431681"/>
                </a:lnTo>
                <a:lnTo>
                  <a:pt x="1217408" y="439233"/>
                </a:lnTo>
                <a:lnTo>
                  <a:pt x="1153290" y="445544"/>
                </a:lnTo>
                <a:lnTo>
                  <a:pt x="1086894" y="450555"/>
                </a:lnTo>
                <a:lnTo>
                  <a:pt x="1018447" y="454207"/>
                </a:lnTo>
                <a:lnTo>
                  <a:pt x="948174" y="456442"/>
                </a:lnTo>
                <a:lnTo>
                  <a:pt x="876300" y="457200"/>
                </a:lnTo>
                <a:lnTo>
                  <a:pt x="804425" y="456442"/>
                </a:lnTo>
                <a:lnTo>
                  <a:pt x="734152" y="454207"/>
                </a:lnTo>
                <a:lnTo>
                  <a:pt x="665705" y="450555"/>
                </a:lnTo>
                <a:lnTo>
                  <a:pt x="599309" y="445544"/>
                </a:lnTo>
                <a:lnTo>
                  <a:pt x="535191" y="439233"/>
                </a:lnTo>
                <a:lnTo>
                  <a:pt x="473576" y="431681"/>
                </a:lnTo>
                <a:lnTo>
                  <a:pt x="414689" y="422947"/>
                </a:lnTo>
                <a:lnTo>
                  <a:pt x="358755" y="413089"/>
                </a:lnTo>
                <a:lnTo>
                  <a:pt x="306001" y="402167"/>
                </a:lnTo>
                <a:lnTo>
                  <a:pt x="256651" y="390239"/>
                </a:lnTo>
                <a:lnTo>
                  <a:pt x="210931" y="377364"/>
                </a:lnTo>
                <a:lnTo>
                  <a:pt x="169066" y="363602"/>
                </a:lnTo>
                <a:lnTo>
                  <a:pt x="131282" y="349010"/>
                </a:lnTo>
                <a:lnTo>
                  <a:pt x="68859" y="317575"/>
                </a:lnTo>
                <a:lnTo>
                  <a:pt x="25465" y="283530"/>
                </a:lnTo>
                <a:lnTo>
                  <a:pt x="2904" y="247346"/>
                </a:lnTo>
                <a:lnTo>
                  <a:pt x="0" y="228600"/>
                </a:lnTo>
                <a:close/>
              </a:path>
            </a:pathLst>
          </a:custGeom>
          <a:ln w="25908">
            <a:solidFill>
              <a:srgbClr val="FF0000"/>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 name="object 6"/>
          <p:cNvSpPr txBox="1"/>
          <p:nvPr/>
        </p:nvSpPr>
        <p:spPr>
          <a:xfrm>
            <a:off x="8233714" y="4320084"/>
            <a:ext cx="2933700" cy="680186"/>
          </a:xfrm>
          <a:prstGeom prst="rect">
            <a:avLst/>
          </a:prstGeom>
        </p:spPr>
        <p:txBody>
          <a:bodyPr vert="horz" wrap="square" lIns="0" tIns="15240" rIns="0" bIns="0" rtlCol="0">
            <a:spAutoFit/>
          </a:bodyPr>
          <a:lstStyle/>
          <a:p>
            <a:pPr marL="15240" marR="6096" defTabSz="1097280" eaLnBrk="1" fontAlgn="auto" hangingPunct="1">
              <a:spcBef>
                <a:spcPts val="120"/>
              </a:spcBef>
              <a:spcAft>
                <a:spcPts val="0"/>
              </a:spcAft>
              <a:defRPr/>
            </a:pPr>
            <a:r>
              <a:rPr sz="2160" spc="-6" dirty="0">
                <a:solidFill>
                  <a:prstClr val="black"/>
                </a:solidFill>
                <a:latin typeface="Calibri"/>
                <a:ea typeface="微软雅黑"/>
                <a:cs typeface="Calibri"/>
              </a:rPr>
              <a:t>Determines </a:t>
            </a:r>
            <a:r>
              <a:rPr sz="2160" dirty="0">
                <a:solidFill>
                  <a:prstClr val="black"/>
                </a:solidFill>
                <a:latin typeface="Calibri"/>
                <a:ea typeface="微软雅黑"/>
                <a:cs typeface="Calibri"/>
              </a:rPr>
              <a:t>the </a:t>
            </a:r>
            <a:r>
              <a:rPr sz="2160" spc="-6" dirty="0">
                <a:solidFill>
                  <a:prstClr val="black"/>
                </a:solidFill>
                <a:latin typeface="Calibri"/>
                <a:ea typeface="微软雅黑"/>
                <a:cs typeface="Calibri"/>
              </a:rPr>
              <a:t>final </a:t>
            </a:r>
            <a:r>
              <a:rPr sz="2160" spc="-12" dirty="0">
                <a:solidFill>
                  <a:prstClr val="black"/>
                </a:solidFill>
                <a:latin typeface="Calibri"/>
                <a:ea typeface="微软雅黑"/>
                <a:cs typeface="Calibri"/>
              </a:rPr>
              <a:t>color  </a:t>
            </a:r>
            <a:r>
              <a:rPr sz="2160" spc="-6" dirty="0">
                <a:solidFill>
                  <a:prstClr val="black"/>
                </a:solidFill>
                <a:latin typeface="Calibri"/>
                <a:ea typeface="微软雅黑"/>
                <a:cs typeface="Calibri"/>
              </a:rPr>
              <a:t>of </a:t>
            </a:r>
            <a:r>
              <a:rPr sz="2160" dirty="0">
                <a:solidFill>
                  <a:prstClr val="black"/>
                </a:solidFill>
                <a:latin typeface="Calibri"/>
                <a:ea typeface="微软雅黑"/>
                <a:cs typeface="Calibri"/>
              </a:rPr>
              <a:t>each </a:t>
            </a:r>
            <a:r>
              <a:rPr sz="2160" spc="-18" dirty="0">
                <a:solidFill>
                  <a:prstClr val="black"/>
                </a:solidFill>
                <a:latin typeface="Calibri"/>
                <a:ea typeface="微软雅黑"/>
                <a:cs typeface="Calibri"/>
              </a:rPr>
              <a:t>pixel</a:t>
            </a:r>
            <a:endParaRPr sz="2160">
              <a:solidFill>
                <a:prstClr val="black"/>
              </a:solidFill>
              <a:latin typeface="Calibri"/>
              <a:ea typeface="微软雅黑"/>
              <a:cs typeface="Calibri"/>
            </a:endParaRPr>
          </a:p>
        </p:txBody>
      </p:sp>
      <p:sp>
        <p:nvSpPr>
          <p:cNvPr id="7" name="object 7"/>
          <p:cNvSpPr/>
          <p:nvPr/>
        </p:nvSpPr>
        <p:spPr>
          <a:xfrm>
            <a:off x="5268162" y="4660849"/>
            <a:ext cx="2871216" cy="1005078"/>
          </a:xfrm>
          <a:custGeom>
            <a:avLst/>
            <a:gdLst/>
            <a:ahLst/>
            <a:cxnLst/>
            <a:rect l="l" t="t" r="r" b="b"/>
            <a:pathLst>
              <a:path w="2392679" h="837564">
                <a:moveTo>
                  <a:pt x="2356029" y="26020"/>
                </a:moveTo>
                <a:lnTo>
                  <a:pt x="0" y="824991"/>
                </a:lnTo>
                <a:lnTo>
                  <a:pt x="4063" y="837056"/>
                </a:lnTo>
                <a:lnTo>
                  <a:pt x="2360115" y="38077"/>
                </a:lnTo>
                <a:lnTo>
                  <a:pt x="2368391" y="28546"/>
                </a:lnTo>
                <a:lnTo>
                  <a:pt x="2356029" y="26020"/>
                </a:lnTo>
                <a:close/>
              </a:path>
              <a:path w="2392679" h="837564">
                <a:moveTo>
                  <a:pt x="2382347" y="18414"/>
                </a:moveTo>
                <a:lnTo>
                  <a:pt x="2378455" y="18414"/>
                </a:lnTo>
                <a:lnTo>
                  <a:pt x="2382519" y="30479"/>
                </a:lnTo>
                <a:lnTo>
                  <a:pt x="2360115" y="38077"/>
                </a:lnTo>
                <a:lnTo>
                  <a:pt x="2317750" y="86867"/>
                </a:lnTo>
                <a:lnTo>
                  <a:pt x="2315464" y="89534"/>
                </a:lnTo>
                <a:lnTo>
                  <a:pt x="2315717" y="93598"/>
                </a:lnTo>
                <a:lnTo>
                  <a:pt x="2318385" y="95884"/>
                </a:lnTo>
                <a:lnTo>
                  <a:pt x="2320925" y="98170"/>
                </a:lnTo>
                <a:lnTo>
                  <a:pt x="2324989" y="97916"/>
                </a:lnTo>
                <a:lnTo>
                  <a:pt x="2327275" y="95249"/>
                </a:lnTo>
                <a:lnTo>
                  <a:pt x="2392299" y="20446"/>
                </a:lnTo>
                <a:lnTo>
                  <a:pt x="2382347" y="18414"/>
                </a:lnTo>
                <a:close/>
              </a:path>
              <a:path w="2392679" h="837564">
                <a:moveTo>
                  <a:pt x="2368391" y="28546"/>
                </a:moveTo>
                <a:lnTo>
                  <a:pt x="2360115" y="38077"/>
                </a:lnTo>
                <a:lnTo>
                  <a:pt x="2381770" y="30733"/>
                </a:lnTo>
                <a:lnTo>
                  <a:pt x="2379091" y="30733"/>
                </a:lnTo>
                <a:lnTo>
                  <a:pt x="2368391" y="28546"/>
                </a:lnTo>
                <a:close/>
              </a:path>
              <a:path w="2392679" h="837564">
                <a:moveTo>
                  <a:pt x="2375535" y="20319"/>
                </a:moveTo>
                <a:lnTo>
                  <a:pt x="2368391" y="28546"/>
                </a:lnTo>
                <a:lnTo>
                  <a:pt x="2379091" y="30733"/>
                </a:lnTo>
                <a:lnTo>
                  <a:pt x="2375535" y="20319"/>
                </a:lnTo>
                <a:close/>
              </a:path>
              <a:path w="2392679" h="837564">
                <a:moveTo>
                  <a:pt x="2379097" y="20319"/>
                </a:moveTo>
                <a:lnTo>
                  <a:pt x="2375535" y="20319"/>
                </a:lnTo>
                <a:lnTo>
                  <a:pt x="2379091" y="30733"/>
                </a:lnTo>
                <a:lnTo>
                  <a:pt x="2381770" y="30733"/>
                </a:lnTo>
                <a:lnTo>
                  <a:pt x="2382519" y="30479"/>
                </a:lnTo>
                <a:lnTo>
                  <a:pt x="2379097" y="20319"/>
                </a:lnTo>
                <a:close/>
              </a:path>
              <a:path w="2392679" h="837564">
                <a:moveTo>
                  <a:pt x="2378455" y="18414"/>
                </a:moveTo>
                <a:lnTo>
                  <a:pt x="2356029" y="26020"/>
                </a:lnTo>
                <a:lnTo>
                  <a:pt x="2368391" y="28546"/>
                </a:lnTo>
                <a:lnTo>
                  <a:pt x="2375535" y="20319"/>
                </a:lnTo>
                <a:lnTo>
                  <a:pt x="2379097" y="20319"/>
                </a:lnTo>
                <a:lnTo>
                  <a:pt x="2378455" y="18414"/>
                </a:lnTo>
                <a:close/>
              </a:path>
              <a:path w="2392679" h="837564">
                <a:moveTo>
                  <a:pt x="2291841" y="0"/>
                </a:moveTo>
                <a:lnTo>
                  <a:pt x="2288413" y="2158"/>
                </a:lnTo>
                <a:lnTo>
                  <a:pt x="2287778" y="5587"/>
                </a:lnTo>
                <a:lnTo>
                  <a:pt x="2287016" y="9016"/>
                </a:lnTo>
                <a:lnTo>
                  <a:pt x="2289302" y="12445"/>
                </a:lnTo>
                <a:lnTo>
                  <a:pt x="2292730" y="13080"/>
                </a:lnTo>
                <a:lnTo>
                  <a:pt x="2356029" y="26020"/>
                </a:lnTo>
                <a:lnTo>
                  <a:pt x="2378455" y="18414"/>
                </a:lnTo>
                <a:lnTo>
                  <a:pt x="2382347" y="18414"/>
                </a:lnTo>
                <a:lnTo>
                  <a:pt x="2295271" y="634"/>
                </a:lnTo>
                <a:lnTo>
                  <a:pt x="2291841" y="0"/>
                </a:lnTo>
                <a:close/>
              </a:path>
            </a:pathLst>
          </a:custGeom>
          <a:solidFill>
            <a:srgbClr val="FF00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9" name="矩形 8"/>
          <p:cNvSpPr/>
          <p:nvPr/>
        </p:nvSpPr>
        <p:spPr>
          <a:xfrm>
            <a:off x="3429681" y="541820"/>
            <a:ext cx="8419036" cy="830997"/>
          </a:xfrm>
          <a:prstGeom prst="rect">
            <a:avLst/>
          </a:prstGeom>
        </p:spPr>
        <p:txBody>
          <a:bodyPr wrap="none">
            <a:spAutoFit/>
          </a:bodyPr>
          <a:lstStyle/>
          <a:p>
            <a:pPr defTabSz="1097280" eaLnBrk="1" fontAlgn="auto" hangingPunct="1">
              <a:spcBef>
                <a:spcPts val="0"/>
              </a:spcBef>
              <a:spcAft>
                <a:spcPts val="0"/>
              </a:spcAft>
              <a:defRPr/>
            </a:pPr>
            <a:r>
              <a:rPr lang="en-US" altLang="zh-CN" sz="4800" dirty="0">
                <a:solidFill>
                  <a:prstClr val="black"/>
                </a:solidFill>
                <a:latin typeface="Calibri"/>
                <a:ea typeface="微软雅黑"/>
              </a:rPr>
              <a:t>Early GPUs:  Early 80s to Late 90s</a:t>
            </a:r>
          </a:p>
        </p:txBody>
      </p:sp>
      <p:sp>
        <p:nvSpPr>
          <p:cNvPr id="8" name="灯片编号占位符 7">
            <a:extLst>
              <a:ext uri="{FF2B5EF4-FFF2-40B4-BE49-F238E27FC236}">
                <a16:creationId xmlns:a16="http://schemas.microsoft.com/office/drawing/2014/main" id="{7619B686-EA4A-41D6-8EB9-51838F8ABE2C}"/>
              </a:ext>
            </a:extLst>
          </p:cNvPr>
          <p:cNvSpPr>
            <a:spLocks noGrp="1"/>
          </p:cNvSpPr>
          <p:nvPr>
            <p:ph type="sldNum" sz="quarter" idx="12"/>
          </p:nvPr>
        </p:nvSpPr>
        <p:spPr/>
        <p:txBody>
          <a:bodyPr/>
          <a:lstStyle/>
          <a:p>
            <a:pPr defTabSz="1097280" fontAlgn="auto">
              <a:spcBef>
                <a:spcPts val="0"/>
              </a:spcBef>
              <a:spcAft>
                <a:spcPts val="0"/>
              </a:spcAft>
              <a:defRPr/>
            </a:pPr>
            <a:fld id="{D7E73BF0-1322-481A-85B0-7D5783909D9E}" type="slidenum">
              <a:rPr lang="zh-TW" altLang="en-US">
                <a:solidFill>
                  <a:prstClr val="black">
                    <a:tint val="75000"/>
                  </a:prstClr>
                </a:solidFill>
                <a:latin typeface="Calibri"/>
                <a:ea typeface="微软雅黑"/>
              </a:rPr>
              <a:pPr defTabSz="1097280" fontAlgn="auto">
                <a:spcBef>
                  <a:spcPts val="0"/>
                </a:spcBef>
                <a:spcAft>
                  <a:spcPts val="0"/>
                </a:spcAft>
                <a:defRPr/>
              </a:pPr>
              <a:t>21</a:t>
            </a:fld>
            <a:endParaRPr lang="zh-TW" altLang="en-US">
              <a:solidFill>
                <a:prstClr val="black">
                  <a:tint val="75000"/>
                </a:prstClr>
              </a:solidFill>
              <a:latin typeface="Calibri"/>
              <a:ea typeface="微软雅黑"/>
            </a:endParaRPr>
          </a:p>
        </p:txBody>
      </p:sp>
    </p:spTree>
    <p:extLst>
      <p:ext uri="{BB962C8B-B14F-4D97-AF65-F5344CB8AC3E}">
        <p14:creationId xmlns:p14="http://schemas.microsoft.com/office/powerpoint/2010/main" val="3939849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834640" y="1737360"/>
            <a:ext cx="5394960" cy="5535778"/>
          </a:xfrm>
          <a:prstGeom prst="rect">
            <a:avLst/>
          </a:prstGeom>
          <a:blipFill>
            <a:blip r:embed="rId3"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 name="object 4"/>
          <p:cNvSpPr/>
          <p:nvPr/>
        </p:nvSpPr>
        <p:spPr>
          <a:xfrm>
            <a:off x="3475633" y="6218833"/>
            <a:ext cx="2103120" cy="548640"/>
          </a:xfrm>
          <a:custGeom>
            <a:avLst/>
            <a:gdLst/>
            <a:ahLst/>
            <a:cxnLst/>
            <a:rect l="l" t="t" r="r" b="b"/>
            <a:pathLst>
              <a:path w="1752600" h="457200">
                <a:moveTo>
                  <a:pt x="0" y="228600"/>
                </a:moveTo>
                <a:lnTo>
                  <a:pt x="11468" y="191523"/>
                </a:lnTo>
                <a:lnTo>
                  <a:pt x="44671" y="156350"/>
                </a:lnTo>
                <a:lnTo>
                  <a:pt x="97805" y="123551"/>
                </a:lnTo>
                <a:lnTo>
                  <a:pt x="169066" y="93597"/>
                </a:lnTo>
                <a:lnTo>
                  <a:pt x="210931" y="79835"/>
                </a:lnTo>
                <a:lnTo>
                  <a:pt x="256651" y="66960"/>
                </a:lnTo>
                <a:lnTo>
                  <a:pt x="306001" y="55032"/>
                </a:lnTo>
                <a:lnTo>
                  <a:pt x="358755" y="44110"/>
                </a:lnTo>
                <a:lnTo>
                  <a:pt x="414689" y="34252"/>
                </a:lnTo>
                <a:lnTo>
                  <a:pt x="473576" y="25518"/>
                </a:lnTo>
                <a:lnTo>
                  <a:pt x="535191" y="17966"/>
                </a:lnTo>
                <a:lnTo>
                  <a:pt x="599309" y="11655"/>
                </a:lnTo>
                <a:lnTo>
                  <a:pt x="665705" y="6644"/>
                </a:lnTo>
                <a:lnTo>
                  <a:pt x="734152" y="2992"/>
                </a:lnTo>
                <a:lnTo>
                  <a:pt x="804425" y="757"/>
                </a:lnTo>
                <a:lnTo>
                  <a:pt x="876300" y="0"/>
                </a:lnTo>
                <a:lnTo>
                  <a:pt x="948174" y="757"/>
                </a:lnTo>
                <a:lnTo>
                  <a:pt x="1018447" y="2992"/>
                </a:lnTo>
                <a:lnTo>
                  <a:pt x="1086894" y="6644"/>
                </a:lnTo>
                <a:lnTo>
                  <a:pt x="1153290" y="11655"/>
                </a:lnTo>
                <a:lnTo>
                  <a:pt x="1217408" y="17966"/>
                </a:lnTo>
                <a:lnTo>
                  <a:pt x="1279023" y="25518"/>
                </a:lnTo>
                <a:lnTo>
                  <a:pt x="1337910" y="34252"/>
                </a:lnTo>
                <a:lnTo>
                  <a:pt x="1393844" y="44110"/>
                </a:lnTo>
                <a:lnTo>
                  <a:pt x="1446598" y="55032"/>
                </a:lnTo>
                <a:lnTo>
                  <a:pt x="1495948" y="66960"/>
                </a:lnTo>
                <a:lnTo>
                  <a:pt x="1541668" y="79835"/>
                </a:lnTo>
                <a:lnTo>
                  <a:pt x="1583533" y="93597"/>
                </a:lnTo>
                <a:lnTo>
                  <a:pt x="1621317" y="108189"/>
                </a:lnTo>
                <a:lnTo>
                  <a:pt x="1683740" y="139624"/>
                </a:lnTo>
                <a:lnTo>
                  <a:pt x="1727134" y="173669"/>
                </a:lnTo>
                <a:lnTo>
                  <a:pt x="1749695" y="209853"/>
                </a:lnTo>
                <a:lnTo>
                  <a:pt x="1752600" y="228600"/>
                </a:lnTo>
                <a:lnTo>
                  <a:pt x="1749695" y="247346"/>
                </a:lnTo>
                <a:lnTo>
                  <a:pt x="1727134" y="283530"/>
                </a:lnTo>
                <a:lnTo>
                  <a:pt x="1683740" y="317575"/>
                </a:lnTo>
                <a:lnTo>
                  <a:pt x="1621317" y="349010"/>
                </a:lnTo>
                <a:lnTo>
                  <a:pt x="1583533" y="363602"/>
                </a:lnTo>
                <a:lnTo>
                  <a:pt x="1541668" y="377364"/>
                </a:lnTo>
                <a:lnTo>
                  <a:pt x="1495948" y="390239"/>
                </a:lnTo>
                <a:lnTo>
                  <a:pt x="1446598" y="402167"/>
                </a:lnTo>
                <a:lnTo>
                  <a:pt x="1393844" y="413089"/>
                </a:lnTo>
                <a:lnTo>
                  <a:pt x="1337910" y="422947"/>
                </a:lnTo>
                <a:lnTo>
                  <a:pt x="1279023" y="431681"/>
                </a:lnTo>
                <a:lnTo>
                  <a:pt x="1217408" y="439233"/>
                </a:lnTo>
                <a:lnTo>
                  <a:pt x="1153290" y="445544"/>
                </a:lnTo>
                <a:lnTo>
                  <a:pt x="1086894" y="450555"/>
                </a:lnTo>
                <a:lnTo>
                  <a:pt x="1018447" y="454207"/>
                </a:lnTo>
                <a:lnTo>
                  <a:pt x="948174" y="456442"/>
                </a:lnTo>
                <a:lnTo>
                  <a:pt x="876300" y="457200"/>
                </a:lnTo>
                <a:lnTo>
                  <a:pt x="804425" y="456442"/>
                </a:lnTo>
                <a:lnTo>
                  <a:pt x="734152" y="454207"/>
                </a:lnTo>
                <a:lnTo>
                  <a:pt x="665705" y="450555"/>
                </a:lnTo>
                <a:lnTo>
                  <a:pt x="599309" y="445544"/>
                </a:lnTo>
                <a:lnTo>
                  <a:pt x="535191" y="439233"/>
                </a:lnTo>
                <a:lnTo>
                  <a:pt x="473576" y="431681"/>
                </a:lnTo>
                <a:lnTo>
                  <a:pt x="414689" y="422947"/>
                </a:lnTo>
                <a:lnTo>
                  <a:pt x="358755" y="413089"/>
                </a:lnTo>
                <a:lnTo>
                  <a:pt x="306001" y="402167"/>
                </a:lnTo>
                <a:lnTo>
                  <a:pt x="256651" y="390239"/>
                </a:lnTo>
                <a:lnTo>
                  <a:pt x="210931" y="377364"/>
                </a:lnTo>
                <a:lnTo>
                  <a:pt x="169066" y="363602"/>
                </a:lnTo>
                <a:lnTo>
                  <a:pt x="131282" y="349010"/>
                </a:lnTo>
                <a:lnTo>
                  <a:pt x="68859" y="317575"/>
                </a:lnTo>
                <a:lnTo>
                  <a:pt x="25465" y="283530"/>
                </a:lnTo>
                <a:lnTo>
                  <a:pt x="2904" y="247346"/>
                </a:lnTo>
                <a:lnTo>
                  <a:pt x="0" y="228600"/>
                </a:lnTo>
                <a:close/>
              </a:path>
            </a:pathLst>
          </a:custGeom>
          <a:ln w="25908">
            <a:solidFill>
              <a:srgbClr val="FF0000"/>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 name="object 5"/>
          <p:cNvSpPr/>
          <p:nvPr/>
        </p:nvSpPr>
        <p:spPr>
          <a:xfrm>
            <a:off x="5572505" y="3749041"/>
            <a:ext cx="2748534" cy="2748534"/>
          </a:xfrm>
          <a:custGeom>
            <a:avLst/>
            <a:gdLst/>
            <a:ahLst/>
            <a:cxnLst/>
            <a:rect l="l" t="t" r="r" b="b"/>
            <a:pathLst>
              <a:path w="2290445" h="2290445">
                <a:moveTo>
                  <a:pt x="2272688" y="17756"/>
                </a:moveTo>
                <a:lnTo>
                  <a:pt x="2260448" y="20980"/>
                </a:lnTo>
                <a:lnTo>
                  <a:pt x="0" y="2281555"/>
                </a:lnTo>
                <a:lnTo>
                  <a:pt x="8889" y="2290445"/>
                </a:lnTo>
                <a:lnTo>
                  <a:pt x="2269464" y="29996"/>
                </a:lnTo>
                <a:lnTo>
                  <a:pt x="2272688" y="17756"/>
                </a:lnTo>
                <a:close/>
              </a:path>
              <a:path w="2290445" h="2290445">
                <a:moveTo>
                  <a:pt x="2289311" y="4317"/>
                </a:moveTo>
                <a:lnTo>
                  <a:pt x="2277110" y="4317"/>
                </a:lnTo>
                <a:lnTo>
                  <a:pt x="2286127" y="13335"/>
                </a:lnTo>
                <a:lnTo>
                  <a:pt x="2269464" y="29996"/>
                </a:lnTo>
                <a:lnTo>
                  <a:pt x="2252091" y="96012"/>
                </a:lnTo>
                <a:lnTo>
                  <a:pt x="2254122" y="99440"/>
                </a:lnTo>
                <a:lnTo>
                  <a:pt x="2260854" y="101219"/>
                </a:lnTo>
                <a:lnTo>
                  <a:pt x="2264410" y="99187"/>
                </a:lnTo>
                <a:lnTo>
                  <a:pt x="2289311" y="4317"/>
                </a:lnTo>
                <a:close/>
              </a:path>
              <a:path w="2290445" h="2290445">
                <a:moveTo>
                  <a:pt x="2290445" y="0"/>
                </a:moveTo>
                <a:lnTo>
                  <a:pt x="2191258" y="26035"/>
                </a:lnTo>
                <a:lnTo>
                  <a:pt x="2189225" y="29590"/>
                </a:lnTo>
                <a:lnTo>
                  <a:pt x="2190115" y="33020"/>
                </a:lnTo>
                <a:lnTo>
                  <a:pt x="2191004" y="36322"/>
                </a:lnTo>
                <a:lnTo>
                  <a:pt x="2194433" y="38353"/>
                </a:lnTo>
                <a:lnTo>
                  <a:pt x="2260448" y="20980"/>
                </a:lnTo>
                <a:lnTo>
                  <a:pt x="2277110" y="4317"/>
                </a:lnTo>
                <a:lnTo>
                  <a:pt x="2289311" y="4317"/>
                </a:lnTo>
                <a:lnTo>
                  <a:pt x="2290445" y="0"/>
                </a:lnTo>
                <a:close/>
              </a:path>
              <a:path w="2290445" h="2290445">
                <a:moveTo>
                  <a:pt x="2280031" y="7238"/>
                </a:moveTo>
                <a:lnTo>
                  <a:pt x="2275459" y="7238"/>
                </a:lnTo>
                <a:lnTo>
                  <a:pt x="2283206" y="14986"/>
                </a:lnTo>
                <a:lnTo>
                  <a:pt x="2272688" y="17756"/>
                </a:lnTo>
                <a:lnTo>
                  <a:pt x="2269464" y="29996"/>
                </a:lnTo>
                <a:lnTo>
                  <a:pt x="2286127" y="13335"/>
                </a:lnTo>
                <a:lnTo>
                  <a:pt x="2280031" y="7238"/>
                </a:lnTo>
                <a:close/>
              </a:path>
              <a:path w="2290445" h="2290445">
                <a:moveTo>
                  <a:pt x="2277110" y="4317"/>
                </a:moveTo>
                <a:lnTo>
                  <a:pt x="2260448" y="20980"/>
                </a:lnTo>
                <a:lnTo>
                  <a:pt x="2272688" y="17756"/>
                </a:lnTo>
                <a:lnTo>
                  <a:pt x="2275459" y="7238"/>
                </a:lnTo>
                <a:lnTo>
                  <a:pt x="2280031" y="7238"/>
                </a:lnTo>
                <a:lnTo>
                  <a:pt x="2277110" y="4317"/>
                </a:lnTo>
                <a:close/>
              </a:path>
              <a:path w="2290445" h="2290445">
                <a:moveTo>
                  <a:pt x="2275459" y="7238"/>
                </a:moveTo>
                <a:lnTo>
                  <a:pt x="2272688" y="17756"/>
                </a:lnTo>
                <a:lnTo>
                  <a:pt x="2283206" y="14986"/>
                </a:lnTo>
                <a:lnTo>
                  <a:pt x="2275459" y="7238"/>
                </a:lnTo>
                <a:close/>
              </a:path>
            </a:pathLst>
          </a:custGeom>
          <a:solidFill>
            <a:srgbClr val="FF00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 name="object 6"/>
          <p:cNvSpPr txBox="1"/>
          <p:nvPr/>
        </p:nvSpPr>
        <p:spPr>
          <a:xfrm>
            <a:off x="7776514" y="2119730"/>
            <a:ext cx="4644390" cy="2511970"/>
          </a:xfrm>
          <a:prstGeom prst="rect">
            <a:avLst/>
          </a:prstGeom>
        </p:spPr>
        <p:txBody>
          <a:bodyPr vert="horz" wrap="square" lIns="0" tIns="15240" rIns="0" bIns="0" rtlCol="0">
            <a:spAutoFit/>
          </a:bodyPr>
          <a:lstStyle/>
          <a:p>
            <a:pPr marL="15240" defTabSz="1097280" eaLnBrk="1" fontAlgn="auto" hangingPunct="1">
              <a:spcBef>
                <a:spcPts val="120"/>
              </a:spcBef>
              <a:spcAft>
                <a:spcPts val="0"/>
              </a:spcAft>
              <a:defRPr/>
            </a:pPr>
            <a:r>
              <a:rPr sz="2880" b="1" spc="-12" dirty="0">
                <a:solidFill>
                  <a:srgbClr val="FF0000"/>
                </a:solidFill>
                <a:latin typeface="Calibri"/>
                <a:ea typeface="微软雅黑"/>
                <a:cs typeface="Calibri"/>
              </a:rPr>
              <a:t>Fixed-Function Pipeline</a:t>
            </a:r>
            <a:endParaRPr sz="2880" dirty="0">
              <a:solidFill>
                <a:prstClr val="black"/>
              </a:solidFill>
              <a:latin typeface="Calibri"/>
              <a:ea typeface="微软雅黑"/>
              <a:cs typeface="Calibri"/>
            </a:endParaRPr>
          </a:p>
          <a:p>
            <a:pPr defTabSz="1097280" eaLnBrk="1" fontAlgn="auto" hangingPunct="1">
              <a:spcBef>
                <a:spcPts val="60"/>
              </a:spcBef>
              <a:spcAft>
                <a:spcPts val="0"/>
              </a:spcAft>
              <a:defRPr/>
            </a:pPr>
            <a:endParaRPr sz="2460" dirty="0">
              <a:solidFill>
                <a:prstClr val="black"/>
              </a:solidFill>
              <a:latin typeface="Calibri"/>
              <a:ea typeface="微软雅黑"/>
              <a:cs typeface="Calibri"/>
            </a:endParaRPr>
          </a:p>
          <a:p>
            <a:pPr marL="746760" defTabSz="1097280" eaLnBrk="1" fontAlgn="auto" hangingPunct="1">
              <a:spcBef>
                <a:spcPts val="0"/>
              </a:spcBef>
              <a:spcAft>
                <a:spcPts val="0"/>
              </a:spcAft>
              <a:defRPr/>
            </a:pPr>
            <a:r>
              <a:rPr sz="2160" spc="-6" dirty="0">
                <a:solidFill>
                  <a:prstClr val="black"/>
                </a:solidFill>
                <a:latin typeface="Calibri"/>
                <a:ea typeface="微软雅黑"/>
                <a:cs typeface="Calibri"/>
              </a:rPr>
              <a:t>The </a:t>
            </a:r>
            <a:r>
              <a:rPr sz="2160" b="1" spc="-24" dirty="0">
                <a:solidFill>
                  <a:prstClr val="black"/>
                </a:solidFill>
                <a:latin typeface="Calibri"/>
                <a:ea typeface="微软雅黑"/>
                <a:cs typeface="Calibri"/>
              </a:rPr>
              <a:t>raster</a:t>
            </a:r>
            <a:r>
              <a:rPr sz="2160" b="1" dirty="0">
                <a:solidFill>
                  <a:prstClr val="black"/>
                </a:solidFill>
                <a:latin typeface="Calibri"/>
                <a:ea typeface="微软雅黑"/>
                <a:cs typeface="Calibri"/>
              </a:rPr>
              <a:t> </a:t>
            </a:r>
            <a:r>
              <a:rPr sz="2160" b="1" spc="-12" dirty="0">
                <a:solidFill>
                  <a:prstClr val="black"/>
                </a:solidFill>
                <a:latin typeface="Calibri"/>
                <a:ea typeface="微软雅黑"/>
                <a:cs typeface="Calibri"/>
              </a:rPr>
              <a:t>operation</a:t>
            </a:r>
            <a:r>
              <a:rPr sz="2160" spc="-12" dirty="0">
                <a:solidFill>
                  <a:prstClr val="black"/>
                </a:solidFill>
                <a:latin typeface="Calibri"/>
                <a:ea typeface="微软雅黑"/>
                <a:cs typeface="Calibri"/>
              </a:rPr>
              <a:t>:</a:t>
            </a:r>
            <a:endParaRPr sz="2160" dirty="0">
              <a:solidFill>
                <a:prstClr val="black"/>
              </a:solidFill>
              <a:latin typeface="Calibri"/>
              <a:ea typeface="微软雅黑"/>
              <a:cs typeface="Calibri"/>
            </a:endParaRPr>
          </a:p>
          <a:p>
            <a:pPr marL="746760" marR="6096" defTabSz="1097280" eaLnBrk="1" fontAlgn="auto" hangingPunct="1">
              <a:spcBef>
                <a:spcPts val="0"/>
              </a:spcBef>
              <a:spcAft>
                <a:spcPts val="0"/>
              </a:spcAft>
              <a:defRPr/>
            </a:pPr>
            <a:r>
              <a:rPr sz="2160" spc="-12" dirty="0">
                <a:solidFill>
                  <a:prstClr val="black"/>
                </a:solidFill>
                <a:latin typeface="Calibri"/>
                <a:ea typeface="微软雅黑"/>
                <a:cs typeface="Calibri"/>
              </a:rPr>
              <a:t>performs color </a:t>
            </a:r>
            <a:r>
              <a:rPr sz="2160" spc="-18" dirty="0">
                <a:solidFill>
                  <a:prstClr val="black"/>
                </a:solidFill>
                <a:latin typeface="Calibri"/>
                <a:ea typeface="微软雅黑"/>
                <a:cs typeface="Calibri"/>
              </a:rPr>
              <a:t>raster </a:t>
            </a:r>
            <a:r>
              <a:rPr sz="2160" spc="-12" dirty="0">
                <a:solidFill>
                  <a:prstClr val="black"/>
                </a:solidFill>
                <a:latin typeface="Calibri"/>
                <a:ea typeface="微软雅黑"/>
                <a:cs typeface="Calibri"/>
              </a:rPr>
              <a:t>operations  </a:t>
            </a:r>
            <a:r>
              <a:rPr sz="2160" spc="-6" dirty="0">
                <a:solidFill>
                  <a:prstClr val="black"/>
                </a:solidFill>
                <a:latin typeface="Calibri"/>
                <a:ea typeface="微软雅黑"/>
                <a:cs typeface="Calibri"/>
              </a:rPr>
              <a:t>that blend </a:t>
            </a:r>
            <a:r>
              <a:rPr sz="2160" dirty="0">
                <a:solidFill>
                  <a:prstClr val="black"/>
                </a:solidFill>
                <a:latin typeface="Calibri"/>
                <a:ea typeface="微软雅黑"/>
                <a:cs typeface="Calibri"/>
              </a:rPr>
              <a:t>the </a:t>
            </a:r>
            <a:r>
              <a:rPr sz="2160" spc="-12" dirty="0">
                <a:solidFill>
                  <a:prstClr val="black"/>
                </a:solidFill>
                <a:latin typeface="Calibri"/>
                <a:ea typeface="微软雅黑"/>
                <a:cs typeface="Calibri"/>
              </a:rPr>
              <a:t>color </a:t>
            </a:r>
            <a:r>
              <a:rPr sz="2160" spc="-6" dirty="0">
                <a:solidFill>
                  <a:prstClr val="black"/>
                </a:solidFill>
                <a:latin typeface="Calibri"/>
                <a:ea typeface="微软雅黑"/>
                <a:cs typeface="Calibri"/>
              </a:rPr>
              <a:t>of overlapping  objects </a:t>
            </a:r>
            <a:r>
              <a:rPr sz="2160" spc="-18" dirty="0">
                <a:solidFill>
                  <a:prstClr val="black"/>
                </a:solidFill>
                <a:latin typeface="Calibri"/>
                <a:ea typeface="微软雅黑"/>
                <a:cs typeface="Calibri"/>
              </a:rPr>
              <a:t>for </a:t>
            </a:r>
            <a:r>
              <a:rPr sz="2160" spc="-12" dirty="0">
                <a:solidFill>
                  <a:prstClr val="black"/>
                </a:solidFill>
                <a:latin typeface="Calibri"/>
                <a:ea typeface="微软雅黑"/>
                <a:cs typeface="Calibri"/>
              </a:rPr>
              <a:t>transparency </a:t>
            </a:r>
            <a:r>
              <a:rPr sz="2160" dirty="0">
                <a:solidFill>
                  <a:prstClr val="black"/>
                </a:solidFill>
                <a:latin typeface="Calibri"/>
                <a:ea typeface="微软雅黑"/>
                <a:cs typeface="Calibri"/>
              </a:rPr>
              <a:t>and  </a:t>
            </a:r>
            <a:r>
              <a:rPr sz="2160" spc="-6" dirty="0">
                <a:solidFill>
                  <a:prstClr val="black"/>
                </a:solidFill>
                <a:latin typeface="Calibri"/>
                <a:ea typeface="微软雅黑"/>
                <a:cs typeface="Calibri"/>
              </a:rPr>
              <a:t>antialiasing</a:t>
            </a:r>
            <a:endParaRPr sz="2160" dirty="0">
              <a:solidFill>
                <a:prstClr val="black"/>
              </a:solidFill>
              <a:latin typeface="Calibri"/>
              <a:ea typeface="微软雅黑"/>
              <a:cs typeface="Calibri"/>
            </a:endParaRPr>
          </a:p>
        </p:txBody>
      </p:sp>
      <p:sp>
        <p:nvSpPr>
          <p:cNvPr id="7" name="object 7"/>
          <p:cNvSpPr/>
          <p:nvPr/>
        </p:nvSpPr>
        <p:spPr>
          <a:xfrm>
            <a:off x="8595360" y="5760720"/>
            <a:ext cx="3931920" cy="1695298"/>
          </a:xfrm>
          <a:prstGeom prst="rect">
            <a:avLst/>
          </a:prstGeom>
          <a:blipFill>
            <a:blip r:embed="rId4"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9" name="矩形 8"/>
          <p:cNvSpPr/>
          <p:nvPr/>
        </p:nvSpPr>
        <p:spPr>
          <a:xfrm>
            <a:off x="3429681" y="541820"/>
            <a:ext cx="8419036" cy="830997"/>
          </a:xfrm>
          <a:prstGeom prst="rect">
            <a:avLst/>
          </a:prstGeom>
        </p:spPr>
        <p:txBody>
          <a:bodyPr wrap="none">
            <a:spAutoFit/>
          </a:bodyPr>
          <a:lstStyle/>
          <a:p>
            <a:pPr defTabSz="1097280" eaLnBrk="1" fontAlgn="auto" hangingPunct="1">
              <a:spcBef>
                <a:spcPts val="0"/>
              </a:spcBef>
              <a:spcAft>
                <a:spcPts val="0"/>
              </a:spcAft>
              <a:defRPr/>
            </a:pPr>
            <a:r>
              <a:rPr lang="en-US" altLang="zh-CN" sz="4800" dirty="0">
                <a:solidFill>
                  <a:prstClr val="black"/>
                </a:solidFill>
                <a:latin typeface="Calibri"/>
                <a:ea typeface="微软雅黑"/>
              </a:rPr>
              <a:t>Early GPUs:  Early 80s to Late 90s</a:t>
            </a:r>
          </a:p>
        </p:txBody>
      </p:sp>
      <p:sp>
        <p:nvSpPr>
          <p:cNvPr id="8" name="灯片编号占位符 7">
            <a:extLst>
              <a:ext uri="{FF2B5EF4-FFF2-40B4-BE49-F238E27FC236}">
                <a16:creationId xmlns:a16="http://schemas.microsoft.com/office/drawing/2014/main" id="{995CE9D8-4309-4E3F-A0EB-D9121E9962EC}"/>
              </a:ext>
            </a:extLst>
          </p:cNvPr>
          <p:cNvSpPr>
            <a:spLocks noGrp="1"/>
          </p:cNvSpPr>
          <p:nvPr>
            <p:ph type="sldNum" sz="quarter" idx="12"/>
          </p:nvPr>
        </p:nvSpPr>
        <p:spPr/>
        <p:txBody>
          <a:bodyPr/>
          <a:lstStyle/>
          <a:p>
            <a:pPr defTabSz="1097280" fontAlgn="auto">
              <a:spcBef>
                <a:spcPts val="0"/>
              </a:spcBef>
              <a:spcAft>
                <a:spcPts val="0"/>
              </a:spcAft>
              <a:defRPr/>
            </a:pPr>
            <a:fld id="{D7E73BF0-1322-481A-85B0-7D5783909D9E}" type="slidenum">
              <a:rPr lang="zh-TW" altLang="en-US">
                <a:solidFill>
                  <a:prstClr val="black">
                    <a:tint val="75000"/>
                  </a:prstClr>
                </a:solidFill>
                <a:latin typeface="Calibri"/>
                <a:ea typeface="微软雅黑"/>
              </a:rPr>
              <a:pPr defTabSz="1097280" fontAlgn="auto">
                <a:spcBef>
                  <a:spcPts val="0"/>
                </a:spcBef>
                <a:spcAft>
                  <a:spcPts val="0"/>
                </a:spcAft>
                <a:defRPr/>
              </a:pPr>
              <a:t>22</a:t>
            </a:fld>
            <a:endParaRPr lang="zh-TW" altLang="en-US">
              <a:solidFill>
                <a:prstClr val="black">
                  <a:tint val="75000"/>
                </a:prstClr>
              </a:solidFill>
              <a:latin typeface="Calibri"/>
              <a:ea typeface="微软雅黑"/>
            </a:endParaRPr>
          </a:p>
        </p:txBody>
      </p:sp>
    </p:spTree>
    <p:extLst>
      <p:ext uri="{BB962C8B-B14F-4D97-AF65-F5344CB8AC3E}">
        <p14:creationId xmlns:p14="http://schemas.microsoft.com/office/powerpoint/2010/main" val="1008148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834640" y="1737360"/>
            <a:ext cx="5394960" cy="5535778"/>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 name="object 4"/>
          <p:cNvSpPr txBox="1"/>
          <p:nvPr/>
        </p:nvSpPr>
        <p:spPr>
          <a:xfrm>
            <a:off x="7776514" y="2119731"/>
            <a:ext cx="3564636" cy="458587"/>
          </a:xfrm>
          <a:prstGeom prst="rect">
            <a:avLst/>
          </a:prstGeom>
        </p:spPr>
        <p:txBody>
          <a:bodyPr vert="horz" wrap="square" lIns="0" tIns="15240" rIns="0" bIns="0" rtlCol="0">
            <a:spAutoFit/>
          </a:bodyPr>
          <a:lstStyle/>
          <a:p>
            <a:pPr marL="15240" defTabSz="1097280" eaLnBrk="1" fontAlgn="auto" hangingPunct="1">
              <a:spcBef>
                <a:spcPts val="120"/>
              </a:spcBef>
              <a:spcAft>
                <a:spcPts val="0"/>
              </a:spcAft>
              <a:defRPr/>
            </a:pPr>
            <a:r>
              <a:rPr sz="2880" b="1" spc="-12" dirty="0">
                <a:solidFill>
                  <a:srgbClr val="FF0000"/>
                </a:solidFill>
                <a:latin typeface="Calibri"/>
                <a:ea typeface="微软雅黑"/>
                <a:cs typeface="Calibri"/>
              </a:rPr>
              <a:t>Fixed-Function</a:t>
            </a:r>
            <a:r>
              <a:rPr sz="2880" b="1" spc="-36" dirty="0">
                <a:solidFill>
                  <a:srgbClr val="FF0000"/>
                </a:solidFill>
                <a:latin typeface="Calibri"/>
                <a:ea typeface="微软雅黑"/>
                <a:cs typeface="Calibri"/>
              </a:rPr>
              <a:t> </a:t>
            </a:r>
            <a:r>
              <a:rPr sz="2880" b="1" spc="-12" dirty="0">
                <a:solidFill>
                  <a:srgbClr val="FF0000"/>
                </a:solidFill>
                <a:latin typeface="Calibri"/>
                <a:ea typeface="微软雅黑"/>
                <a:cs typeface="Calibri"/>
              </a:rPr>
              <a:t>Pipeline</a:t>
            </a:r>
            <a:endParaRPr sz="2880">
              <a:solidFill>
                <a:prstClr val="black"/>
              </a:solidFill>
              <a:latin typeface="Calibri"/>
              <a:ea typeface="微软雅黑"/>
              <a:cs typeface="Calibri"/>
            </a:endParaRPr>
          </a:p>
        </p:txBody>
      </p:sp>
      <p:sp>
        <p:nvSpPr>
          <p:cNvPr id="5" name="object 5"/>
          <p:cNvSpPr/>
          <p:nvPr/>
        </p:nvSpPr>
        <p:spPr>
          <a:xfrm>
            <a:off x="3475633" y="6767473"/>
            <a:ext cx="2103120" cy="548640"/>
          </a:xfrm>
          <a:custGeom>
            <a:avLst/>
            <a:gdLst/>
            <a:ahLst/>
            <a:cxnLst/>
            <a:rect l="l" t="t" r="r" b="b"/>
            <a:pathLst>
              <a:path w="1752600" h="457200">
                <a:moveTo>
                  <a:pt x="0" y="228600"/>
                </a:moveTo>
                <a:lnTo>
                  <a:pt x="11468" y="191520"/>
                </a:lnTo>
                <a:lnTo>
                  <a:pt x="44671" y="156345"/>
                </a:lnTo>
                <a:lnTo>
                  <a:pt x="97805" y="123545"/>
                </a:lnTo>
                <a:lnTo>
                  <a:pt x="169066" y="93592"/>
                </a:lnTo>
                <a:lnTo>
                  <a:pt x="210931" y="79830"/>
                </a:lnTo>
                <a:lnTo>
                  <a:pt x="256651" y="66955"/>
                </a:lnTo>
                <a:lnTo>
                  <a:pt x="306001" y="55028"/>
                </a:lnTo>
                <a:lnTo>
                  <a:pt x="358755" y="44106"/>
                </a:lnTo>
                <a:lnTo>
                  <a:pt x="414689" y="34249"/>
                </a:lnTo>
                <a:lnTo>
                  <a:pt x="473576" y="25516"/>
                </a:lnTo>
                <a:lnTo>
                  <a:pt x="535191" y="17964"/>
                </a:lnTo>
                <a:lnTo>
                  <a:pt x="599309" y="11654"/>
                </a:lnTo>
                <a:lnTo>
                  <a:pt x="665705" y="6643"/>
                </a:lnTo>
                <a:lnTo>
                  <a:pt x="734152" y="2992"/>
                </a:lnTo>
                <a:lnTo>
                  <a:pt x="804425" y="757"/>
                </a:lnTo>
                <a:lnTo>
                  <a:pt x="876300" y="0"/>
                </a:lnTo>
                <a:lnTo>
                  <a:pt x="948174" y="757"/>
                </a:lnTo>
                <a:lnTo>
                  <a:pt x="1018447" y="2992"/>
                </a:lnTo>
                <a:lnTo>
                  <a:pt x="1086894" y="6643"/>
                </a:lnTo>
                <a:lnTo>
                  <a:pt x="1153290" y="11654"/>
                </a:lnTo>
                <a:lnTo>
                  <a:pt x="1217408" y="17964"/>
                </a:lnTo>
                <a:lnTo>
                  <a:pt x="1279023" y="25516"/>
                </a:lnTo>
                <a:lnTo>
                  <a:pt x="1337910" y="34249"/>
                </a:lnTo>
                <a:lnTo>
                  <a:pt x="1393844" y="44106"/>
                </a:lnTo>
                <a:lnTo>
                  <a:pt x="1446598" y="55028"/>
                </a:lnTo>
                <a:lnTo>
                  <a:pt x="1495948" y="66955"/>
                </a:lnTo>
                <a:lnTo>
                  <a:pt x="1541668" y="79830"/>
                </a:lnTo>
                <a:lnTo>
                  <a:pt x="1583533" y="93592"/>
                </a:lnTo>
                <a:lnTo>
                  <a:pt x="1621317" y="108183"/>
                </a:lnTo>
                <a:lnTo>
                  <a:pt x="1683740" y="139619"/>
                </a:lnTo>
                <a:lnTo>
                  <a:pt x="1727134" y="173665"/>
                </a:lnTo>
                <a:lnTo>
                  <a:pt x="1749695" y="209851"/>
                </a:lnTo>
                <a:lnTo>
                  <a:pt x="1752600" y="228600"/>
                </a:lnTo>
                <a:lnTo>
                  <a:pt x="1749695" y="247348"/>
                </a:lnTo>
                <a:lnTo>
                  <a:pt x="1727134" y="283534"/>
                </a:lnTo>
                <a:lnTo>
                  <a:pt x="1683740" y="317580"/>
                </a:lnTo>
                <a:lnTo>
                  <a:pt x="1621317" y="349016"/>
                </a:lnTo>
                <a:lnTo>
                  <a:pt x="1583533" y="363607"/>
                </a:lnTo>
                <a:lnTo>
                  <a:pt x="1541668" y="377369"/>
                </a:lnTo>
                <a:lnTo>
                  <a:pt x="1495948" y="390244"/>
                </a:lnTo>
                <a:lnTo>
                  <a:pt x="1446598" y="402171"/>
                </a:lnTo>
                <a:lnTo>
                  <a:pt x="1393844" y="413093"/>
                </a:lnTo>
                <a:lnTo>
                  <a:pt x="1337910" y="422950"/>
                </a:lnTo>
                <a:lnTo>
                  <a:pt x="1279023" y="431683"/>
                </a:lnTo>
                <a:lnTo>
                  <a:pt x="1217408" y="439235"/>
                </a:lnTo>
                <a:lnTo>
                  <a:pt x="1153290" y="445545"/>
                </a:lnTo>
                <a:lnTo>
                  <a:pt x="1086894" y="450556"/>
                </a:lnTo>
                <a:lnTo>
                  <a:pt x="1018447" y="454207"/>
                </a:lnTo>
                <a:lnTo>
                  <a:pt x="948174" y="456442"/>
                </a:lnTo>
                <a:lnTo>
                  <a:pt x="876300" y="457200"/>
                </a:lnTo>
                <a:lnTo>
                  <a:pt x="804425" y="456442"/>
                </a:lnTo>
                <a:lnTo>
                  <a:pt x="734152" y="454207"/>
                </a:lnTo>
                <a:lnTo>
                  <a:pt x="665705" y="450556"/>
                </a:lnTo>
                <a:lnTo>
                  <a:pt x="599309" y="445545"/>
                </a:lnTo>
                <a:lnTo>
                  <a:pt x="535191" y="439235"/>
                </a:lnTo>
                <a:lnTo>
                  <a:pt x="473576" y="431683"/>
                </a:lnTo>
                <a:lnTo>
                  <a:pt x="414689" y="422950"/>
                </a:lnTo>
                <a:lnTo>
                  <a:pt x="358755" y="413093"/>
                </a:lnTo>
                <a:lnTo>
                  <a:pt x="306001" y="402171"/>
                </a:lnTo>
                <a:lnTo>
                  <a:pt x="256651" y="390244"/>
                </a:lnTo>
                <a:lnTo>
                  <a:pt x="210931" y="377369"/>
                </a:lnTo>
                <a:lnTo>
                  <a:pt x="169066" y="363607"/>
                </a:lnTo>
                <a:lnTo>
                  <a:pt x="131282" y="349016"/>
                </a:lnTo>
                <a:lnTo>
                  <a:pt x="68859" y="317580"/>
                </a:lnTo>
                <a:lnTo>
                  <a:pt x="25465" y="283534"/>
                </a:lnTo>
                <a:lnTo>
                  <a:pt x="2904" y="247348"/>
                </a:lnTo>
                <a:lnTo>
                  <a:pt x="0" y="228600"/>
                </a:lnTo>
                <a:close/>
              </a:path>
            </a:pathLst>
          </a:custGeom>
          <a:ln w="25908">
            <a:solidFill>
              <a:srgbClr val="FF0000"/>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 name="object 6"/>
          <p:cNvSpPr/>
          <p:nvPr/>
        </p:nvSpPr>
        <p:spPr>
          <a:xfrm>
            <a:off x="5266029" y="4297680"/>
            <a:ext cx="3422142" cy="2555748"/>
          </a:xfrm>
          <a:custGeom>
            <a:avLst/>
            <a:gdLst/>
            <a:ahLst/>
            <a:cxnLst/>
            <a:rect l="l" t="t" r="r" b="b"/>
            <a:pathLst>
              <a:path w="2851785" h="2129790">
                <a:moveTo>
                  <a:pt x="2831156" y="15054"/>
                </a:moveTo>
                <a:lnTo>
                  <a:pt x="2818535" y="16480"/>
                </a:lnTo>
                <a:lnTo>
                  <a:pt x="0" y="2119261"/>
                </a:lnTo>
                <a:lnTo>
                  <a:pt x="7619" y="2129447"/>
                </a:lnTo>
                <a:lnTo>
                  <a:pt x="2826178" y="26749"/>
                </a:lnTo>
                <a:lnTo>
                  <a:pt x="2831156" y="15054"/>
                </a:lnTo>
                <a:close/>
              </a:path>
              <a:path w="2851785" h="2129790">
                <a:moveTo>
                  <a:pt x="2850305" y="2286"/>
                </a:moveTo>
                <a:lnTo>
                  <a:pt x="2837561" y="2286"/>
                </a:lnTo>
                <a:lnTo>
                  <a:pt x="2845181" y="12573"/>
                </a:lnTo>
                <a:lnTo>
                  <a:pt x="2826178" y="26749"/>
                </a:lnTo>
                <a:lnTo>
                  <a:pt x="2800858" y="86232"/>
                </a:lnTo>
                <a:lnTo>
                  <a:pt x="2799461" y="89407"/>
                </a:lnTo>
                <a:lnTo>
                  <a:pt x="2800985" y="93218"/>
                </a:lnTo>
                <a:lnTo>
                  <a:pt x="2804160" y="94614"/>
                </a:lnTo>
                <a:lnTo>
                  <a:pt x="2807462" y="95885"/>
                </a:lnTo>
                <a:lnTo>
                  <a:pt x="2811145" y="94361"/>
                </a:lnTo>
                <a:lnTo>
                  <a:pt x="2812542" y="91186"/>
                </a:lnTo>
                <a:lnTo>
                  <a:pt x="2850305" y="2286"/>
                </a:lnTo>
                <a:close/>
              </a:path>
              <a:path w="2851785" h="2129790">
                <a:moveTo>
                  <a:pt x="2839630" y="5079"/>
                </a:moveTo>
                <a:lnTo>
                  <a:pt x="2835402" y="5079"/>
                </a:lnTo>
                <a:lnTo>
                  <a:pt x="2841879" y="13842"/>
                </a:lnTo>
                <a:lnTo>
                  <a:pt x="2831156" y="15054"/>
                </a:lnTo>
                <a:lnTo>
                  <a:pt x="2826178" y="26749"/>
                </a:lnTo>
                <a:lnTo>
                  <a:pt x="2845181" y="12573"/>
                </a:lnTo>
                <a:lnTo>
                  <a:pt x="2839630" y="5079"/>
                </a:lnTo>
                <a:close/>
              </a:path>
              <a:path w="2851785" h="2129790">
                <a:moveTo>
                  <a:pt x="2851277" y="0"/>
                </a:moveTo>
                <a:lnTo>
                  <a:pt x="2749296" y="11557"/>
                </a:lnTo>
                <a:lnTo>
                  <a:pt x="2746883" y="14732"/>
                </a:lnTo>
                <a:lnTo>
                  <a:pt x="2747645" y="21716"/>
                </a:lnTo>
                <a:lnTo>
                  <a:pt x="2750820" y="24129"/>
                </a:lnTo>
                <a:lnTo>
                  <a:pt x="2818535" y="16480"/>
                </a:lnTo>
                <a:lnTo>
                  <a:pt x="2837561" y="2286"/>
                </a:lnTo>
                <a:lnTo>
                  <a:pt x="2850305" y="2286"/>
                </a:lnTo>
                <a:lnTo>
                  <a:pt x="2851277" y="0"/>
                </a:lnTo>
                <a:close/>
              </a:path>
              <a:path w="2851785" h="2129790">
                <a:moveTo>
                  <a:pt x="2837561" y="2286"/>
                </a:moveTo>
                <a:lnTo>
                  <a:pt x="2818535" y="16480"/>
                </a:lnTo>
                <a:lnTo>
                  <a:pt x="2831156" y="15054"/>
                </a:lnTo>
                <a:lnTo>
                  <a:pt x="2835402" y="5079"/>
                </a:lnTo>
                <a:lnTo>
                  <a:pt x="2839630" y="5079"/>
                </a:lnTo>
                <a:lnTo>
                  <a:pt x="2837561" y="2286"/>
                </a:lnTo>
                <a:close/>
              </a:path>
              <a:path w="2851785" h="2129790">
                <a:moveTo>
                  <a:pt x="2835402" y="5079"/>
                </a:moveTo>
                <a:lnTo>
                  <a:pt x="2831156" y="15054"/>
                </a:lnTo>
                <a:lnTo>
                  <a:pt x="2841879" y="13842"/>
                </a:lnTo>
                <a:lnTo>
                  <a:pt x="2835402" y="5079"/>
                </a:lnTo>
                <a:close/>
              </a:path>
            </a:pathLst>
          </a:custGeom>
          <a:solidFill>
            <a:srgbClr val="FF00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7" name="object 7"/>
          <p:cNvSpPr txBox="1"/>
          <p:nvPr/>
        </p:nvSpPr>
        <p:spPr>
          <a:xfrm>
            <a:off x="8782354" y="3862883"/>
            <a:ext cx="3567684" cy="680186"/>
          </a:xfrm>
          <a:prstGeom prst="rect">
            <a:avLst/>
          </a:prstGeom>
        </p:spPr>
        <p:txBody>
          <a:bodyPr vert="horz" wrap="square" lIns="0" tIns="15240" rIns="0" bIns="0" rtlCol="0">
            <a:spAutoFit/>
          </a:bodyPr>
          <a:lstStyle/>
          <a:p>
            <a:pPr marL="15240" defTabSz="1097280" eaLnBrk="1" fontAlgn="auto" hangingPunct="1">
              <a:spcBef>
                <a:spcPts val="120"/>
              </a:spcBef>
              <a:spcAft>
                <a:spcPts val="0"/>
              </a:spcAft>
              <a:defRPr/>
            </a:pPr>
            <a:r>
              <a:rPr sz="2160" spc="-6" dirty="0">
                <a:solidFill>
                  <a:prstClr val="black"/>
                </a:solidFill>
                <a:latin typeface="Calibri"/>
                <a:ea typeface="微软雅黑"/>
                <a:cs typeface="Calibri"/>
              </a:rPr>
              <a:t>The </a:t>
            </a:r>
            <a:r>
              <a:rPr sz="2160" b="1" spc="-12" dirty="0">
                <a:solidFill>
                  <a:prstClr val="black"/>
                </a:solidFill>
                <a:latin typeface="Calibri"/>
                <a:ea typeface="微软雅黑"/>
                <a:cs typeface="Calibri"/>
              </a:rPr>
              <a:t>frame buffer</a:t>
            </a:r>
            <a:r>
              <a:rPr sz="2160" b="1" spc="6" dirty="0">
                <a:solidFill>
                  <a:prstClr val="black"/>
                </a:solidFill>
                <a:latin typeface="Calibri"/>
                <a:ea typeface="微软雅黑"/>
                <a:cs typeface="Calibri"/>
              </a:rPr>
              <a:t> </a:t>
            </a:r>
            <a:r>
              <a:rPr sz="2160" b="1" spc="-12" dirty="0">
                <a:solidFill>
                  <a:prstClr val="black"/>
                </a:solidFill>
                <a:latin typeface="Calibri"/>
                <a:ea typeface="微软雅黑"/>
                <a:cs typeface="Calibri"/>
              </a:rPr>
              <a:t>interface</a:t>
            </a:r>
            <a:endParaRPr sz="2160">
              <a:solidFill>
                <a:prstClr val="black"/>
              </a:solidFill>
              <a:latin typeface="Calibri"/>
              <a:ea typeface="微软雅黑"/>
              <a:cs typeface="Calibri"/>
            </a:endParaRPr>
          </a:p>
          <a:p>
            <a:pPr marL="15240" defTabSz="1097280" eaLnBrk="1" fontAlgn="auto" hangingPunct="1">
              <a:spcBef>
                <a:spcPts val="0"/>
              </a:spcBef>
              <a:spcAft>
                <a:spcPts val="0"/>
              </a:spcAft>
              <a:defRPr/>
            </a:pPr>
            <a:r>
              <a:rPr sz="2160" spc="-6" dirty="0">
                <a:solidFill>
                  <a:prstClr val="black"/>
                </a:solidFill>
                <a:latin typeface="Calibri"/>
                <a:ea typeface="微软雅黑"/>
                <a:cs typeface="Calibri"/>
              </a:rPr>
              <a:t>manages </a:t>
            </a:r>
            <a:r>
              <a:rPr sz="2160" dirty="0">
                <a:solidFill>
                  <a:prstClr val="black"/>
                </a:solidFill>
                <a:latin typeface="Calibri"/>
                <a:ea typeface="微软雅黑"/>
                <a:cs typeface="Calibri"/>
              </a:rPr>
              <a:t>memory</a:t>
            </a:r>
            <a:r>
              <a:rPr sz="2160" spc="-24" dirty="0">
                <a:solidFill>
                  <a:prstClr val="black"/>
                </a:solidFill>
                <a:latin typeface="Calibri"/>
                <a:ea typeface="微软雅黑"/>
                <a:cs typeface="Calibri"/>
              </a:rPr>
              <a:t> </a:t>
            </a:r>
            <a:r>
              <a:rPr sz="2160" spc="-12" dirty="0">
                <a:solidFill>
                  <a:prstClr val="black"/>
                </a:solidFill>
                <a:latin typeface="Calibri"/>
                <a:ea typeface="微软雅黑"/>
                <a:cs typeface="Calibri"/>
              </a:rPr>
              <a:t>reads/writes.</a:t>
            </a:r>
            <a:endParaRPr sz="2160">
              <a:solidFill>
                <a:prstClr val="black"/>
              </a:solidFill>
              <a:latin typeface="Calibri"/>
              <a:ea typeface="微软雅黑"/>
              <a:cs typeface="Calibri"/>
            </a:endParaRPr>
          </a:p>
        </p:txBody>
      </p:sp>
      <p:sp>
        <p:nvSpPr>
          <p:cNvPr id="9" name="矩形 8"/>
          <p:cNvSpPr/>
          <p:nvPr/>
        </p:nvSpPr>
        <p:spPr>
          <a:xfrm>
            <a:off x="3429681" y="541820"/>
            <a:ext cx="8419036" cy="830997"/>
          </a:xfrm>
          <a:prstGeom prst="rect">
            <a:avLst/>
          </a:prstGeom>
        </p:spPr>
        <p:txBody>
          <a:bodyPr wrap="none">
            <a:spAutoFit/>
          </a:bodyPr>
          <a:lstStyle/>
          <a:p>
            <a:pPr defTabSz="1097280" eaLnBrk="1" fontAlgn="auto" hangingPunct="1">
              <a:spcBef>
                <a:spcPts val="0"/>
              </a:spcBef>
              <a:spcAft>
                <a:spcPts val="0"/>
              </a:spcAft>
              <a:defRPr/>
            </a:pPr>
            <a:r>
              <a:rPr lang="en-US" altLang="zh-CN" sz="4800" dirty="0">
                <a:solidFill>
                  <a:prstClr val="black"/>
                </a:solidFill>
                <a:latin typeface="Calibri"/>
                <a:ea typeface="微软雅黑"/>
              </a:rPr>
              <a:t>Early GPUs:  Early 80s to Late 90s</a:t>
            </a:r>
          </a:p>
        </p:txBody>
      </p:sp>
      <p:sp>
        <p:nvSpPr>
          <p:cNvPr id="8" name="灯片编号占位符 7">
            <a:extLst>
              <a:ext uri="{FF2B5EF4-FFF2-40B4-BE49-F238E27FC236}">
                <a16:creationId xmlns:a16="http://schemas.microsoft.com/office/drawing/2014/main" id="{804B02C9-BA32-4902-8CE7-22925A024761}"/>
              </a:ext>
            </a:extLst>
          </p:cNvPr>
          <p:cNvSpPr>
            <a:spLocks noGrp="1"/>
          </p:cNvSpPr>
          <p:nvPr>
            <p:ph type="sldNum" sz="quarter" idx="12"/>
          </p:nvPr>
        </p:nvSpPr>
        <p:spPr/>
        <p:txBody>
          <a:bodyPr/>
          <a:lstStyle/>
          <a:p>
            <a:pPr defTabSz="1097280" fontAlgn="auto">
              <a:spcBef>
                <a:spcPts val="0"/>
              </a:spcBef>
              <a:spcAft>
                <a:spcPts val="0"/>
              </a:spcAft>
              <a:defRPr/>
            </a:pPr>
            <a:fld id="{D7E73BF0-1322-481A-85B0-7D5783909D9E}" type="slidenum">
              <a:rPr lang="zh-TW" altLang="en-US">
                <a:solidFill>
                  <a:prstClr val="black">
                    <a:tint val="75000"/>
                  </a:prstClr>
                </a:solidFill>
                <a:latin typeface="Calibri"/>
                <a:ea typeface="微软雅黑"/>
              </a:rPr>
              <a:pPr defTabSz="1097280" fontAlgn="auto">
                <a:spcBef>
                  <a:spcPts val="0"/>
                </a:spcBef>
                <a:spcAft>
                  <a:spcPts val="0"/>
                </a:spcAft>
                <a:defRPr/>
              </a:pPr>
              <a:t>23</a:t>
            </a:fld>
            <a:endParaRPr lang="zh-TW" altLang="en-US">
              <a:solidFill>
                <a:prstClr val="black">
                  <a:tint val="75000"/>
                </a:prstClr>
              </a:solidFill>
              <a:latin typeface="Calibri"/>
              <a:ea typeface="微软雅黑"/>
            </a:endParaRPr>
          </a:p>
        </p:txBody>
      </p:sp>
    </p:spTree>
    <p:extLst>
      <p:ext uri="{BB962C8B-B14F-4D97-AF65-F5344CB8AC3E}">
        <p14:creationId xmlns:p14="http://schemas.microsoft.com/office/powerpoint/2010/main" val="2016102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54960" y="154360"/>
            <a:ext cx="3681222" cy="828688"/>
          </a:xfrm>
          <a:prstGeom prst="rect">
            <a:avLst/>
          </a:prstGeom>
        </p:spPr>
        <p:txBody>
          <a:bodyPr vert="horz" wrap="square" lIns="0" tIns="16002" rIns="0" bIns="0" rtlCol="0" anchor="ctr">
            <a:spAutoFit/>
          </a:bodyPr>
          <a:lstStyle/>
          <a:p>
            <a:pPr marL="15240">
              <a:spcBef>
                <a:spcPts val="126"/>
              </a:spcBef>
            </a:pPr>
            <a:r>
              <a:rPr dirty="0"/>
              <a:t>Next</a:t>
            </a:r>
            <a:r>
              <a:rPr spc="-90" dirty="0"/>
              <a:t> </a:t>
            </a:r>
            <a:r>
              <a:rPr spc="-6" dirty="0"/>
              <a:t>Steps</a:t>
            </a:r>
            <a:endParaRPr dirty="0"/>
          </a:p>
        </p:txBody>
      </p:sp>
      <p:sp>
        <p:nvSpPr>
          <p:cNvPr id="3" name="object 3"/>
          <p:cNvSpPr txBox="1"/>
          <p:nvPr/>
        </p:nvSpPr>
        <p:spPr>
          <a:xfrm>
            <a:off x="2217034" y="1364480"/>
            <a:ext cx="10196333" cy="5993500"/>
          </a:xfrm>
          <a:prstGeom prst="rect">
            <a:avLst/>
          </a:prstGeom>
        </p:spPr>
        <p:txBody>
          <a:bodyPr vert="horz" wrap="square" lIns="0" tIns="74676" rIns="0" bIns="0" rtlCol="0">
            <a:spAutoFit/>
          </a:bodyPr>
          <a:lstStyle/>
          <a:p>
            <a:pPr marL="426720" indent="-411480" defTabSz="1097280" eaLnBrk="1" fontAlgn="auto" hangingPunct="1">
              <a:spcBef>
                <a:spcPts val="588"/>
              </a:spcBef>
              <a:spcAft>
                <a:spcPts val="0"/>
              </a:spcAft>
              <a:buFont typeface="Arial"/>
              <a:buChar char="•"/>
              <a:tabLst>
                <a:tab pos="425958" algn="l"/>
                <a:tab pos="426720" algn="l"/>
              </a:tabLst>
              <a:defRPr/>
            </a:pPr>
            <a:r>
              <a:rPr sz="3600" spc="-6" dirty="0">
                <a:solidFill>
                  <a:prstClr val="black"/>
                </a:solidFill>
                <a:latin typeface="Calibri"/>
                <a:ea typeface="微软雅黑"/>
                <a:cs typeface="Comic Sans MS"/>
              </a:rPr>
              <a:t>In</a:t>
            </a:r>
            <a:r>
              <a:rPr sz="3600" dirty="0">
                <a:solidFill>
                  <a:prstClr val="black"/>
                </a:solidFill>
                <a:latin typeface="Calibri"/>
                <a:ea typeface="微软雅黑"/>
                <a:cs typeface="Comic Sans MS"/>
              </a:rPr>
              <a:t> 2001:</a:t>
            </a:r>
          </a:p>
          <a:p>
            <a:pPr marL="907542" marR="408432" lvl="1" indent="-344424" defTabSz="1097280" eaLnBrk="1" fontAlgn="auto" hangingPunct="1">
              <a:lnSpc>
                <a:spcPts val="3372"/>
              </a:lnSpc>
              <a:spcBef>
                <a:spcPts val="834"/>
              </a:spcBef>
              <a:spcAft>
                <a:spcPts val="0"/>
              </a:spcAft>
              <a:buFont typeface="Arial"/>
              <a:buChar char="–"/>
              <a:tabLst>
                <a:tab pos="908304" algn="l"/>
              </a:tabLst>
              <a:defRPr/>
            </a:pPr>
            <a:r>
              <a:rPr sz="3120" dirty="0">
                <a:solidFill>
                  <a:prstClr val="black"/>
                </a:solidFill>
                <a:latin typeface="Calibri"/>
                <a:ea typeface="微软雅黑"/>
                <a:cs typeface="Comic Sans MS"/>
              </a:rPr>
              <a:t>NVIDIA exposed </a:t>
            </a:r>
            <a:r>
              <a:rPr sz="3120" spc="-6" dirty="0">
                <a:solidFill>
                  <a:prstClr val="black"/>
                </a:solidFill>
                <a:latin typeface="Calibri"/>
                <a:ea typeface="微软雅黑"/>
                <a:cs typeface="Comic Sans MS"/>
              </a:rPr>
              <a:t>the application developer</a:t>
            </a:r>
            <a:r>
              <a:rPr sz="3120" spc="-156" dirty="0">
                <a:solidFill>
                  <a:prstClr val="black"/>
                </a:solidFill>
                <a:latin typeface="Calibri"/>
                <a:ea typeface="微软雅黑"/>
                <a:cs typeface="Comic Sans MS"/>
              </a:rPr>
              <a:t> </a:t>
            </a:r>
            <a:r>
              <a:rPr sz="3120" spc="-6" dirty="0">
                <a:solidFill>
                  <a:prstClr val="black"/>
                </a:solidFill>
                <a:latin typeface="Calibri"/>
                <a:ea typeface="微软雅黑"/>
                <a:cs typeface="Comic Sans MS"/>
              </a:rPr>
              <a:t>to  the </a:t>
            </a:r>
            <a:r>
              <a:rPr sz="3120" dirty="0">
                <a:solidFill>
                  <a:prstClr val="black"/>
                </a:solidFill>
                <a:latin typeface="Calibri"/>
                <a:ea typeface="微软雅黑"/>
                <a:cs typeface="Comic Sans MS"/>
              </a:rPr>
              <a:t>instruction set of </a:t>
            </a:r>
            <a:r>
              <a:rPr sz="3120" spc="-6" dirty="0">
                <a:solidFill>
                  <a:srgbClr val="0070C0"/>
                </a:solidFill>
                <a:latin typeface="Calibri"/>
                <a:ea typeface="微软雅黑"/>
                <a:cs typeface="Comic Sans MS"/>
              </a:rPr>
              <a:t>VS/T&amp;L</a:t>
            </a:r>
            <a:r>
              <a:rPr sz="3120" spc="-126" dirty="0">
                <a:solidFill>
                  <a:srgbClr val="0070C0"/>
                </a:solidFill>
                <a:latin typeface="Calibri"/>
                <a:ea typeface="微软雅黑"/>
                <a:cs typeface="Comic Sans MS"/>
              </a:rPr>
              <a:t> </a:t>
            </a:r>
            <a:r>
              <a:rPr sz="3120" dirty="0">
                <a:solidFill>
                  <a:srgbClr val="0070C0"/>
                </a:solidFill>
                <a:latin typeface="Calibri"/>
                <a:ea typeface="微软雅黑"/>
                <a:cs typeface="Comic Sans MS"/>
              </a:rPr>
              <a:t>stage</a:t>
            </a:r>
            <a:endParaRPr lang="en-US" sz="3120" dirty="0">
              <a:solidFill>
                <a:srgbClr val="0070C0"/>
              </a:solidFill>
              <a:latin typeface="Calibri"/>
              <a:ea typeface="微软雅黑"/>
              <a:cs typeface="Comic Sans MS"/>
            </a:endParaRPr>
          </a:p>
          <a:p>
            <a:pPr marL="907542" marR="408432" lvl="1" indent="-344424" defTabSz="1097280" eaLnBrk="1" fontAlgn="auto" hangingPunct="1">
              <a:lnSpc>
                <a:spcPts val="3372"/>
              </a:lnSpc>
              <a:spcBef>
                <a:spcPts val="834"/>
              </a:spcBef>
              <a:spcAft>
                <a:spcPts val="0"/>
              </a:spcAft>
              <a:buFont typeface="Arial"/>
              <a:buChar char="–"/>
              <a:tabLst>
                <a:tab pos="908304" algn="l"/>
              </a:tabLst>
              <a:defRPr/>
            </a:pPr>
            <a:endParaRPr sz="3120" dirty="0">
              <a:solidFill>
                <a:prstClr val="black"/>
              </a:solidFill>
              <a:latin typeface="Calibri"/>
              <a:ea typeface="微软雅黑"/>
              <a:cs typeface="Comic Sans MS"/>
            </a:endParaRPr>
          </a:p>
          <a:p>
            <a:pPr marL="426720" indent="-411480" defTabSz="1097280" eaLnBrk="1" fontAlgn="auto" hangingPunct="1">
              <a:spcBef>
                <a:spcPts val="348"/>
              </a:spcBef>
              <a:spcAft>
                <a:spcPts val="0"/>
              </a:spcAft>
              <a:buFont typeface="Arial"/>
              <a:buChar char="•"/>
              <a:tabLst>
                <a:tab pos="425958" algn="l"/>
                <a:tab pos="426720" algn="l"/>
              </a:tabLst>
              <a:defRPr/>
            </a:pPr>
            <a:r>
              <a:rPr sz="3600" dirty="0">
                <a:solidFill>
                  <a:prstClr val="black"/>
                </a:solidFill>
                <a:latin typeface="Calibri"/>
                <a:ea typeface="微软雅黑"/>
                <a:cs typeface="Comic Sans MS"/>
              </a:rPr>
              <a:t>Later:</a:t>
            </a:r>
          </a:p>
          <a:p>
            <a:pPr marL="907542" marR="6096" lvl="1" indent="-344424" defTabSz="1097280" eaLnBrk="1" fontAlgn="auto" hangingPunct="1">
              <a:lnSpc>
                <a:spcPct val="90000"/>
              </a:lnSpc>
              <a:spcBef>
                <a:spcPts val="786"/>
              </a:spcBef>
              <a:spcAft>
                <a:spcPts val="0"/>
              </a:spcAft>
              <a:buFont typeface="Arial"/>
              <a:buChar char="–"/>
              <a:tabLst>
                <a:tab pos="908304" algn="l"/>
              </a:tabLst>
              <a:defRPr/>
            </a:pPr>
            <a:r>
              <a:rPr sz="3120" b="1" dirty="0">
                <a:solidFill>
                  <a:srgbClr val="0070C0"/>
                </a:solidFill>
                <a:latin typeface="Calibri"/>
                <a:ea typeface="微软雅黑"/>
                <a:cs typeface="Comic Sans MS"/>
              </a:rPr>
              <a:t>General programmability </a:t>
            </a:r>
            <a:r>
              <a:rPr sz="3120" dirty="0">
                <a:solidFill>
                  <a:prstClr val="black"/>
                </a:solidFill>
                <a:latin typeface="Calibri"/>
                <a:ea typeface="微软雅黑"/>
                <a:cs typeface="Comic Sans MS"/>
              </a:rPr>
              <a:t>extended </a:t>
            </a:r>
            <a:r>
              <a:rPr sz="3120" spc="-6" dirty="0">
                <a:solidFill>
                  <a:prstClr val="black"/>
                </a:solidFill>
                <a:latin typeface="Calibri"/>
                <a:ea typeface="微软雅黑"/>
                <a:cs typeface="Comic Sans MS"/>
              </a:rPr>
              <a:t>to </a:t>
            </a:r>
            <a:r>
              <a:rPr sz="3120" dirty="0">
                <a:solidFill>
                  <a:srgbClr val="0070C0"/>
                </a:solidFill>
                <a:latin typeface="Calibri"/>
                <a:ea typeface="微软雅黑"/>
                <a:cs typeface="Comic Sans MS"/>
              </a:rPr>
              <a:t>shader stage</a:t>
            </a:r>
            <a:r>
              <a:rPr lang="en-US" sz="3120" dirty="0">
                <a:solidFill>
                  <a:srgbClr val="0070C0"/>
                </a:solidFill>
                <a:latin typeface="Calibri"/>
                <a:ea typeface="微软雅黑"/>
                <a:cs typeface="Comic Sans MS"/>
              </a:rPr>
              <a:t> </a:t>
            </a:r>
            <a:r>
              <a:rPr lang="en-US" sz="3120" dirty="0">
                <a:solidFill>
                  <a:prstClr val="black"/>
                </a:solidFill>
                <a:latin typeface="Calibri"/>
                <a:ea typeface="微软雅黑"/>
                <a:cs typeface="Comic Sans MS"/>
                <a:sym typeface="Wingdings" panose="05000000000000000000" pitchFamily="2" charset="2"/>
              </a:rPr>
              <a:t></a:t>
            </a:r>
            <a:r>
              <a:rPr sz="3120" dirty="0">
                <a:solidFill>
                  <a:prstClr val="black"/>
                </a:solidFill>
                <a:latin typeface="Calibri"/>
                <a:ea typeface="微软雅黑"/>
                <a:cs typeface="Times New Roman"/>
              </a:rPr>
              <a:t> </a:t>
            </a:r>
            <a:r>
              <a:rPr sz="3120" spc="-6" dirty="0">
                <a:solidFill>
                  <a:prstClr val="black"/>
                </a:solidFill>
                <a:latin typeface="Calibri"/>
                <a:ea typeface="微软雅黑"/>
                <a:cs typeface="Comic Sans MS"/>
              </a:rPr>
              <a:t>trend toward </a:t>
            </a:r>
            <a:r>
              <a:rPr sz="3120" spc="-6" dirty="0">
                <a:solidFill>
                  <a:srgbClr val="FF0000"/>
                </a:solidFill>
                <a:latin typeface="Calibri"/>
                <a:ea typeface="微软雅黑"/>
                <a:cs typeface="Comic Sans MS"/>
              </a:rPr>
              <a:t>unifying </a:t>
            </a:r>
            <a:r>
              <a:rPr sz="3120" spc="-6" dirty="0">
                <a:solidFill>
                  <a:prstClr val="black"/>
                </a:solidFill>
                <a:latin typeface="Calibri"/>
                <a:ea typeface="微软雅黑"/>
                <a:cs typeface="Comic Sans MS"/>
              </a:rPr>
              <a:t>the functionality </a:t>
            </a:r>
            <a:r>
              <a:rPr sz="3120" dirty="0">
                <a:solidFill>
                  <a:prstClr val="black"/>
                </a:solidFill>
                <a:latin typeface="Calibri"/>
                <a:ea typeface="微软雅黑"/>
                <a:cs typeface="Comic Sans MS"/>
              </a:rPr>
              <a:t>of </a:t>
            </a:r>
            <a:r>
              <a:rPr sz="3120" spc="-6" dirty="0">
                <a:solidFill>
                  <a:srgbClr val="0070C0"/>
                </a:solidFill>
                <a:latin typeface="Calibri"/>
                <a:ea typeface="微软雅黑"/>
                <a:cs typeface="Comic Sans MS"/>
              </a:rPr>
              <a:t>different </a:t>
            </a:r>
            <a:r>
              <a:rPr sz="3120" dirty="0">
                <a:solidFill>
                  <a:srgbClr val="0070C0"/>
                </a:solidFill>
                <a:latin typeface="Calibri"/>
                <a:ea typeface="微软雅黑"/>
                <a:cs typeface="Comic Sans MS"/>
              </a:rPr>
              <a:t>stages</a:t>
            </a:r>
            <a:r>
              <a:rPr sz="3120" dirty="0">
                <a:solidFill>
                  <a:prstClr val="black"/>
                </a:solidFill>
                <a:latin typeface="Calibri"/>
                <a:ea typeface="微软雅黑"/>
                <a:cs typeface="Comic Sans MS"/>
              </a:rPr>
              <a:t> as seen by </a:t>
            </a:r>
            <a:r>
              <a:rPr sz="3120" spc="-6" dirty="0">
                <a:solidFill>
                  <a:prstClr val="black"/>
                </a:solidFill>
                <a:latin typeface="Calibri"/>
                <a:ea typeface="微软雅黑"/>
                <a:cs typeface="Comic Sans MS"/>
              </a:rPr>
              <a:t>application</a:t>
            </a:r>
            <a:r>
              <a:rPr sz="3120" spc="-48" dirty="0">
                <a:solidFill>
                  <a:prstClr val="black"/>
                </a:solidFill>
                <a:latin typeface="Calibri"/>
                <a:ea typeface="微软雅黑"/>
                <a:cs typeface="Comic Sans MS"/>
              </a:rPr>
              <a:t> </a:t>
            </a:r>
            <a:r>
              <a:rPr sz="3120" dirty="0">
                <a:solidFill>
                  <a:prstClr val="black"/>
                </a:solidFill>
                <a:latin typeface="Calibri"/>
                <a:ea typeface="微软雅黑"/>
                <a:cs typeface="Comic Sans MS"/>
              </a:rPr>
              <a:t>programmer.</a:t>
            </a:r>
          </a:p>
          <a:p>
            <a:pPr marL="907542" marR="88392" lvl="1" indent="-344424" defTabSz="1097280" eaLnBrk="1" fontAlgn="auto" hangingPunct="1">
              <a:lnSpc>
                <a:spcPts val="3372"/>
              </a:lnSpc>
              <a:spcBef>
                <a:spcPts val="792"/>
              </a:spcBef>
              <a:spcAft>
                <a:spcPts val="0"/>
              </a:spcAft>
              <a:buFont typeface="Arial"/>
              <a:buChar char="–"/>
              <a:tabLst>
                <a:tab pos="908304" algn="l"/>
                <a:tab pos="5051298" algn="l"/>
              </a:tabLst>
              <a:defRPr/>
            </a:pPr>
            <a:r>
              <a:rPr sz="3120" spc="-6" dirty="0">
                <a:solidFill>
                  <a:prstClr val="black"/>
                </a:solidFill>
                <a:latin typeface="Calibri"/>
                <a:ea typeface="微软雅黑"/>
                <a:cs typeface="Comic Sans MS"/>
              </a:rPr>
              <a:t>In</a:t>
            </a:r>
            <a:r>
              <a:rPr sz="3120" spc="30" dirty="0">
                <a:solidFill>
                  <a:prstClr val="black"/>
                </a:solidFill>
                <a:latin typeface="Calibri"/>
                <a:ea typeface="微软雅黑"/>
                <a:cs typeface="Comic Sans MS"/>
              </a:rPr>
              <a:t> </a:t>
            </a:r>
            <a:r>
              <a:rPr sz="3120" spc="-6" dirty="0">
                <a:solidFill>
                  <a:prstClr val="black"/>
                </a:solidFill>
                <a:latin typeface="Calibri"/>
                <a:ea typeface="微软雅黑"/>
                <a:cs typeface="Comic Sans MS"/>
              </a:rPr>
              <a:t>graphics</a:t>
            </a:r>
            <a:r>
              <a:rPr sz="3120" spc="-18" dirty="0">
                <a:solidFill>
                  <a:prstClr val="black"/>
                </a:solidFill>
                <a:latin typeface="Calibri"/>
                <a:ea typeface="微软雅黑"/>
                <a:cs typeface="Comic Sans MS"/>
              </a:rPr>
              <a:t> </a:t>
            </a:r>
            <a:r>
              <a:rPr sz="3120" dirty="0">
                <a:solidFill>
                  <a:prstClr val="black"/>
                </a:solidFill>
                <a:latin typeface="Calibri"/>
                <a:ea typeface="微软雅黑"/>
                <a:cs typeface="Comic Sans MS"/>
              </a:rPr>
              <a:t>pipelines,</a:t>
            </a:r>
            <a:r>
              <a:rPr lang="en-US" sz="3120" dirty="0">
                <a:solidFill>
                  <a:prstClr val="black"/>
                </a:solidFill>
                <a:latin typeface="Calibri"/>
                <a:ea typeface="微软雅黑"/>
                <a:cs typeface="Comic Sans MS"/>
              </a:rPr>
              <a:t> </a:t>
            </a:r>
            <a:r>
              <a:rPr sz="3120" dirty="0">
                <a:solidFill>
                  <a:prstClr val="black"/>
                </a:solidFill>
                <a:latin typeface="Calibri"/>
                <a:ea typeface="微软雅黑"/>
                <a:cs typeface="Comic Sans MS"/>
              </a:rPr>
              <a:t>certain stages </a:t>
            </a:r>
            <a:r>
              <a:rPr sz="3120" spc="-6" dirty="0">
                <a:solidFill>
                  <a:prstClr val="black"/>
                </a:solidFill>
                <a:latin typeface="Calibri"/>
                <a:ea typeface="微软雅黑"/>
                <a:cs typeface="Comic Sans MS"/>
              </a:rPr>
              <a:t>do </a:t>
            </a:r>
            <a:r>
              <a:rPr sz="3120" dirty="0">
                <a:solidFill>
                  <a:prstClr val="black"/>
                </a:solidFill>
                <a:latin typeface="Calibri"/>
                <a:ea typeface="微软雅黑"/>
                <a:cs typeface="Comic Sans MS"/>
              </a:rPr>
              <a:t>a</a:t>
            </a:r>
            <a:r>
              <a:rPr sz="3120" spc="-156" dirty="0">
                <a:solidFill>
                  <a:prstClr val="black"/>
                </a:solidFill>
                <a:latin typeface="Calibri"/>
                <a:ea typeface="微软雅黑"/>
                <a:cs typeface="Comic Sans MS"/>
              </a:rPr>
              <a:t> </a:t>
            </a:r>
            <a:r>
              <a:rPr sz="3120" dirty="0">
                <a:solidFill>
                  <a:prstClr val="black"/>
                </a:solidFill>
                <a:latin typeface="Calibri"/>
                <a:ea typeface="微软雅黑"/>
                <a:cs typeface="Comic Sans MS"/>
              </a:rPr>
              <a:t>great  </a:t>
            </a:r>
            <a:r>
              <a:rPr sz="3120" spc="-6" dirty="0">
                <a:solidFill>
                  <a:prstClr val="black"/>
                </a:solidFill>
                <a:latin typeface="Calibri"/>
                <a:ea typeface="微软雅黑"/>
                <a:cs typeface="Comic Sans MS"/>
              </a:rPr>
              <a:t>deal </a:t>
            </a:r>
            <a:r>
              <a:rPr sz="3120" dirty="0">
                <a:solidFill>
                  <a:prstClr val="black"/>
                </a:solidFill>
                <a:latin typeface="Calibri"/>
                <a:ea typeface="微软雅黑"/>
                <a:cs typeface="Comic Sans MS"/>
              </a:rPr>
              <a:t>of </a:t>
            </a:r>
            <a:r>
              <a:rPr sz="3120" dirty="0">
                <a:solidFill>
                  <a:srgbClr val="C00000"/>
                </a:solidFill>
                <a:latin typeface="Calibri"/>
                <a:ea typeface="微软雅黑"/>
                <a:cs typeface="Comic Sans MS"/>
              </a:rPr>
              <a:t>floating-points arithmetic </a:t>
            </a:r>
            <a:r>
              <a:rPr sz="3120" dirty="0">
                <a:solidFill>
                  <a:prstClr val="black"/>
                </a:solidFill>
                <a:latin typeface="Calibri"/>
                <a:ea typeface="微软雅黑"/>
                <a:cs typeface="Comic Sans MS"/>
              </a:rPr>
              <a:t>on a  completely </a:t>
            </a:r>
            <a:r>
              <a:rPr sz="3120" spc="-6" dirty="0">
                <a:solidFill>
                  <a:prstClr val="black"/>
                </a:solidFill>
                <a:latin typeface="Calibri"/>
                <a:ea typeface="微软雅黑"/>
                <a:cs typeface="Comic Sans MS"/>
              </a:rPr>
              <a:t>independent</a:t>
            </a:r>
            <a:r>
              <a:rPr sz="3120" spc="-60" dirty="0">
                <a:solidFill>
                  <a:prstClr val="black"/>
                </a:solidFill>
                <a:latin typeface="Calibri"/>
                <a:ea typeface="微软雅黑"/>
                <a:cs typeface="Comic Sans MS"/>
              </a:rPr>
              <a:t> </a:t>
            </a:r>
            <a:r>
              <a:rPr sz="3120" spc="-6" dirty="0">
                <a:solidFill>
                  <a:prstClr val="black"/>
                </a:solidFill>
                <a:latin typeface="Calibri"/>
                <a:ea typeface="微软雅黑"/>
                <a:cs typeface="Comic Sans MS"/>
              </a:rPr>
              <a:t>data.</a:t>
            </a:r>
            <a:endParaRPr sz="3120" dirty="0">
              <a:solidFill>
                <a:prstClr val="black"/>
              </a:solidFill>
              <a:latin typeface="Calibri"/>
              <a:ea typeface="微软雅黑"/>
              <a:cs typeface="Comic Sans MS"/>
            </a:endParaRPr>
          </a:p>
          <a:p>
            <a:pPr marL="1386840" marR="281178" lvl="2" indent="-274320" defTabSz="1097280" eaLnBrk="1" fontAlgn="auto" hangingPunct="1">
              <a:lnSpc>
                <a:spcPts val="2832"/>
              </a:lnSpc>
              <a:spcBef>
                <a:spcPts val="672"/>
              </a:spcBef>
              <a:spcAft>
                <a:spcPts val="0"/>
              </a:spcAft>
              <a:buFont typeface="Arial"/>
              <a:buChar char="•"/>
              <a:tabLst>
                <a:tab pos="1386840" algn="l"/>
                <a:tab pos="1387602" algn="l"/>
              </a:tabLst>
              <a:defRPr/>
            </a:pPr>
            <a:r>
              <a:rPr sz="2640" spc="-6" dirty="0">
                <a:solidFill>
                  <a:srgbClr val="FF0000"/>
                </a:solidFill>
                <a:latin typeface="Calibri"/>
                <a:ea typeface="微软雅黑"/>
                <a:cs typeface="Comic Sans MS"/>
              </a:rPr>
              <a:t>Data </a:t>
            </a:r>
            <a:r>
              <a:rPr sz="2640" spc="-12" dirty="0">
                <a:solidFill>
                  <a:srgbClr val="FF0000"/>
                </a:solidFill>
                <a:latin typeface="Calibri"/>
                <a:ea typeface="微软雅黑"/>
                <a:cs typeface="Comic Sans MS"/>
              </a:rPr>
              <a:t>independence </a:t>
            </a:r>
            <a:r>
              <a:rPr sz="2640" spc="-6" dirty="0">
                <a:solidFill>
                  <a:prstClr val="black"/>
                </a:solidFill>
                <a:latin typeface="Calibri"/>
                <a:ea typeface="微软雅黑"/>
                <a:cs typeface="Comic Sans MS"/>
              </a:rPr>
              <a:t>is </a:t>
            </a:r>
            <a:r>
              <a:rPr sz="2640" spc="-12" dirty="0">
                <a:solidFill>
                  <a:prstClr val="black"/>
                </a:solidFill>
                <a:latin typeface="Calibri"/>
                <a:ea typeface="微软雅黑"/>
                <a:cs typeface="Comic Sans MS"/>
              </a:rPr>
              <a:t>exploited </a:t>
            </a:r>
            <a:r>
              <a:rPr lang="en-US" sz="2640" spc="-6" dirty="0">
                <a:solidFill>
                  <a:prstClr val="black"/>
                </a:solidFill>
                <a:latin typeface="Calibri"/>
                <a:ea typeface="微软雅黑"/>
                <a:cs typeface="Wingdings"/>
                <a:sym typeface="Wingdings" panose="05000000000000000000" pitchFamily="2" charset="2"/>
              </a:rPr>
              <a:t></a:t>
            </a:r>
            <a:r>
              <a:rPr sz="2640" spc="-6" dirty="0">
                <a:solidFill>
                  <a:prstClr val="black"/>
                </a:solidFill>
                <a:latin typeface="Calibri"/>
                <a:ea typeface="微软雅黑"/>
                <a:cs typeface="Times New Roman"/>
              </a:rPr>
              <a:t> </a:t>
            </a:r>
            <a:r>
              <a:rPr sz="2640" spc="-12" dirty="0">
                <a:solidFill>
                  <a:prstClr val="black"/>
                </a:solidFill>
                <a:latin typeface="Calibri"/>
                <a:ea typeface="微软雅黑"/>
                <a:cs typeface="Comic Sans MS"/>
              </a:rPr>
              <a:t>key </a:t>
            </a:r>
            <a:r>
              <a:rPr sz="2640" spc="-6" dirty="0">
                <a:solidFill>
                  <a:prstClr val="black"/>
                </a:solidFill>
                <a:latin typeface="Calibri"/>
                <a:ea typeface="微软雅黑"/>
                <a:cs typeface="Comic Sans MS"/>
              </a:rPr>
              <a:t>assumption </a:t>
            </a:r>
            <a:r>
              <a:rPr sz="2640" spc="-12" dirty="0">
                <a:solidFill>
                  <a:prstClr val="black"/>
                </a:solidFill>
                <a:latin typeface="Calibri"/>
                <a:ea typeface="微软雅黑"/>
                <a:cs typeface="Comic Sans MS"/>
              </a:rPr>
              <a:t>in  </a:t>
            </a:r>
            <a:r>
              <a:rPr sz="2640" spc="-6" dirty="0">
                <a:solidFill>
                  <a:prstClr val="black"/>
                </a:solidFill>
                <a:latin typeface="Calibri"/>
                <a:ea typeface="微软雅黑"/>
                <a:cs typeface="Comic Sans MS"/>
              </a:rPr>
              <a:t>GPUs</a:t>
            </a:r>
            <a:endParaRPr sz="2640" dirty="0">
              <a:solidFill>
                <a:prstClr val="black"/>
              </a:solidFill>
              <a:latin typeface="Calibri"/>
              <a:ea typeface="微软雅黑"/>
              <a:cs typeface="Comic Sans MS"/>
            </a:endParaRPr>
          </a:p>
        </p:txBody>
      </p:sp>
      <p:sp>
        <p:nvSpPr>
          <p:cNvPr id="5" name="灯片编号占位符 4">
            <a:extLst>
              <a:ext uri="{FF2B5EF4-FFF2-40B4-BE49-F238E27FC236}">
                <a16:creationId xmlns:a16="http://schemas.microsoft.com/office/drawing/2014/main" id="{12703580-9E24-4A14-9ED3-0C2100F0DB26}"/>
              </a:ext>
            </a:extLst>
          </p:cNvPr>
          <p:cNvSpPr>
            <a:spLocks noGrp="1"/>
          </p:cNvSpPr>
          <p:nvPr>
            <p:ph type="sldNum" sz="quarter" idx="12"/>
          </p:nvPr>
        </p:nvSpPr>
        <p:spPr/>
        <p:txBody>
          <a:bodyPr/>
          <a:lstStyle/>
          <a:p>
            <a:pPr defTabSz="1097280" fontAlgn="auto">
              <a:spcBef>
                <a:spcPts val="0"/>
              </a:spcBef>
              <a:spcAft>
                <a:spcPts val="0"/>
              </a:spcAft>
              <a:defRPr/>
            </a:pPr>
            <a:fld id="{D7E73BF0-1322-481A-85B0-7D5783909D9E}" type="slidenum">
              <a:rPr lang="zh-TW" altLang="en-US">
                <a:solidFill>
                  <a:prstClr val="black">
                    <a:tint val="75000"/>
                  </a:prstClr>
                </a:solidFill>
                <a:latin typeface="Calibri"/>
                <a:ea typeface="微软雅黑"/>
              </a:rPr>
              <a:pPr defTabSz="1097280" fontAlgn="auto">
                <a:spcBef>
                  <a:spcPts val="0"/>
                </a:spcBef>
                <a:spcAft>
                  <a:spcPts val="0"/>
                </a:spcAft>
                <a:defRPr/>
              </a:pPr>
              <a:t>24</a:t>
            </a:fld>
            <a:endParaRPr lang="zh-TW" altLang="en-US">
              <a:solidFill>
                <a:prstClr val="black">
                  <a:tint val="75000"/>
                </a:prstClr>
              </a:solidFill>
              <a:latin typeface="Calibri"/>
              <a:ea typeface="微软雅黑"/>
            </a:endParaRPr>
          </a:p>
        </p:txBody>
      </p:sp>
    </p:spTree>
    <p:extLst>
      <p:ext uri="{BB962C8B-B14F-4D97-AF65-F5344CB8AC3E}">
        <p14:creationId xmlns:p14="http://schemas.microsoft.com/office/powerpoint/2010/main" val="53145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down)">
                                      <p:cBhvr>
                                        <p:cTn id="15" dur="500"/>
                                        <p:tgtEl>
                                          <p:spTgt spid="3">
                                            <p:txEl>
                                              <p:pRg st="5" end="5"/>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down)">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089700" y="584296"/>
            <a:ext cx="10435702" cy="987347"/>
          </a:xfrm>
          <a:ln/>
        </p:spPr>
        <p:txBody>
          <a:bodyPr vert="horz" lIns="0" tIns="0" rIns="0" bIns="0" rtlCol="0" anchor="t">
            <a:normAutofit/>
          </a:bodyPr>
          <a:lstStyle/>
          <a:p>
            <a:pPr>
              <a:lnSpc>
                <a:spcPct val="95000"/>
              </a:lnSpc>
              <a:tabLst>
                <a:tab pos="0" algn="l"/>
                <a:tab pos="987332" algn="l"/>
                <a:tab pos="1974665" algn="l"/>
                <a:tab pos="2961997" algn="l"/>
                <a:tab pos="3949330" algn="l"/>
                <a:tab pos="4936663" algn="l"/>
                <a:tab pos="5923996" algn="l"/>
                <a:tab pos="6911328" algn="l"/>
                <a:tab pos="7898660" algn="l"/>
                <a:tab pos="8885993" algn="l"/>
                <a:tab pos="9873325" algn="l"/>
                <a:tab pos="10860658" algn="l"/>
              </a:tabLst>
            </a:pPr>
            <a:r>
              <a:rPr lang="en-US" altLang="zh-CN" sz="4643" dirty="0">
                <a:latin typeface="+mn-lt"/>
              </a:rPr>
              <a:t>The Vision of NVIDIA</a:t>
            </a:r>
          </a:p>
        </p:txBody>
      </p:sp>
      <p:sp>
        <p:nvSpPr>
          <p:cNvPr id="10242" name="Rectangle 2"/>
          <p:cNvSpPr>
            <a:spLocks noGrp="1" noChangeArrowheads="1"/>
          </p:cNvSpPr>
          <p:nvPr>
            <p:ph type="body" idx="1"/>
          </p:nvPr>
        </p:nvSpPr>
        <p:spPr>
          <a:xfrm>
            <a:off x="2225796" y="1571642"/>
            <a:ext cx="10039735" cy="2159820"/>
          </a:xfrm>
          <a:ln/>
        </p:spPr>
        <p:txBody>
          <a:bodyPr vert="horz" wrap="square" lIns="0" tIns="0" rIns="0" bIns="0" numCol="1" rtlCol="0" anchor="t" anchorCtr="0" compatLnSpc="1">
            <a:prstTxWarp prst="textNoShape">
              <a:avLst/>
            </a:prstTxWarp>
            <a:normAutofit/>
          </a:bodyPr>
          <a:lstStyle/>
          <a:p>
            <a:pPr>
              <a:lnSpc>
                <a:spcPct val="95000"/>
              </a:lnSpc>
              <a:spcBef>
                <a:spcPct val="0"/>
              </a:spcBef>
              <a:tabLst>
                <a:tab pos="615370" algn="l"/>
                <a:tab pos="1602702" algn="l"/>
                <a:tab pos="2590034" algn="l"/>
                <a:tab pos="3577367" algn="l"/>
                <a:tab pos="4564699" algn="l"/>
                <a:tab pos="5552032" algn="l"/>
                <a:tab pos="6539364" algn="l"/>
                <a:tab pos="7526698" algn="l"/>
                <a:tab pos="8514030" algn="l"/>
                <a:tab pos="9501362" algn="l"/>
                <a:tab pos="10488695" algn="l"/>
              </a:tabLst>
            </a:pPr>
            <a:r>
              <a:rPr lang="en-US" altLang="zh-CN" sz="2915" dirty="0"/>
              <a:t>"Within the next few years, there will be single-chip graphics devices more </a:t>
            </a:r>
            <a:r>
              <a:rPr lang="en-US" altLang="zh-CN" sz="2915" dirty="0">
                <a:solidFill>
                  <a:srgbClr val="0000FF"/>
                </a:solidFill>
              </a:rPr>
              <a:t>powerful</a:t>
            </a:r>
            <a:r>
              <a:rPr lang="en-US" altLang="zh-CN" sz="2915" dirty="0"/>
              <a:t> and </a:t>
            </a:r>
            <a:r>
              <a:rPr lang="en-US" altLang="zh-CN" sz="2915" dirty="0">
                <a:solidFill>
                  <a:srgbClr val="0000FF"/>
                </a:solidFill>
              </a:rPr>
              <a:t>versatile</a:t>
            </a:r>
            <a:r>
              <a:rPr lang="en-US" altLang="zh-CN" sz="2915" dirty="0"/>
              <a:t> than any graphics system that has ever been built, at any price." </a:t>
            </a:r>
          </a:p>
          <a:p>
            <a:pPr>
              <a:lnSpc>
                <a:spcPct val="95000"/>
              </a:lnSpc>
              <a:spcBef>
                <a:spcPct val="0"/>
              </a:spcBef>
              <a:tabLst>
                <a:tab pos="615370" algn="l"/>
                <a:tab pos="1602702" algn="l"/>
                <a:tab pos="2590034" algn="l"/>
                <a:tab pos="3577367" algn="l"/>
                <a:tab pos="4564699" algn="l"/>
                <a:tab pos="5552032" algn="l"/>
                <a:tab pos="6539364" algn="l"/>
                <a:tab pos="7526698" algn="l"/>
                <a:tab pos="8514030" algn="l"/>
                <a:tab pos="9501362" algn="l"/>
                <a:tab pos="10488695" algn="l"/>
              </a:tabLst>
            </a:pPr>
            <a:endParaRPr lang="en-US" altLang="zh-CN" sz="2915" dirty="0"/>
          </a:p>
        </p:txBody>
      </p:sp>
      <p:pic>
        <p:nvPicPr>
          <p:cNvPr id="2" name="图片 1"/>
          <p:cNvPicPr>
            <a:picLocks noChangeAspect="1"/>
          </p:cNvPicPr>
          <p:nvPr/>
        </p:nvPicPr>
        <p:blipFill>
          <a:blip r:embed="rId3"/>
          <a:stretch>
            <a:fillRect/>
          </a:stretch>
        </p:blipFill>
        <p:spPr>
          <a:xfrm>
            <a:off x="4014323" y="3116137"/>
            <a:ext cx="6152316" cy="4139521"/>
          </a:xfrm>
          <a:prstGeom prst="rect">
            <a:avLst/>
          </a:prstGeom>
        </p:spPr>
      </p:pic>
      <p:sp>
        <p:nvSpPr>
          <p:cNvPr id="3" name="矩形 2"/>
          <p:cNvSpPr/>
          <p:nvPr/>
        </p:nvSpPr>
        <p:spPr>
          <a:xfrm>
            <a:off x="5197472" y="7457039"/>
            <a:ext cx="3181320" cy="408125"/>
          </a:xfrm>
          <a:prstGeom prst="rect">
            <a:avLst/>
          </a:prstGeom>
        </p:spPr>
        <p:txBody>
          <a:bodyPr wrap="none">
            <a:spAutoFit/>
          </a:bodyPr>
          <a:lstStyle/>
          <a:p>
            <a:pPr algn="r" defTabSz="1097280" eaLnBrk="1" fontAlgn="auto" hangingPunct="1">
              <a:lnSpc>
                <a:spcPct val="95000"/>
              </a:lnSpc>
              <a:spcAft>
                <a:spcPts val="0"/>
              </a:spcAft>
              <a:tabLst>
                <a:tab pos="615370" algn="l"/>
                <a:tab pos="1602702" algn="l"/>
                <a:tab pos="2590034" algn="l"/>
                <a:tab pos="3577367" algn="l"/>
                <a:tab pos="4564699" algn="l"/>
                <a:tab pos="5552032" algn="l"/>
                <a:tab pos="6539364" algn="l"/>
                <a:tab pos="7526698" algn="l"/>
                <a:tab pos="8514030" algn="l"/>
                <a:tab pos="9501362" algn="l"/>
                <a:tab pos="10488695" algn="l"/>
              </a:tabLst>
              <a:defRPr/>
            </a:pPr>
            <a:r>
              <a:rPr lang="en-US" altLang="zh-CN" sz="2160" dirty="0">
                <a:solidFill>
                  <a:prstClr val="black"/>
                </a:solidFill>
                <a:latin typeface="Calibri"/>
                <a:ea typeface="微软雅黑"/>
              </a:rPr>
              <a:t>-- David Kirk, NVIDIA, </a:t>
            </a:r>
            <a:r>
              <a:rPr lang="en-US" altLang="zh-CN" sz="2160" dirty="0">
                <a:solidFill>
                  <a:srgbClr val="0000FF"/>
                </a:solidFill>
                <a:latin typeface="Calibri"/>
                <a:ea typeface="微软雅黑"/>
              </a:rPr>
              <a:t>1998</a:t>
            </a:r>
          </a:p>
        </p:txBody>
      </p:sp>
      <p:sp>
        <p:nvSpPr>
          <p:cNvPr id="5" name="灯片编号占位符 4">
            <a:extLst>
              <a:ext uri="{FF2B5EF4-FFF2-40B4-BE49-F238E27FC236}">
                <a16:creationId xmlns:a16="http://schemas.microsoft.com/office/drawing/2014/main" id="{EC33B9BE-454D-4110-B0D8-330A0D89DE8B}"/>
              </a:ext>
            </a:extLst>
          </p:cNvPr>
          <p:cNvSpPr>
            <a:spLocks noGrp="1"/>
          </p:cNvSpPr>
          <p:nvPr>
            <p:ph type="sldNum" sz="quarter" idx="12"/>
          </p:nvPr>
        </p:nvSpPr>
        <p:spPr/>
        <p:txBody>
          <a:bodyPr/>
          <a:lstStyle/>
          <a:p>
            <a:pPr defTabSz="1097280" fontAlgn="auto">
              <a:spcBef>
                <a:spcPts val="0"/>
              </a:spcBef>
              <a:spcAft>
                <a:spcPts val="0"/>
              </a:spcAft>
              <a:defRPr/>
            </a:pPr>
            <a:fld id="{D7E73BF0-1322-481A-85B0-7D5783909D9E}" type="slidenum">
              <a:rPr lang="zh-TW" altLang="en-US">
                <a:solidFill>
                  <a:prstClr val="black">
                    <a:tint val="75000"/>
                  </a:prstClr>
                </a:solidFill>
                <a:latin typeface="Calibri"/>
                <a:ea typeface="微软雅黑"/>
              </a:rPr>
              <a:pPr defTabSz="1097280" fontAlgn="auto">
                <a:spcBef>
                  <a:spcPts val="0"/>
                </a:spcBef>
                <a:spcAft>
                  <a:spcPts val="0"/>
                </a:spcAft>
                <a:defRPr/>
              </a:pPr>
              <a:t>25</a:t>
            </a:fld>
            <a:endParaRPr lang="zh-TW" altLang="en-US">
              <a:solidFill>
                <a:prstClr val="black">
                  <a:tint val="75000"/>
                </a:prstClr>
              </a:solidFill>
              <a:latin typeface="Calibri"/>
              <a:ea typeface="微软雅黑"/>
            </a:endParaRPr>
          </a:p>
        </p:txBody>
      </p:sp>
    </p:spTree>
    <p:extLst>
      <p:ext uri="{BB962C8B-B14F-4D97-AF65-F5344CB8AC3E}">
        <p14:creationId xmlns:p14="http://schemas.microsoft.com/office/powerpoint/2010/main" val="208417545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70984" y="82352"/>
            <a:ext cx="2586228" cy="828688"/>
          </a:xfrm>
          <a:prstGeom prst="rect">
            <a:avLst/>
          </a:prstGeom>
        </p:spPr>
        <p:txBody>
          <a:bodyPr vert="horz" wrap="square" lIns="0" tIns="16002" rIns="0" bIns="0" rtlCol="0" anchor="ctr">
            <a:spAutoFit/>
          </a:bodyPr>
          <a:lstStyle/>
          <a:p>
            <a:pPr marL="15240">
              <a:spcBef>
                <a:spcPts val="126"/>
              </a:spcBef>
            </a:pPr>
            <a:r>
              <a:rPr spc="-6" dirty="0"/>
              <a:t>In</a:t>
            </a:r>
            <a:r>
              <a:rPr spc="-96" dirty="0"/>
              <a:t> </a:t>
            </a:r>
            <a:r>
              <a:rPr spc="-6" dirty="0"/>
              <a:t>2006</a:t>
            </a:r>
            <a:endParaRPr dirty="0"/>
          </a:p>
        </p:txBody>
      </p:sp>
      <p:sp>
        <p:nvSpPr>
          <p:cNvPr id="3" name="object 3"/>
          <p:cNvSpPr txBox="1"/>
          <p:nvPr/>
        </p:nvSpPr>
        <p:spPr>
          <a:xfrm>
            <a:off x="2335831" y="2096638"/>
            <a:ext cx="10329672" cy="2954399"/>
          </a:xfrm>
          <a:prstGeom prst="rect">
            <a:avLst/>
          </a:prstGeom>
        </p:spPr>
        <p:txBody>
          <a:bodyPr vert="horz" wrap="square" lIns="0" tIns="16002" rIns="0" bIns="0" rtlCol="0">
            <a:spAutoFit/>
          </a:bodyPr>
          <a:lstStyle/>
          <a:p>
            <a:pPr marL="426720" marR="518160" indent="-411480" defTabSz="1097280" eaLnBrk="1" fontAlgn="auto" hangingPunct="1">
              <a:spcBef>
                <a:spcPts val="126"/>
              </a:spcBef>
              <a:spcAft>
                <a:spcPts val="0"/>
              </a:spcAft>
              <a:buFont typeface="Arial"/>
              <a:buChar char="•"/>
              <a:tabLst>
                <a:tab pos="425958" algn="l"/>
                <a:tab pos="426720" algn="l"/>
              </a:tabLst>
              <a:defRPr/>
            </a:pPr>
            <a:r>
              <a:rPr sz="3840" dirty="0">
                <a:solidFill>
                  <a:prstClr val="black"/>
                </a:solidFill>
                <a:latin typeface="Calibri"/>
                <a:ea typeface="微软雅黑"/>
                <a:cs typeface="Comic Sans MS"/>
              </a:rPr>
              <a:t>NVIDIA </a:t>
            </a:r>
            <a:r>
              <a:rPr sz="3840" spc="-6" dirty="0">
                <a:solidFill>
                  <a:prstClr val="black"/>
                </a:solidFill>
                <a:latin typeface="Calibri"/>
                <a:ea typeface="微软雅黑"/>
                <a:cs typeface="Comic Sans MS"/>
              </a:rPr>
              <a:t>GeForce 8800 </a:t>
            </a:r>
            <a:r>
              <a:rPr sz="3840" dirty="0">
                <a:solidFill>
                  <a:prstClr val="black"/>
                </a:solidFill>
                <a:latin typeface="Calibri"/>
                <a:ea typeface="微软雅黑"/>
                <a:cs typeface="Comic Sans MS"/>
              </a:rPr>
              <a:t>mapped  separate graphics stage </a:t>
            </a:r>
            <a:r>
              <a:rPr sz="3840" spc="-6" dirty="0">
                <a:solidFill>
                  <a:prstClr val="black"/>
                </a:solidFill>
                <a:latin typeface="Calibri"/>
                <a:ea typeface="微软雅黑"/>
                <a:cs typeface="Comic Sans MS"/>
              </a:rPr>
              <a:t>to </a:t>
            </a:r>
            <a:r>
              <a:rPr sz="3840" dirty="0">
                <a:solidFill>
                  <a:prstClr val="black"/>
                </a:solidFill>
                <a:latin typeface="Calibri"/>
                <a:ea typeface="微软雅黑"/>
                <a:cs typeface="Comic Sans MS"/>
              </a:rPr>
              <a:t>a </a:t>
            </a:r>
            <a:r>
              <a:rPr sz="3840" spc="-6" dirty="0">
                <a:solidFill>
                  <a:srgbClr val="FF0000"/>
                </a:solidFill>
                <a:latin typeface="Calibri"/>
                <a:ea typeface="微软雅黑"/>
                <a:cs typeface="Comic Sans MS"/>
              </a:rPr>
              <a:t>unified  </a:t>
            </a:r>
            <a:r>
              <a:rPr sz="3840" dirty="0">
                <a:solidFill>
                  <a:srgbClr val="FF0000"/>
                </a:solidFill>
                <a:latin typeface="Calibri"/>
                <a:ea typeface="微软雅黑"/>
                <a:cs typeface="Comic Sans MS"/>
              </a:rPr>
              <a:t>array of</a:t>
            </a:r>
            <a:r>
              <a:rPr sz="3840" spc="-6" dirty="0">
                <a:solidFill>
                  <a:srgbClr val="FF0000"/>
                </a:solidFill>
                <a:latin typeface="Calibri"/>
                <a:ea typeface="微软雅黑"/>
                <a:cs typeface="Comic Sans MS"/>
              </a:rPr>
              <a:t> </a:t>
            </a:r>
            <a:r>
              <a:rPr sz="3840" dirty="0">
                <a:solidFill>
                  <a:srgbClr val="FF0000"/>
                </a:solidFill>
                <a:latin typeface="Calibri"/>
                <a:ea typeface="微软雅黑"/>
                <a:cs typeface="Comic Sans MS"/>
              </a:rPr>
              <a:t>processors</a:t>
            </a:r>
            <a:endParaRPr sz="3840" dirty="0">
              <a:solidFill>
                <a:prstClr val="black"/>
              </a:solidFill>
              <a:latin typeface="Calibri"/>
              <a:ea typeface="微软雅黑"/>
              <a:cs typeface="Comic Sans MS"/>
            </a:endParaRPr>
          </a:p>
          <a:p>
            <a:pPr marL="907542" marR="6096" lvl="1" indent="-344424" defTabSz="1097280" eaLnBrk="1" fontAlgn="auto" hangingPunct="1">
              <a:spcBef>
                <a:spcPts val="822"/>
              </a:spcBef>
              <a:spcAft>
                <a:spcPts val="0"/>
              </a:spcAft>
              <a:buFont typeface="Arial"/>
              <a:buChar char="–"/>
              <a:tabLst>
                <a:tab pos="908304" algn="l"/>
              </a:tabLst>
              <a:defRPr/>
            </a:pPr>
            <a:r>
              <a:rPr sz="3360" spc="-6" dirty="0">
                <a:solidFill>
                  <a:srgbClr val="001F5F"/>
                </a:solidFill>
                <a:latin typeface="Calibri"/>
                <a:ea typeface="微软雅黑"/>
                <a:cs typeface="Comic Sans MS"/>
              </a:rPr>
              <a:t>For </a:t>
            </a:r>
            <a:r>
              <a:rPr sz="3360" spc="-12" dirty="0">
                <a:solidFill>
                  <a:srgbClr val="001F5F"/>
                </a:solidFill>
                <a:latin typeface="Calibri"/>
                <a:ea typeface="微软雅黑"/>
                <a:cs typeface="Comic Sans MS"/>
              </a:rPr>
              <a:t>vertex </a:t>
            </a:r>
            <a:r>
              <a:rPr sz="3360" spc="-6" dirty="0">
                <a:solidFill>
                  <a:srgbClr val="001F5F"/>
                </a:solidFill>
                <a:latin typeface="Calibri"/>
                <a:ea typeface="微软雅黑"/>
                <a:cs typeface="Comic Sans MS"/>
              </a:rPr>
              <a:t>shading, geometry processing,  and pixel</a:t>
            </a:r>
            <a:r>
              <a:rPr sz="3360" spc="6" dirty="0">
                <a:solidFill>
                  <a:srgbClr val="001F5F"/>
                </a:solidFill>
                <a:latin typeface="Calibri"/>
                <a:ea typeface="微软雅黑"/>
                <a:cs typeface="Comic Sans MS"/>
              </a:rPr>
              <a:t> </a:t>
            </a:r>
            <a:r>
              <a:rPr sz="3360" spc="-6" dirty="0">
                <a:solidFill>
                  <a:srgbClr val="001F5F"/>
                </a:solidFill>
                <a:latin typeface="Calibri"/>
                <a:ea typeface="微软雅黑"/>
                <a:cs typeface="Comic Sans MS"/>
              </a:rPr>
              <a:t>processing</a:t>
            </a:r>
            <a:endParaRPr sz="3360" dirty="0">
              <a:solidFill>
                <a:prstClr val="black"/>
              </a:solidFill>
              <a:latin typeface="Calibri"/>
              <a:ea typeface="微软雅黑"/>
              <a:cs typeface="Comic Sans MS"/>
            </a:endParaRPr>
          </a:p>
          <a:p>
            <a:pPr marL="907542" lvl="1" indent="-344424" defTabSz="1097280" eaLnBrk="1" fontAlgn="auto" hangingPunct="1">
              <a:spcBef>
                <a:spcPts val="810"/>
              </a:spcBef>
              <a:spcAft>
                <a:spcPts val="0"/>
              </a:spcAft>
              <a:buFont typeface="Arial"/>
              <a:buChar char="–"/>
              <a:tabLst>
                <a:tab pos="908304" algn="l"/>
              </a:tabLst>
              <a:defRPr/>
            </a:pPr>
            <a:r>
              <a:rPr sz="3360" spc="-12" dirty="0">
                <a:solidFill>
                  <a:srgbClr val="001F5F"/>
                </a:solidFill>
                <a:latin typeface="Calibri"/>
                <a:ea typeface="微软雅黑"/>
                <a:cs typeface="Comic Sans MS"/>
              </a:rPr>
              <a:t>Allows dynamic</a:t>
            </a:r>
            <a:r>
              <a:rPr sz="3360" spc="30" dirty="0">
                <a:solidFill>
                  <a:srgbClr val="001F5F"/>
                </a:solidFill>
                <a:latin typeface="Calibri"/>
                <a:ea typeface="微软雅黑"/>
                <a:cs typeface="Comic Sans MS"/>
              </a:rPr>
              <a:t> </a:t>
            </a:r>
            <a:r>
              <a:rPr sz="3360" spc="-6" dirty="0">
                <a:solidFill>
                  <a:srgbClr val="001F5F"/>
                </a:solidFill>
                <a:latin typeface="Calibri"/>
                <a:ea typeface="微软雅黑"/>
                <a:cs typeface="Comic Sans MS"/>
              </a:rPr>
              <a:t>partition</a:t>
            </a:r>
            <a:endParaRPr sz="3360" dirty="0">
              <a:solidFill>
                <a:prstClr val="black"/>
              </a:solidFill>
              <a:latin typeface="Calibri"/>
              <a:ea typeface="微软雅黑"/>
              <a:cs typeface="Comic Sans MS"/>
            </a:endParaRPr>
          </a:p>
        </p:txBody>
      </p:sp>
      <p:sp>
        <p:nvSpPr>
          <p:cNvPr id="5" name="灯片编号占位符 4">
            <a:extLst>
              <a:ext uri="{FF2B5EF4-FFF2-40B4-BE49-F238E27FC236}">
                <a16:creationId xmlns:a16="http://schemas.microsoft.com/office/drawing/2014/main" id="{3D3D3227-07CC-491F-9C8F-66EF73FA9070}"/>
              </a:ext>
            </a:extLst>
          </p:cNvPr>
          <p:cNvSpPr>
            <a:spLocks noGrp="1"/>
          </p:cNvSpPr>
          <p:nvPr>
            <p:ph type="sldNum" sz="quarter" idx="12"/>
          </p:nvPr>
        </p:nvSpPr>
        <p:spPr/>
        <p:txBody>
          <a:bodyPr/>
          <a:lstStyle/>
          <a:p>
            <a:pPr defTabSz="1097280" fontAlgn="auto">
              <a:spcBef>
                <a:spcPts val="0"/>
              </a:spcBef>
              <a:spcAft>
                <a:spcPts val="0"/>
              </a:spcAft>
              <a:defRPr/>
            </a:pPr>
            <a:fld id="{D7E73BF0-1322-481A-85B0-7D5783909D9E}" type="slidenum">
              <a:rPr lang="zh-TW" altLang="en-US">
                <a:solidFill>
                  <a:prstClr val="black">
                    <a:tint val="75000"/>
                  </a:prstClr>
                </a:solidFill>
                <a:latin typeface="Calibri"/>
                <a:ea typeface="微软雅黑"/>
              </a:rPr>
              <a:pPr defTabSz="1097280" fontAlgn="auto">
                <a:spcBef>
                  <a:spcPts val="0"/>
                </a:spcBef>
                <a:spcAft>
                  <a:spcPts val="0"/>
                </a:spcAft>
                <a:defRPr/>
              </a:pPr>
              <a:t>26</a:t>
            </a:fld>
            <a:endParaRPr lang="zh-TW" altLang="en-US">
              <a:solidFill>
                <a:prstClr val="black">
                  <a:tint val="75000"/>
                </a:prstClr>
              </a:solidFill>
              <a:latin typeface="Calibri"/>
              <a:ea typeface="微软雅黑"/>
            </a:endParaRPr>
          </a:p>
        </p:txBody>
      </p:sp>
    </p:spTree>
    <p:extLst>
      <p:ext uri="{BB962C8B-B14F-4D97-AF65-F5344CB8AC3E}">
        <p14:creationId xmlns:p14="http://schemas.microsoft.com/office/powerpoint/2010/main" val="3908698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9032" y="1388749"/>
            <a:ext cx="9206784" cy="647573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18" name="Rectangle 2"/>
          <p:cNvSpPr>
            <a:spLocks noGrp="1" noChangeArrowheads="1"/>
          </p:cNvSpPr>
          <p:nvPr>
            <p:ph type="title"/>
          </p:nvPr>
        </p:nvSpPr>
        <p:spPr>
          <a:xfrm>
            <a:off x="2098206" y="329115"/>
            <a:ext cx="10435702" cy="987347"/>
          </a:xfrm>
          <a:ln/>
        </p:spPr>
        <p:txBody>
          <a:bodyPr vert="horz" lIns="0" tIns="0" rIns="0" bIns="0" rtlCol="0" anchor="t">
            <a:normAutofit/>
          </a:bodyPr>
          <a:lstStyle/>
          <a:p>
            <a:pPr>
              <a:lnSpc>
                <a:spcPct val="95000"/>
              </a:lnSpc>
              <a:tabLst>
                <a:tab pos="0" algn="l"/>
                <a:tab pos="987332" algn="l"/>
                <a:tab pos="1974665" algn="l"/>
                <a:tab pos="2961997" algn="l"/>
                <a:tab pos="3949330" algn="l"/>
                <a:tab pos="4936663" algn="l"/>
                <a:tab pos="5923996" algn="l"/>
                <a:tab pos="6911328" algn="l"/>
                <a:tab pos="7898660" algn="l"/>
                <a:tab pos="8885993" algn="l"/>
                <a:tab pos="9873325" algn="l"/>
                <a:tab pos="10860658" algn="l"/>
              </a:tabLst>
            </a:pPr>
            <a:r>
              <a:rPr lang="en-US" altLang="zh-CN" sz="4643" dirty="0">
                <a:latin typeface="+mn-lt"/>
              </a:rPr>
              <a:t>General Purposed GPU </a:t>
            </a:r>
          </a:p>
        </p:txBody>
      </p:sp>
      <p:sp>
        <p:nvSpPr>
          <p:cNvPr id="9219" name="Text Box 3"/>
          <p:cNvSpPr txBox="1">
            <a:spLocks noChangeArrowheads="1"/>
          </p:cNvSpPr>
          <p:nvPr/>
        </p:nvSpPr>
        <p:spPr bwMode="auto">
          <a:xfrm>
            <a:off x="1878796" y="7898770"/>
            <a:ext cx="7034843" cy="20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9pPr>
          </a:lstStyle>
          <a:p>
            <a:pPr defTabSz="1097280" eaLnBrk="1" fontAlgn="auto" hangingPunct="1">
              <a:lnSpc>
                <a:spcPct val="95000"/>
              </a:lnSpc>
              <a:spcBef>
                <a:spcPts val="0"/>
              </a:spcBef>
              <a:spcAft>
                <a:spcPts val="0"/>
              </a:spcAft>
              <a:tabLst>
                <a:tab pos="0" algn="l"/>
                <a:tab pos="1097280" algn="l"/>
                <a:tab pos="2194560" algn="l"/>
                <a:tab pos="3291840" algn="l"/>
                <a:tab pos="4389120" algn="l"/>
                <a:tab pos="5486400" algn="l"/>
                <a:tab pos="6583680" algn="l"/>
                <a:tab pos="7680960" algn="l"/>
                <a:tab pos="8778240" algn="l"/>
                <a:tab pos="9875520" algn="l"/>
                <a:tab pos="10972800" algn="l"/>
                <a:tab pos="12070080" algn="l"/>
              </a:tabLst>
              <a:defRPr/>
            </a:pPr>
            <a:r>
              <a:rPr lang="en-US" altLang="zh-CN" sz="1404">
                <a:latin typeface="Arial" panose="020B0604020202020204" pitchFamily="34" charset="0"/>
                <a:ea typeface="微软雅黑"/>
              </a:rPr>
              <a:t>ref: </a:t>
            </a:r>
            <a:r>
              <a:rPr lang="en-US" altLang="zh-CN" sz="1404" u="sng">
                <a:solidFill>
                  <a:srgbClr val="0000FF"/>
                </a:solidFill>
                <a:latin typeface="Arial" panose="020B0604020202020204" pitchFamily="34" charset="0"/>
                <a:ea typeface="微软雅黑"/>
              </a:rPr>
              <a:t>http://www.nvidia.com/object/tesla_computing_solutions.html</a:t>
            </a:r>
          </a:p>
        </p:txBody>
      </p:sp>
      <p:sp>
        <p:nvSpPr>
          <p:cNvPr id="3" name="灯片编号占位符 2">
            <a:extLst>
              <a:ext uri="{FF2B5EF4-FFF2-40B4-BE49-F238E27FC236}">
                <a16:creationId xmlns:a16="http://schemas.microsoft.com/office/drawing/2014/main" id="{6B0ABA73-3341-4224-A754-DEE0D984844C}"/>
              </a:ext>
            </a:extLst>
          </p:cNvPr>
          <p:cNvSpPr>
            <a:spLocks noGrp="1"/>
          </p:cNvSpPr>
          <p:nvPr>
            <p:ph type="sldNum" sz="quarter" idx="12"/>
          </p:nvPr>
        </p:nvSpPr>
        <p:spPr/>
        <p:txBody>
          <a:bodyPr/>
          <a:lstStyle/>
          <a:p>
            <a:pPr defTabSz="1097280" fontAlgn="auto">
              <a:spcBef>
                <a:spcPts val="0"/>
              </a:spcBef>
              <a:spcAft>
                <a:spcPts val="0"/>
              </a:spcAft>
              <a:defRPr/>
            </a:pPr>
            <a:fld id="{D7E73BF0-1322-481A-85B0-7D5783909D9E}" type="slidenum">
              <a:rPr lang="zh-TW" altLang="en-US">
                <a:solidFill>
                  <a:prstClr val="black">
                    <a:tint val="75000"/>
                  </a:prstClr>
                </a:solidFill>
                <a:latin typeface="Calibri"/>
                <a:ea typeface="微软雅黑"/>
              </a:rPr>
              <a:pPr defTabSz="1097280" fontAlgn="auto">
                <a:spcBef>
                  <a:spcPts val="0"/>
                </a:spcBef>
                <a:spcAft>
                  <a:spcPts val="0"/>
                </a:spcAft>
                <a:defRPr/>
              </a:pPr>
              <a:t>27</a:t>
            </a:fld>
            <a:endParaRPr lang="zh-TW" altLang="en-US">
              <a:solidFill>
                <a:prstClr val="black">
                  <a:tint val="75000"/>
                </a:prstClr>
              </a:solidFill>
              <a:latin typeface="Calibri"/>
              <a:ea typeface="微软雅黑"/>
            </a:endParaRPr>
          </a:p>
        </p:txBody>
      </p:sp>
    </p:spTree>
    <p:extLst>
      <p:ext uri="{BB962C8B-B14F-4D97-AF65-F5344CB8AC3E}">
        <p14:creationId xmlns:p14="http://schemas.microsoft.com/office/powerpoint/2010/main" val="17825405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90926" y="5501944"/>
            <a:ext cx="91440" cy="262890"/>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 name="object 3"/>
          <p:cNvSpPr/>
          <p:nvPr/>
        </p:nvSpPr>
        <p:spPr>
          <a:xfrm>
            <a:off x="2451506" y="5501944"/>
            <a:ext cx="91440" cy="262890"/>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 name="object 4"/>
          <p:cNvSpPr/>
          <p:nvPr/>
        </p:nvSpPr>
        <p:spPr>
          <a:xfrm>
            <a:off x="2114092" y="5175504"/>
            <a:ext cx="757428" cy="326136"/>
          </a:xfrm>
          <a:custGeom>
            <a:avLst/>
            <a:gdLst/>
            <a:ahLst/>
            <a:cxnLst/>
            <a:rect l="l" t="t" r="r" b="b"/>
            <a:pathLst>
              <a:path w="631190" h="271779">
                <a:moveTo>
                  <a:pt x="630936" y="0"/>
                </a:moveTo>
                <a:lnTo>
                  <a:pt x="0" y="0"/>
                </a:lnTo>
                <a:lnTo>
                  <a:pt x="0" y="271271"/>
                </a:lnTo>
                <a:lnTo>
                  <a:pt x="630936" y="271271"/>
                </a:lnTo>
                <a:lnTo>
                  <a:pt x="630936"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 name="object 5"/>
          <p:cNvSpPr/>
          <p:nvPr/>
        </p:nvSpPr>
        <p:spPr>
          <a:xfrm>
            <a:off x="2156155"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 name="object 6"/>
          <p:cNvSpPr/>
          <p:nvPr/>
        </p:nvSpPr>
        <p:spPr>
          <a:xfrm>
            <a:off x="2156155" y="5230368"/>
            <a:ext cx="84582" cy="108204"/>
          </a:xfrm>
          <a:custGeom>
            <a:avLst/>
            <a:gdLst/>
            <a:ahLst/>
            <a:cxnLst/>
            <a:rect l="l" t="t" r="r" b="b"/>
            <a:pathLst>
              <a:path w="70485" h="90170">
                <a:moveTo>
                  <a:pt x="0" y="89916"/>
                </a:moveTo>
                <a:lnTo>
                  <a:pt x="70104" y="89916"/>
                </a:lnTo>
                <a:lnTo>
                  <a:pt x="70104"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7" name="object 7"/>
          <p:cNvSpPr/>
          <p:nvPr/>
        </p:nvSpPr>
        <p:spPr>
          <a:xfrm>
            <a:off x="2240281"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8" name="object 8"/>
          <p:cNvSpPr/>
          <p:nvPr/>
        </p:nvSpPr>
        <p:spPr>
          <a:xfrm>
            <a:off x="2240281"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9" name="object 9"/>
          <p:cNvSpPr/>
          <p:nvPr/>
        </p:nvSpPr>
        <p:spPr>
          <a:xfrm>
            <a:off x="2156155"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0" name="object 10"/>
          <p:cNvSpPr/>
          <p:nvPr/>
        </p:nvSpPr>
        <p:spPr>
          <a:xfrm>
            <a:off x="2156155" y="5338266"/>
            <a:ext cx="84582" cy="109728"/>
          </a:xfrm>
          <a:custGeom>
            <a:avLst/>
            <a:gdLst/>
            <a:ahLst/>
            <a:cxnLst/>
            <a:rect l="l" t="t" r="r" b="b"/>
            <a:pathLst>
              <a:path w="70485" h="91439">
                <a:moveTo>
                  <a:pt x="0" y="91440"/>
                </a:moveTo>
                <a:lnTo>
                  <a:pt x="70104" y="91440"/>
                </a:lnTo>
                <a:lnTo>
                  <a:pt x="70104"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1" name="object 11"/>
          <p:cNvSpPr/>
          <p:nvPr/>
        </p:nvSpPr>
        <p:spPr>
          <a:xfrm>
            <a:off x="2240281"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2" name="object 12"/>
          <p:cNvSpPr/>
          <p:nvPr/>
        </p:nvSpPr>
        <p:spPr>
          <a:xfrm>
            <a:off x="2240281"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3" name="object 13"/>
          <p:cNvSpPr/>
          <p:nvPr/>
        </p:nvSpPr>
        <p:spPr>
          <a:xfrm>
            <a:off x="2324405" y="5230368"/>
            <a:ext cx="84582" cy="108204"/>
          </a:xfrm>
          <a:custGeom>
            <a:avLst/>
            <a:gdLst/>
            <a:ahLst/>
            <a:cxnLst/>
            <a:rect l="l" t="t" r="r" b="b"/>
            <a:pathLst>
              <a:path w="70484" h="90170">
                <a:moveTo>
                  <a:pt x="0" y="89916"/>
                </a:moveTo>
                <a:lnTo>
                  <a:pt x="70104" y="89916"/>
                </a:lnTo>
                <a:lnTo>
                  <a:pt x="70104"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4" name="object 14"/>
          <p:cNvSpPr/>
          <p:nvPr/>
        </p:nvSpPr>
        <p:spPr>
          <a:xfrm>
            <a:off x="2324405" y="5230368"/>
            <a:ext cx="84582" cy="108204"/>
          </a:xfrm>
          <a:custGeom>
            <a:avLst/>
            <a:gdLst/>
            <a:ahLst/>
            <a:cxnLst/>
            <a:rect l="l" t="t" r="r" b="b"/>
            <a:pathLst>
              <a:path w="70484" h="90170">
                <a:moveTo>
                  <a:pt x="0" y="89916"/>
                </a:moveTo>
                <a:lnTo>
                  <a:pt x="70104" y="89916"/>
                </a:lnTo>
                <a:lnTo>
                  <a:pt x="70104"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5" name="object 15"/>
          <p:cNvSpPr/>
          <p:nvPr/>
        </p:nvSpPr>
        <p:spPr>
          <a:xfrm>
            <a:off x="2408530" y="5230368"/>
            <a:ext cx="84582" cy="108204"/>
          </a:xfrm>
          <a:custGeom>
            <a:avLst/>
            <a:gdLst/>
            <a:ahLst/>
            <a:cxnLst/>
            <a:rect l="l" t="t" r="r" b="b"/>
            <a:pathLst>
              <a:path w="70484" h="90170">
                <a:moveTo>
                  <a:pt x="0" y="89916"/>
                </a:moveTo>
                <a:lnTo>
                  <a:pt x="70104" y="89916"/>
                </a:lnTo>
                <a:lnTo>
                  <a:pt x="70104"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6" name="object 16"/>
          <p:cNvSpPr/>
          <p:nvPr/>
        </p:nvSpPr>
        <p:spPr>
          <a:xfrm>
            <a:off x="2408530" y="5230368"/>
            <a:ext cx="84582" cy="108204"/>
          </a:xfrm>
          <a:custGeom>
            <a:avLst/>
            <a:gdLst/>
            <a:ahLst/>
            <a:cxnLst/>
            <a:rect l="l" t="t" r="r" b="b"/>
            <a:pathLst>
              <a:path w="70484" h="90170">
                <a:moveTo>
                  <a:pt x="0" y="89916"/>
                </a:moveTo>
                <a:lnTo>
                  <a:pt x="70104" y="89916"/>
                </a:lnTo>
                <a:lnTo>
                  <a:pt x="70104"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7" name="object 17"/>
          <p:cNvSpPr/>
          <p:nvPr/>
        </p:nvSpPr>
        <p:spPr>
          <a:xfrm>
            <a:off x="2324405" y="5338266"/>
            <a:ext cx="84582" cy="109728"/>
          </a:xfrm>
          <a:custGeom>
            <a:avLst/>
            <a:gdLst/>
            <a:ahLst/>
            <a:cxnLst/>
            <a:rect l="l" t="t" r="r" b="b"/>
            <a:pathLst>
              <a:path w="70484" h="91439">
                <a:moveTo>
                  <a:pt x="0" y="91440"/>
                </a:moveTo>
                <a:lnTo>
                  <a:pt x="70104" y="91440"/>
                </a:lnTo>
                <a:lnTo>
                  <a:pt x="70104"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8" name="object 18"/>
          <p:cNvSpPr/>
          <p:nvPr/>
        </p:nvSpPr>
        <p:spPr>
          <a:xfrm>
            <a:off x="2324405" y="5338266"/>
            <a:ext cx="84582" cy="109728"/>
          </a:xfrm>
          <a:custGeom>
            <a:avLst/>
            <a:gdLst/>
            <a:ahLst/>
            <a:cxnLst/>
            <a:rect l="l" t="t" r="r" b="b"/>
            <a:pathLst>
              <a:path w="70484" h="91439">
                <a:moveTo>
                  <a:pt x="0" y="91440"/>
                </a:moveTo>
                <a:lnTo>
                  <a:pt x="70104" y="91440"/>
                </a:lnTo>
                <a:lnTo>
                  <a:pt x="70104"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9" name="object 19"/>
          <p:cNvSpPr/>
          <p:nvPr/>
        </p:nvSpPr>
        <p:spPr>
          <a:xfrm>
            <a:off x="2408530" y="5338266"/>
            <a:ext cx="84582" cy="109728"/>
          </a:xfrm>
          <a:custGeom>
            <a:avLst/>
            <a:gdLst/>
            <a:ahLst/>
            <a:cxnLst/>
            <a:rect l="l" t="t" r="r" b="b"/>
            <a:pathLst>
              <a:path w="70484" h="91439">
                <a:moveTo>
                  <a:pt x="0" y="91440"/>
                </a:moveTo>
                <a:lnTo>
                  <a:pt x="70104" y="91440"/>
                </a:lnTo>
                <a:lnTo>
                  <a:pt x="70104"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0" name="object 20"/>
          <p:cNvSpPr/>
          <p:nvPr/>
        </p:nvSpPr>
        <p:spPr>
          <a:xfrm>
            <a:off x="2408530" y="5338266"/>
            <a:ext cx="84582" cy="109728"/>
          </a:xfrm>
          <a:custGeom>
            <a:avLst/>
            <a:gdLst/>
            <a:ahLst/>
            <a:cxnLst/>
            <a:rect l="l" t="t" r="r" b="b"/>
            <a:pathLst>
              <a:path w="70484" h="91439">
                <a:moveTo>
                  <a:pt x="0" y="91440"/>
                </a:moveTo>
                <a:lnTo>
                  <a:pt x="70104" y="91440"/>
                </a:lnTo>
                <a:lnTo>
                  <a:pt x="70104"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1" name="object 21"/>
          <p:cNvSpPr/>
          <p:nvPr/>
        </p:nvSpPr>
        <p:spPr>
          <a:xfrm>
            <a:off x="2492655"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2" name="object 22"/>
          <p:cNvSpPr/>
          <p:nvPr/>
        </p:nvSpPr>
        <p:spPr>
          <a:xfrm>
            <a:off x="2492655"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3" name="object 23"/>
          <p:cNvSpPr/>
          <p:nvPr/>
        </p:nvSpPr>
        <p:spPr>
          <a:xfrm>
            <a:off x="2576780"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4" name="object 24"/>
          <p:cNvSpPr/>
          <p:nvPr/>
        </p:nvSpPr>
        <p:spPr>
          <a:xfrm>
            <a:off x="2576780"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5" name="object 25"/>
          <p:cNvSpPr/>
          <p:nvPr/>
        </p:nvSpPr>
        <p:spPr>
          <a:xfrm>
            <a:off x="2492655"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6" name="object 26"/>
          <p:cNvSpPr/>
          <p:nvPr/>
        </p:nvSpPr>
        <p:spPr>
          <a:xfrm>
            <a:off x="2492655"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7" name="object 27"/>
          <p:cNvSpPr/>
          <p:nvPr/>
        </p:nvSpPr>
        <p:spPr>
          <a:xfrm>
            <a:off x="2576780"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8" name="object 28"/>
          <p:cNvSpPr/>
          <p:nvPr/>
        </p:nvSpPr>
        <p:spPr>
          <a:xfrm>
            <a:off x="2576780"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9" name="object 29"/>
          <p:cNvSpPr/>
          <p:nvPr/>
        </p:nvSpPr>
        <p:spPr>
          <a:xfrm>
            <a:off x="2660903" y="5230368"/>
            <a:ext cx="84582" cy="108204"/>
          </a:xfrm>
          <a:custGeom>
            <a:avLst/>
            <a:gdLst/>
            <a:ahLst/>
            <a:cxnLst/>
            <a:rect l="l" t="t" r="r" b="b"/>
            <a:pathLst>
              <a:path w="70484" h="90170">
                <a:moveTo>
                  <a:pt x="0" y="89916"/>
                </a:moveTo>
                <a:lnTo>
                  <a:pt x="70104" y="89916"/>
                </a:lnTo>
                <a:lnTo>
                  <a:pt x="70104"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0" name="object 30"/>
          <p:cNvSpPr/>
          <p:nvPr/>
        </p:nvSpPr>
        <p:spPr>
          <a:xfrm>
            <a:off x="2660903" y="5230368"/>
            <a:ext cx="84582" cy="108204"/>
          </a:xfrm>
          <a:custGeom>
            <a:avLst/>
            <a:gdLst/>
            <a:ahLst/>
            <a:cxnLst/>
            <a:rect l="l" t="t" r="r" b="b"/>
            <a:pathLst>
              <a:path w="70484" h="90170">
                <a:moveTo>
                  <a:pt x="0" y="89916"/>
                </a:moveTo>
                <a:lnTo>
                  <a:pt x="70104" y="89916"/>
                </a:lnTo>
                <a:lnTo>
                  <a:pt x="70104"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1" name="object 31"/>
          <p:cNvSpPr/>
          <p:nvPr/>
        </p:nvSpPr>
        <p:spPr>
          <a:xfrm>
            <a:off x="2745028" y="5230368"/>
            <a:ext cx="84582" cy="108204"/>
          </a:xfrm>
          <a:custGeom>
            <a:avLst/>
            <a:gdLst/>
            <a:ahLst/>
            <a:cxnLst/>
            <a:rect l="l" t="t" r="r" b="b"/>
            <a:pathLst>
              <a:path w="70484" h="90170">
                <a:moveTo>
                  <a:pt x="0" y="89916"/>
                </a:moveTo>
                <a:lnTo>
                  <a:pt x="70104" y="89916"/>
                </a:lnTo>
                <a:lnTo>
                  <a:pt x="70104"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2" name="object 32"/>
          <p:cNvSpPr/>
          <p:nvPr/>
        </p:nvSpPr>
        <p:spPr>
          <a:xfrm>
            <a:off x="2745028" y="5230368"/>
            <a:ext cx="84582" cy="108204"/>
          </a:xfrm>
          <a:custGeom>
            <a:avLst/>
            <a:gdLst/>
            <a:ahLst/>
            <a:cxnLst/>
            <a:rect l="l" t="t" r="r" b="b"/>
            <a:pathLst>
              <a:path w="70484" h="90170">
                <a:moveTo>
                  <a:pt x="0" y="89916"/>
                </a:moveTo>
                <a:lnTo>
                  <a:pt x="70104" y="89916"/>
                </a:lnTo>
                <a:lnTo>
                  <a:pt x="70104"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3" name="object 33"/>
          <p:cNvSpPr/>
          <p:nvPr/>
        </p:nvSpPr>
        <p:spPr>
          <a:xfrm>
            <a:off x="2660903" y="5338266"/>
            <a:ext cx="84582" cy="109728"/>
          </a:xfrm>
          <a:custGeom>
            <a:avLst/>
            <a:gdLst/>
            <a:ahLst/>
            <a:cxnLst/>
            <a:rect l="l" t="t" r="r" b="b"/>
            <a:pathLst>
              <a:path w="70484" h="91439">
                <a:moveTo>
                  <a:pt x="0" y="91440"/>
                </a:moveTo>
                <a:lnTo>
                  <a:pt x="70104" y="91440"/>
                </a:lnTo>
                <a:lnTo>
                  <a:pt x="70104"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4" name="object 34"/>
          <p:cNvSpPr/>
          <p:nvPr/>
        </p:nvSpPr>
        <p:spPr>
          <a:xfrm>
            <a:off x="2660903" y="5338266"/>
            <a:ext cx="84582" cy="109728"/>
          </a:xfrm>
          <a:custGeom>
            <a:avLst/>
            <a:gdLst/>
            <a:ahLst/>
            <a:cxnLst/>
            <a:rect l="l" t="t" r="r" b="b"/>
            <a:pathLst>
              <a:path w="70484" h="91439">
                <a:moveTo>
                  <a:pt x="0" y="91440"/>
                </a:moveTo>
                <a:lnTo>
                  <a:pt x="70104" y="91440"/>
                </a:lnTo>
                <a:lnTo>
                  <a:pt x="70104"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5" name="object 35"/>
          <p:cNvSpPr/>
          <p:nvPr/>
        </p:nvSpPr>
        <p:spPr>
          <a:xfrm>
            <a:off x="2745028" y="5338266"/>
            <a:ext cx="84582" cy="109728"/>
          </a:xfrm>
          <a:custGeom>
            <a:avLst/>
            <a:gdLst/>
            <a:ahLst/>
            <a:cxnLst/>
            <a:rect l="l" t="t" r="r" b="b"/>
            <a:pathLst>
              <a:path w="70484" h="91439">
                <a:moveTo>
                  <a:pt x="0" y="91440"/>
                </a:moveTo>
                <a:lnTo>
                  <a:pt x="70104" y="91440"/>
                </a:lnTo>
                <a:lnTo>
                  <a:pt x="70104"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6" name="object 36"/>
          <p:cNvSpPr/>
          <p:nvPr/>
        </p:nvSpPr>
        <p:spPr>
          <a:xfrm>
            <a:off x="2745028" y="5338266"/>
            <a:ext cx="84582" cy="109728"/>
          </a:xfrm>
          <a:custGeom>
            <a:avLst/>
            <a:gdLst/>
            <a:ahLst/>
            <a:cxnLst/>
            <a:rect l="l" t="t" r="r" b="b"/>
            <a:pathLst>
              <a:path w="70484" h="91439">
                <a:moveTo>
                  <a:pt x="0" y="91440"/>
                </a:moveTo>
                <a:lnTo>
                  <a:pt x="70104" y="91440"/>
                </a:lnTo>
                <a:lnTo>
                  <a:pt x="70104"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7" name="object 37"/>
          <p:cNvSpPr txBox="1"/>
          <p:nvPr/>
        </p:nvSpPr>
        <p:spPr>
          <a:xfrm>
            <a:off x="2951683" y="5175504"/>
            <a:ext cx="757428" cy="270843"/>
          </a:xfrm>
          <a:prstGeom prst="rect">
            <a:avLst/>
          </a:prstGeom>
          <a:solidFill>
            <a:srgbClr val="FF9900"/>
          </a:solidFill>
        </p:spPr>
        <p:txBody>
          <a:bodyPr vert="horz" wrap="square" lIns="0" tIns="48768" rIns="0" bIns="0" rtlCol="0">
            <a:spAutoFit/>
          </a:bodyPr>
          <a:lstStyle/>
          <a:p>
            <a:pPr algn="ctr" defTabSz="1097280" eaLnBrk="1" fontAlgn="auto" hangingPunct="1">
              <a:spcBef>
                <a:spcPts val="384"/>
              </a:spcBef>
              <a:spcAft>
                <a:spcPts val="0"/>
              </a:spcAft>
              <a:defRPr/>
            </a:pPr>
            <a:r>
              <a:rPr sz="1440" b="1" spc="-6" dirty="0">
                <a:solidFill>
                  <a:srgbClr val="FFFFFF"/>
                </a:solidFill>
                <a:latin typeface="Arial"/>
                <a:ea typeface="微软雅黑"/>
                <a:cs typeface="Arial"/>
              </a:rPr>
              <a:t>L2</a:t>
            </a:r>
            <a:endParaRPr sz="1440">
              <a:solidFill>
                <a:prstClr val="black"/>
              </a:solidFill>
              <a:latin typeface="Arial"/>
              <a:ea typeface="微软雅黑"/>
              <a:cs typeface="Arial"/>
            </a:endParaRPr>
          </a:p>
        </p:txBody>
      </p:sp>
      <p:sp>
        <p:nvSpPr>
          <p:cNvPr id="38" name="object 38"/>
          <p:cNvSpPr txBox="1"/>
          <p:nvPr/>
        </p:nvSpPr>
        <p:spPr>
          <a:xfrm>
            <a:off x="2114092" y="5764376"/>
            <a:ext cx="1594866" cy="270843"/>
          </a:xfrm>
          <a:prstGeom prst="rect">
            <a:avLst/>
          </a:prstGeom>
          <a:solidFill>
            <a:srgbClr val="C0C0C0"/>
          </a:solidFill>
        </p:spPr>
        <p:txBody>
          <a:bodyPr vert="horz" wrap="square" lIns="0" tIns="48768" rIns="0" bIns="0" rtlCol="0">
            <a:spAutoFit/>
          </a:bodyPr>
          <a:lstStyle/>
          <a:p>
            <a:pPr algn="ctr" defTabSz="1097280" eaLnBrk="1" fontAlgn="auto" hangingPunct="1">
              <a:spcBef>
                <a:spcPts val="384"/>
              </a:spcBef>
              <a:spcAft>
                <a:spcPts val="0"/>
              </a:spcAft>
              <a:defRPr/>
            </a:pPr>
            <a:r>
              <a:rPr sz="1440" b="1" spc="-6" dirty="0">
                <a:solidFill>
                  <a:srgbClr val="FFFFFF"/>
                </a:solidFill>
                <a:latin typeface="Arial"/>
                <a:ea typeface="微软雅黑"/>
                <a:cs typeface="Arial"/>
              </a:rPr>
              <a:t>FB</a:t>
            </a:r>
            <a:endParaRPr sz="1440">
              <a:solidFill>
                <a:prstClr val="black"/>
              </a:solidFill>
              <a:latin typeface="Arial"/>
              <a:ea typeface="微软雅黑"/>
              <a:cs typeface="Arial"/>
            </a:endParaRPr>
          </a:p>
        </p:txBody>
      </p:sp>
      <p:sp>
        <p:nvSpPr>
          <p:cNvPr id="39" name="object 39"/>
          <p:cNvSpPr/>
          <p:nvPr/>
        </p:nvSpPr>
        <p:spPr>
          <a:xfrm>
            <a:off x="3290926" y="4746649"/>
            <a:ext cx="91440" cy="429768"/>
          </a:xfrm>
          <a:custGeom>
            <a:avLst/>
            <a:gdLst/>
            <a:ahLst/>
            <a:cxnLst/>
            <a:rect l="l" t="t" r="r" b="b"/>
            <a:pathLst>
              <a:path w="76200" h="358139">
                <a:moveTo>
                  <a:pt x="28193" y="281939"/>
                </a:moveTo>
                <a:lnTo>
                  <a:pt x="0" y="281939"/>
                </a:lnTo>
                <a:lnTo>
                  <a:pt x="38100" y="358139"/>
                </a:lnTo>
                <a:lnTo>
                  <a:pt x="69850" y="294639"/>
                </a:lnTo>
                <a:lnTo>
                  <a:pt x="28193" y="294639"/>
                </a:lnTo>
                <a:lnTo>
                  <a:pt x="28193" y="281939"/>
                </a:lnTo>
                <a:close/>
              </a:path>
              <a:path w="76200" h="358139">
                <a:moveTo>
                  <a:pt x="48006" y="0"/>
                </a:moveTo>
                <a:lnTo>
                  <a:pt x="28193" y="0"/>
                </a:lnTo>
                <a:lnTo>
                  <a:pt x="28193" y="294639"/>
                </a:lnTo>
                <a:lnTo>
                  <a:pt x="48006" y="294639"/>
                </a:lnTo>
                <a:lnTo>
                  <a:pt x="48006" y="0"/>
                </a:lnTo>
                <a:close/>
              </a:path>
              <a:path w="76200" h="358139">
                <a:moveTo>
                  <a:pt x="76200" y="281939"/>
                </a:moveTo>
                <a:lnTo>
                  <a:pt x="48006" y="281939"/>
                </a:lnTo>
                <a:lnTo>
                  <a:pt x="48006" y="294639"/>
                </a:lnTo>
                <a:lnTo>
                  <a:pt x="69850" y="294639"/>
                </a:lnTo>
                <a:lnTo>
                  <a:pt x="76200" y="281939"/>
                </a:lnTo>
                <a:close/>
              </a:path>
            </a:pathLst>
          </a:custGeom>
          <a:solidFill>
            <a:srgbClr val="FF99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0" name="object 40"/>
          <p:cNvSpPr/>
          <p:nvPr/>
        </p:nvSpPr>
        <p:spPr>
          <a:xfrm>
            <a:off x="5057546" y="4746649"/>
            <a:ext cx="91440" cy="429768"/>
          </a:xfrm>
          <a:custGeom>
            <a:avLst/>
            <a:gdLst/>
            <a:ahLst/>
            <a:cxnLst/>
            <a:rect l="l" t="t" r="r" b="b"/>
            <a:pathLst>
              <a:path w="76200" h="358139">
                <a:moveTo>
                  <a:pt x="28193" y="281939"/>
                </a:moveTo>
                <a:lnTo>
                  <a:pt x="0" y="281939"/>
                </a:lnTo>
                <a:lnTo>
                  <a:pt x="38100" y="358139"/>
                </a:lnTo>
                <a:lnTo>
                  <a:pt x="69850" y="294639"/>
                </a:lnTo>
                <a:lnTo>
                  <a:pt x="28193" y="294639"/>
                </a:lnTo>
                <a:lnTo>
                  <a:pt x="28193" y="281939"/>
                </a:lnTo>
                <a:close/>
              </a:path>
              <a:path w="76200" h="358139">
                <a:moveTo>
                  <a:pt x="48005" y="0"/>
                </a:moveTo>
                <a:lnTo>
                  <a:pt x="28193" y="0"/>
                </a:lnTo>
                <a:lnTo>
                  <a:pt x="28193" y="294639"/>
                </a:lnTo>
                <a:lnTo>
                  <a:pt x="48005" y="294639"/>
                </a:lnTo>
                <a:lnTo>
                  <a:pt x="48005" y="0"/>
                </a:lnTo>
                <a:close/>
              </a:path>
              <a:path w="76200" h="358139">
                <a:moveTo>
                  <a:pt x="76200" y="281939"/>
                </a:moveTo>
                <a:lnTo>
                  <a:pt x="48005" y="281939"/>
                </a:lnTo>
                <a:lnTo>
                  <a:pt x="48005" y="294639"/>
                </a:lnTo>
                <a:lnTo>
                  <a:pt x="69850" y="294639"/>
                </a:lnTo>
                <a:lnTo>
                  <a:pt x="76200" y="281939"/>
                </a:lnTo>
                <a:close/>
              </a:path>
            </a:pathLst>
          </a:custGeom>
          <a:solidFill>
            <a:srgbClr val="FF99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1" name="object 41"/>
          <p:cNvSpPr/>
          <p:nvPr/>
        </p:nvSpPr>
        <p:spPr>
          <a:xfrm>
            <a:off x="6822338" y="4746649"/>
            <a:ext cx="91440" cy="429768"/>
          </a:xfrm>
          <a:custGeom>
            <a:avLst/>
            <a:gdLst/>
            <a:ahLst/>
            <a:cxnLst/>
            <a:rect l="l" t="t" r="r" b="b"/>
            <a:pathLst>
              <a:path w="76200" h="358139">
                <a:moveTo>
                  <a:pt x="28193" y="281939"/>
                </a:moveTo>
                <a:lnTo>
                  <a:pt x="0" y="281939"/>
                </a:lnTo>
                <a:lnTo>
                  <a:pt x="38100" y="358139"/>
                </a:lnTo>
                <a:lnTo>
                  <a:pt x="69850" y="294639"/>
                </a:lnTo>
                <a:lnTo>
                  <a:pt x="28193" y="294639"/>
                </a:lnTo>
                <a:lnTo>
                  <a:pt x="28193" y="281939"/>
                </a:lnTo>
                <a:close/>
              </a:path>
              <a:path w="76200" h="358139">
                <a:moveTo>
                  <a:pt x="48005" y="0"/>
                </a:moveTo>
                <a:lnTo>
                  <a:pt x="28193" y="0"/>
                </a:lnTo>
                <a:lnTo>
                  <a:pt x="28193" y="294639"/>
                </a:lnTo>
                <a:lnTo>
                  <a:pt x="48005" y="294639"/>
                </a:lnTo>
                <a:lnTo>
                  <a:pt x="48005" y="0"/>
                </a:lnTo>
                <a:close/>
              </a:path>
              <a:path w="76200" h="358139">
                <a:moveTo>
                  <a:pt x="76200" y="281939"/>
                </a:moveTo>
                <a:lnTo>
                  <a:pt x="48005" y="281939"/>
                </a:lnTo>
                <a:lnTo>
                  <a:pt x="48005" y="294639"/>
                </a:lnTo>
                <a:lnTo>
                  <a:pt x="69850" y="294639"/>
                </a:lnTo>
                <a:lnTo>
                  <a:pt x="76200" y="281939"/>
                </a:lnTo>
                <a:close/>
              </a:path>
            </a:pathLst>
          </a:custGeom>
          <a:solidFill>
            <a:srgbClr val="FF99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2" name="object 42"/>
          <p:cNvSpPr/>
          <p:nvPr/>
        </p:nvSpPr>
        <p:spPr>
          <a:xfrm>
            <a:off x="8588958" y="4746649"/>
            <a:ext cx="91440" cy="429768"/>
          </a:xfrm>
          <a:custGeom>
            <a:avLst/>
            <a:gdLst/>
            <a:ahLst/>
            <a:cxnLst/>
            <a:rect l="l" t="t" r="r" b="b"/>
            <a:pathLst>
              <a:path w="76200" h="358139">
                <a:moveTo>
                  <a:pt x="28194" y="281939"/>
                </a:moveTo>
                <a:lnTo>
                  <a:pt x="0" y="281939"/>
                </a:lnTo>
                <a:lnTo>
                  <a:pt x="38100" y="358139"/>
                </a:lnTo>
                <a:lnTo>
                  <a:pt x="69850" y="294639"/>
                </a:lnTo>
                <a:lnTo>
                  <a:pt x="28194" y="294639"/>
                </a:lnTo>
                <a:lnTo>
                  <a:pt x="28194" y="281939"/>
                </a:lnTo>
                <a:close/>
              </a:path>
              <a:path w="76200" h="358139">
                <a:moveTo>
                  <a:pt x="48006" y="0"/>
                </a:moveTo>
                <a:lnTo>
                  <a:pt x="28194" y="0"/>
                </a:lnTo>
                <a:lnTo>
                  <a:pt x="28194" y="294639"/>
                </a:lnTo>
                <a:lnTo>
                  <a:pt x="48006" y="294639"/>
                </a:lnTo>
                <a:lnTo>
                  <a:pt x="48006" y="0"/>
                </a:lnTo>
                <a:close/>
              </a:path>
              <a:path w="76200" h="358139">
                <a:moveTo>
                  <a:pt x="76200" y="281939"/>
                </a:moveTo>
                <a:lnTo>
                  <a:pt x="48006" y="281939"/>
                </a:lnTo>
                <a:lnTo>
                  <a:pt x="48006" y="294639"/>
                </a:lnTo>
                <a:lnTo>
                  <a:pt x="69850" y="294639"/>
                </a:lnTo>
                <a:lnTo>
                  <a:pt x="76200" y="281939"/>
                </a:lnTo>
                <a:close/>
              </a:path>
            </a:pathLst>
          </a:custGeom>
          <a:solidFill>
            <a:srgbClr val="FF99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3" name="object 43"/>
          <p:cNvSpPr/>
          <p:nvPr/>
        </p:nvSpPr>
        <p:spPr>
          <a:xfrm>
            <a:off x="10350094" y="4746649"/>
            <a:ext cx="91440" cy="429768"/>
          </a:xfrm>
          <a:custGeom>
            <a:avLst/>
            <a:gdLst/>
            <a:ahLst/>
            <a:cxnLst/>
            <a:rect l="l" t="t" r="r" b="b"/>
            <a:pathLst>
              <a:path w="76200" h="358139">
                <a:moveTo>
                  <a:pt x="28194" y="281939"/>
                </a:moveTo>
                <a:lnTo>
                  <a:pt x="0" y="281939"/>
                </a:lnTo>
                <a:lnTo>
                  <a:pt x="38100" y="358139"/>
                </a:lnTo>
                <a:lnTo>
                  <a:pt x="69850" y="294639"/>
                </a:lnTo>
                <a:lnTo>
                  <a:pt x="28194" y="294639"/>
                </a:lnTo>
                <a:lnTo>
                  <a:pt x="28194" y="281939"/>
                </a:lnTo>
                <a:close/>
              </a:path>
              <a:path w="76200" h="358139">
                <a:moveTo>
                  <a:pt x="48005" y="0"/>
                </a:moveTo>
                <a:lnTo>
                  <a:pt x="28194" y="0"/>
                </a:lnTo>
                <a:lnTo>
                  <a:pt x="28194" y="294639"/>
                </a:lnTo>
                <a:lnTo>
                  <a:pt x="48005" y="294639"/>
                </a:lnTo>
                <a:lnTo>
                  <a:pt x="48005" y="0"/>
                </a:lnTo>
                <a:close/>
              </a:path>
              <a:path w="76200" h="358139">
                <a:moveTo>
                  <a:pt x="76200" y="281939"/>
                </a:moveTo>
                <a:lnTo>
                  <a:pt x="48005" y="281939"/>
                </a:lnTo>
                <a:lnTo>
                  <a:pt x="48005" y="294639"/>
                </a:lnTo>
                <a:lnTo>
                  <a:pt x="69850" y="294639"/>
                </a:lnTo>
                <a:lnTo>
                  <a:pt x="76200" y="281939"/>
                </a:lnTo>
                <a:close/>
              </a:path>
            </a:pathLst>
          </a:custGeom>
          <a:solidFill>
            <a:srgbClr val="FF99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4" name="object 44"/>
          <p:cNvSpPr/>
          <p:nvPr/>
        </p:nvSpPr>
        <p:spPr>
          <a:xfrm>
            <a:off x="2103121" y="2459735"/>
            <a:ext cx="1152143" cy="1891284"/>
          </a:xfrm>
          <a:custGeom>
            <a:avLst/>
            <a:gdLst/>
            <a:ahLst/>
            <a:cxnLst/>
            <a:rect l="l" t="t" r="r" b="b"/>
            <a:pathLst>
              <a:path w="960119" h="1576070">
                <a:moveTo>
                  <a:pt x="960119" y="0"/>
                </a:moveTo>
                <a:lnTo>
                  <a:pt x="0" y="0"/>
                </a:lnTo>
                <a:lnTo>
                  <a:pt x="0" y="1575816"/>
                </a:lnTo>
                <a:lnTo>
                  <a:pt x="960119" y="1575816"/>
                </a:lnTo>
                <a:lnTo>
                  <a:pt x="960119" y="0"/>
                </a:lnTo>
                <a:close/>
              </a:path>
            </a:pathLst>
          </a:custGeom>
          <a:solidFill>
            <a:srgbClr val="EDEBE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5" name="object 45"/>
          <p:cNvSpPr/>
          <p:nvPr/>
        </p:nvSpPr>
        <p:spPr>
          <a:xfrm>
            <a:off x="2148841" y="2505455"/>
            <a:ext cx="506730" cy="966216"/>
          </a:xfrm>
          <a:custGeom>
            <a:avLst/>
            <a:gdLst/>
            <a:ahLst/>
            <a:cxnLst/>
            <a:rect l="l" t="t" r="r" b="b"/>
            <a:pathLst>
              <a:path w="422275" h="805180">
                <a:moveTo>
                  <a:pt x="422148" y="0"/>
                </a:moveTo>
                <a:lnTo>
                  <a:pt x="0" y="0"/>
                </a:lnTo>
                <a:lnTo>
                  <a:pt x="0" y="804672"/>
                </a:lnTo>
                <a:lnTo>
                  <a:pt x="422148" y="804672"/>
                </a:lnTo>
                <a:lnTo>
                  <a:pt x="422148"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6" name="object 46"/>
          <p:cNvSpPr/>
          <p:nvPr/>
        </p:nvSpPr>
        <p:spPr>
          <a:xfrm>
            <a:off x="2148841" y="2505455"/>
            <a:ext cx="506730" cy="966216"/>
          </a:xfrm>
          <a:custGeom>
            <a:avLst/>
            <a:gdLst/>
            <a:ahLst/>
            <a:cxnLst/>
            <a:rect l="l" t="t" r="r" b="b"/>
            <a:pathLst>
              <a:path w="422275" h="805180">
                <a:moveTo>
                  <a:pt x="0" y="804672"/>
                </a:moveTo>
                <a:lnTo>
                  <a:pt x="422148" y="804672"/>
                </a:lnTo>
                <a:lnTo>
                  <a:pt x="422148" y="0"/>
                </a:lnTo>
                <a:lnTo>
                  <a:pt x="0" y="0"/>
                </a:lnTo>
                <a:lnTo>
                  <a:pt x="0" y="804672"/>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7" name="object 47"/>
          <p:cNvSpPr/>
          <p:nvPr/>
        </p:nvSpPr>
        <p:spPr>
          <a:xfrm>
            <a:off x="2196389" y="2551175"/>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8" name="object 48"/>
          <p:cNvSpPr/>
          <p:nvPr/>
        </p:nvSpPr>
        <p:spPr>
          <a:xfrm>
            <a:off x="2196389" y="2551175"/>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9" name="object 49"/>
          <p:cNvSpPr txBox="1"/>
          <p:nvPr/>
        </p:nvSpPr>
        <p:spPr>
          <a:xfrm>
            <a:off x="2216506" y="2562605"/>
            <a:ext cx="15849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6" dirty="0">
                <a:solidFill>
                  <a:srgbClr val="FFFFFF"/>
                </a:solidFill>
                <a:latin typeface="Arial"/>
                <a:ea typeface="微软雅黑"/>
                <a:cs typeface="Arial"/>
              </a:rPr>
              <a:t>SP</a:t>
            </a:r>
            <a:endParaRPr sz="840">
              <a:solidFill>
                <a:prstClr val="black"/>
              </a:solidFill>
              <a:latin typeface="Arial"/>
              <a:ea typeface="微软雅黑"/>
              <a:cs typeface="Arial"/>
            </a:endParaRPr>
          </a:p>
        </p:txBody>
      </p:sp>
      <p:sp>
        <p:nvSpPr>
          <p:cNvPr id="50" name="object 50"/>
          <p:cNvSpPr/>
          <p:nvPr/>
        </p:nvSpPr>
        <p:spPr>
          <a:xfrm>
            <a:off x="2424988" y="2551175"/>
            <a:ext cx="185166" cy="185166"/>
          </a:xfrm>
          <a:custGeom>
            <a:avLst/>
            <a:gdLst/>
            <a:ahLst/>
            <a:cxnLst/>
            <a:rect l="l" t="t" r="r" b="b"/>
            <a:pathLst>
              <a:path w="154304" h="154305">
                <a:moveTo>
                  <a:pt x="153923" y="0"/>
                </a:moveTo>
                <a:lnTo>
                  <a:pt x="0" y="0"/>
                </a:lnTo>
                <a:lnTo>
                  <a:pt x="0" y="153924"/>
                </a:lnTo>
                <a:lnTo>
                  <a:pt x="153923" y="153924"/>
                </a:lnTo>
                <a:lnTo>
                  <a:pt x="153923"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1" name="object 51"/>
          <p:cNvSpPr/>
          <p:nvPr/>
        </p:nvSpPr>
        <p:spPr>
          <a:xfrm>
            <a:off x="2424988" y="2551175"/>
            <a:ext cx="185166" cy="185166"/>
          </a:xfrm>
          <a:custGeom>
            <a:avLst/>
            <a:gdLst/>
            <a:ahLst/>
            <a:cxnLst/>
            <a:rect l="l" t="t" r="r" b="b"/>
            <a:pathLst>
              <a:path w="154304" h="154305">
                <a:moveTo>
                  <a:pt x="0" y="153924"/>
                </a:moveTo>
                <a:lnTo>
                  <a:pt x="153923" y="153924"/>
                </a:lnTo>
                <a:lnTo>
                  <a:pt x="153923"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2" name="object 52"/>
          <p:cNvSpPr/>
          <p:nvPr/>
        </p:nvSpPr>
        <p:spPr>
          <a:xfrm>
            <a:off x="2196389" y="2781605"/>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3" name="object 53"/>
          <p:cNvSpPr/>
          <p:nvPr/>
        </p:nvSpPr>
        <p:spPr>
          <a:xfrm>
            <a:off x="2196389" y="2781605"/>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4" name="object 54"/>
          <p:cNvSpPr/>
          <p:nvPr/>
        </p:nvSpPr>
        <p:spPr>
          <a:xfrm>
            <a:off x="2424988" y="2781605"/>
            <a:ext cx="185166" cy="185166"/>
          </a:xfrm>
          <a:custGeom>
            <a:avLst/>
            <a:gdLst/>
            <a:ahLst/>
            <a:cxnLst/>
            <a:rect l="l" t="t" r="r" b="b"/>
            <a:pathLst>
              <a:path w="154304" h="154305">
                <a:moveTo>
                  <a:pt x="153923" y="0"/>
                </a:moveTo>
                <a:lnTo>
                  <a:pt x="0" y="0"/>
                </a:lnTo>
                <a:lnTo>
                  <a:pt x="0" y="153924"/>
                </a:lnTo>
                <a:lnTo>
                  <a:pt x="153923" y="153924"/>
                </a:lnTo>
                <a:lnTo>
                  <a:pt x="153923"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5" name="object 55"/>
          <p:cNvSpPr/>
          <p:nvPr/>
        </p:nvSpPr>
        <p:spPr>
          <a:xfrm>
            <a:off x="2424988" y="2781605"/>
            <a:ext cx="185166" cy="185166"/>
          </a:xfrm>
          <a:custGeom>
            <a:avLst/>
            <a:gdLst/>
            <a:ahLst/>
            <a:cxnLst/>
            <a:rect l="l" t="t" r="r" b="b"/>
            <a:pathLst>
              <a:path w="154304" h="154305">
                <a:moveTo>
                  <a:pt x="0" y="153924"/>
                </a:moveTo>
                <a:lnTo>
                  <a:pt x="153923" y="153924"/>
                </a:lnTo>
                <a:lnTo>
                  <a:pt x="153923"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6" name="object 56"/>
          <p:cNvSpPr/>
          <p:nvPr/>
        </p:nvSpPr>
        <p:spPr>
          <a:xfrm>
            <a:off x="2196389" y="3012033"/>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7" name="object 57"/>
          <p:cNvSpPr/>
          <p:nvPr/>
        </p:nvSpPr>
        <p:spPr>
          <a:xfrm>
            <a:off x="2196389" y="3012033"/>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8" name="object 58"/>
          <p:cNvSpPr/>
          <p:nvPr/>
        </p:nvSpPr>
        <p:spPr>
          <a:xfrm>
            <a:off x="2424988" y="3012033"/>
            <a:ext cx="185166" cy="185166"/>
          </a:xfrm>
          <a:custGeom>
            <a:avLst/>
            <a:gdLst/>
            <a:ahLst/>
            <a:cxnLst/>
            <a:rect l="l" t="t" r="r" b="b"/>
            <a:pathLst>
              <a:path w="154304" h="154305">
                <a:moveTo>
                  <a:pt x="153923" y="0"/>
                </a:moveTo>
                <a:lnTo>
                  <a:pt x="0" y="0"/>
                </a:lnTo>
                <a:lnTo>
                  <a:pt x="0" y="153924"/>
                </a:lnTo>
                <a:lnTo>
                  <a:pt x="153923" y="153924"/>
                </a:lnTo>
                <a:lnTo>
                  <a:pt x="153923"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9" name="object 59"/>
          <p:cNvSpPr/>
          <p:nvPr/>
        </p:nvSpPr>
        <p:spPr>
          <a:xfrm>
            <a:off x="2424988" y="3012033"/>
            <a:ext cx="185166" cy="185166"/>
          </a:xfrm>
          <a:custGeom>
            <a:avLst/>
            <a:gdLst/>
            <a:ahLst/>
            <a:cxnLst/>
            <a:rect l="l" t="t" r="r" b="b"/>
            <a:pathLst>
              <a:path w="154304" h="154305">
                <a:moveTo>
                  <a:pt x="0" y="153924"/>
                </a:moveTo>
                <a:lnTo>
                  <a:pt x="153923" y="153924"/>
                </a:lnTo>
                <a:lnTo>
                  <a:pt x="153923"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0" name="object 60"/>
          <p:cNvSpPr/>
          <p:nvPr/>
        </p:nvSpPr>
        <p:spPr>
          <a:xfrm>
            <a:off x="2196389" y="3242462"/>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1" name="object 61"/>
          <p:cNvSpPr/>
          <p:nvPr/>
        </p:nvSpPr>
        <p:spPr>
          <a:xfrm>
            <a:off x="2196389" y="3242462"/>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2" name="object 62"/>
          <p:cNvSpPr/>
          <p:nvPr/>
        </p:nvSpPr>
        <p:spPr>
          <a:xfrm>
            <a:off x="2424988" y="3242462"/>
            <a:ext cx="185166" cy="185166"/>
          </a:xfrm>
          <a:custGeom>
            <a:avLst/>
            <a:gdLst/>
            <a:ahLst/>
            <a:cxnLst/>
            <a:rect l="l" t="t" r="r" b="b"/>
            <a:pathLst>
              <a:path w="154304" h="154305">
                <a:moveTo>
                  <a:pt x="153923" y="0"/>
                </a:moveTo>
                <a:lnTo>
                  <a:pt x="0" y="0"/>
                </a:lnTo>
                <a:lnTo>
                  <a:pt x="0" y="153924"/>
                </a:lnTo>
                <a:lnTo>
                  <a:pt x="153923" y="153924"/>
                </a:lnTo>
                <a:lnTo>
                  <a:pt x="153923"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3" name="object 63"/>
          <p:cNvSpPr/>
          <p:nvPr/>
        </p:nvSpPr>
        <p:spPr>
          <a:xfrm>
            <a:off x="2424988" y="3242462"/>
            <a:ext cx="185166" cy="185166"/>
          </a:xfrm>
          <a:custGeom>
            <a:avLst/>
            <a:gdLst/>
            <a:ahLst/>
            <a:cxnLst/>
            <a:rect l="l" t="t" r="r" b="b"/>
            <a:pathLst>
              <a:path w="154304" h="154305">
                <a:moveTo>
                  <a:pt x="0" y="153924"/>
                </a:moveTo>
                <a:lnTo>
                  <a:pt x="153923" y="153924"/>
                </a:lnTo>
                <a:lnTo>
                  <a:pt x="153923"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4" name="object 64"/>
          <p:cNvSpPr/>
          <p:nvPr/>
        </p:nvSpPr>
        <p:spPr>
          <a:xfrm>
            <a:off x="2702967" y="2505455"/>
            <a:ext cx="506730" cy="966216"/>
          </a:xfrm>
          <a:custGeom>
            <a:avLst/>
            <a:gdLst/>
            <a:ahLst/>
            <a:cxnLst/>
            <a:rect l="l" t="t" r="r" b="b"/>
            <a:pathLst>
              <a:path w="422275" h="805180">
                <a:moveTo>
                  <a:pt x="422147" y="0"/>
                </a:moveTo>
                <a:lnTo>
                  <a:pt x="0" y="0"/>
                </a:lnTo>
                <a:lnTo>
                  <a:pt x="0" y="804672"/>
                </a:lnTo>
                <a:lnTo>
                  <a:pt x="422147" y="804672"/>
                </a:lnTo>
                <a:lnTo>
                  <a:pt x="422147"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5" name="object 65"/>
          <p:cNvSpPr/>
          <p:nvPr/>
        </p:nvSpPr>
        <p:spPr>
          <a:xfrm>
            <a:off x="2702967" y="2505455"/>
            <a:ext cx="506730" cy="966216"/>
          </a:xfrm>
          <a:custGeom>
            <a:avLst/>
            <a:gdLst/>
            <a:ahLst/>
            <a:cxnLst/>
            <a:rect l="l" t="t" r="r" b="b"/>
            <a:pathLst>
              <a:path w="422275" h="805180">
                <a:moveTo>
                  <a:pt x="0" y="804672"/>
                </a:moveTo>
                <a:lnTo>
                  <a:pt x="422147" y="804672"/>
                </a:lnTo>
                <a:lnTo>
                  <a:pt x="422147" y="0"/>
                </a:lnTo>
                <a:lnTo>
                  <a:pt x="0" y="0"/>
                </a:lnTo>
                <a:lnTo>
                  <a:pt x="0" y="804672"/>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6" name="object 66"/>
          <p:cNvSpPr/>
          <p:nvPr/>
        </p:nvSpPr>
        <p:spPr>
          <a:xfrm>
            <a:off x="2750514" y="2551175"/>
            <a:ext cx="182880" cy="185166"/>
          </a:xfrm>
          <a:custGeom>
            <a:avLst/>
            <a:gdLst/>
            <a:ahLst/>
            <a:cxnLst/>
            <a:rect l="l" t="t" r="r" b="b"/>
            <a:pathLst>
              <a:path w="152400" h="154305">
                <a:moveTo>
                  <a:pt x="152399" y="0"/>
                </a:moveTo>
                <a:lnTo>
                  <a:pt x="0" y="0"/>
                </a:lnTo>
                <a:lnTo>
                  <a:pt x="0" y="153924"/>
                </a:lnTo>
                <a:lnTo>
                  <a:pt x="152399" y="153924"/>
                </a:lnTo>
                <a:lnTo>
                  <a:pt x="152399"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7" name="object 67"/>
          <p:cNvSpPr/>
          <p:nvPr/>
        </p:nvSpPr>
        <p:spPr>
          <a:xfrm>
            <a:off x="2750514" y="2551175"/>
            <a:ext cx="182880" cy="185166"/>
          </a:xfrm>
          <a:custGeom>
            <a:avLst/>
            <a:gdLst/>
            <a:ahLst/>
            <a:cxnLst/>
            <a:rect l="l" t="t" r="r" b="b"/>
            <a:pathLst>
              <a:path w="152400" h="154305">
                <a:moveTo>
                  <a:pt x="0" y="153924"/>
                </a:moveTo>
                <a:lnTo>
                  <a:pt x="152399" y="153924"/>
                </a:lnTo>
                <a:lnTo>
                  <a:pt x="152399"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8" name="object 68"/>
          <p:cNvSpPr txBox="1"/>
          <p:nvPr/>
        </p:nvSpPr>
        <p:spPr>
          <a:xfrm>
            <a:off x="2771363" y="2562605"/>
            <a:ext cx="15849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6" dirty="0">
                <a:solidFill>
                  <a:srgbClr val="FFFFFF"/>
                </a:solidFill>
                <a:latin typeface="Arial"/>
                <a:ea typeface="微软雅黑"/>
                <a:cs typeface="Arial"/>
              </a:rPr>
              <a:t>SP</a:t>
            </a:r>
            <a:endParaRPr sz="840">
              <a:solidFill>
                <a:prstClr val="black"/>
              </a:solidFill>
              <a:latin typeface="Arial"/>
              <a:ea typeface="微软雅黑"/>
              <a:cs typeface="Arial"/>
            </a:endParaRPr>
          </a:p>
        </p:txBody>
      </p:sp>
      <p:sp>
        <p:nvSpPr>
          <p:cNvPr id="69" name="object 69"/>
          <p:cNvSpPr/>
          <p:nvPr/>
        </p:nvSpPr>
        <p:spPr>
          <a:xfrm>
            <a:off x="2979116" y="2551175"/>
            <a:ext cx="185166" cy="185166"/>
          </a:xfrm>
          <a:custGeom>
            <a:avLst/>
            <a:gdLst/>
            <a:ahLst/>
            <a:cxnLst/>
            <a:rect l="l" t="t" r="r" b="b"/>
            <a:pathLst>
              <a:path w="154305"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70" name="object 70"/>
          <p:cNvSpPr/>
          <p:nvPr/>
        </p:nvSpPr>
        <p:spPr>
          <a:xfrm>
            <a:off x="2979116" y="2551175"/>
            <a:ext cx="185166" cy="185166"/>
          </a:xfrm>
          <a:custGeom>
            <a:avLst/>
            <a:gdLst/>
            <a:ahLst/>
            <a:cxnLst/>
            <a:rect l="l" t="t" r="r" b="b"/>
            <a:pathLst>
              <a:path w="154305"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71" name="object 71"/>
          <p:cNvSpPr/>
          <p:nvPr/>
        </p:nvSpPr>
        <p:spPr>
          <a:xfrm>
            <a:off x="2750514" y="2781605"/>
            <a:ext cx="182880" cy="185166"/>
          </a:xfrm>
          <a:custGeom>
            <a:avLst/>
            <a:gdLst/>
            <a:ahLst/>
            <a:cxnLst/>
            <a:rect l="l" t="t" r="r" b="b"/>
            <a:pathLst>
              <a:path w="152400" h="154305">
                <a:moveTo>
                  <a:pt x="152399" y="0"/>
                </a:moveTo>
                <a:lnTo>
                  <a:pt x="0" y="0"/>
                </a:lnTo>
                <a:lnTo>
                  <a:pt x="0" y="153924"/>
                </a:lnTo>
                <a:lnTo>
                  <a:pt x="152399" y="153924"/>
                </a:lnTo>
                <a:lnTo>
                  <a:pt x="152399"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72" name="object 72"/>
          <p:cNvSpPr/>
          <p:nvPr/>
        </p:nvSpPr>
        <p:spPr>
          <a:xfrm>
            <a:off x="2750514" y="2781605"/>
            <a:ext cx="182880" cy="185166"/>
          </a:xfrm>
          <a:custGeom>
            <a:avLst/>
            <a:gdLst/>
            <a:ahLst/>
            <a:cxnLst/>
            <a:rect l="l" t="t" r="r" b="b"/>
            <a:pathLst>
              <a:path w="152400" h="154305">
                <a:moveTo>
                  <a:pt x="0" y="153924"/>
                </a:moveTo>
                <a:lnTo>
                  <a:pt x="152399" y="153924"/>
                </a:lnTo>
                <a:lnTo>
                  <a:pt x="152399"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73" name="object 73"/>
          <p:cNvSpPr/>
          <p:nvPr/>
        </p:nvSpPr>
        <p:spPr>
          <a:xfrm>
            <a:off x="2979116" y="2781605"/>
            <a:ext cx="185166" cy="185166"/>
          </a:xfrm>
          <a:custGeom>
            <a:avLst/>
            <a:gdLst/>
            <a:ahLst/>
            <a:cxnLst/>
            <a:rect l="l" t="t" r="r" b="b"/>
            <a:pathLst>
              <a:path w="154305"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74" name="object 74"/>
          <p:cNvSpPr/>
          <p:nvPr/>
        </p:nvSpPr>
        <p:spPr>
          <a:xfrm>
            <a:off x="2979116" y="2781605"/>
            <a:ext cx="185166" cy="185166"/>
          </a:xfrm>
          <a:custGeom>
            <a:avLst/>
            <a:gdLst/>
            <a:ahLst/>
            <a:cxnLst/>
            <a:rect l="l" t="t" r="r" b="b"/>
            <a:pathLst>
              <a:path w="154305"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75" name="object 75"/>
          <p:cNvSpPr/>
          <p:nvPr/>
        </p:nvSpPr>
        <p:spPr>
          <a:xfrm>
            <a:off x="2750514" y="3012033"/>
            <a:ext cx="182880" cy="185166"/>
          </a:xfrm>
          <a:custGeom>
            <a:avLst/>
            <a:gdLst/>
            <a:ahLst/>
            <a:cxnLst/>
            <a:rect l="l" t="t" r="r" b="b"/>
            <a:pathLst>
              <a:path w="152400" h="154305">
                <a:moveTo>
                  <a:pt x="152399" y="0"/>
                </a:moveTo>
                <a:lnTo>
                  <a:pt x="0" y="0"/>
                </a:lnTo>
                <a:lnTo>
                  <a:pt x="0" y="153924"/>
                </a:lnTo>
                <a:lnTo>
                  <a:pt x="152399" y="153924"/>
                </a:lnTo>
                <a:lnTo>
                  <a:pt x="152399"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76" name="object 76"/>
          <p:cNvSpPr/>
          <p:nvPr/>
        </p:nvSpPr>
        <p:spPr>
          <a:xfrm>
            <a:off x="2750514" y="3012033"/>
            <a:ext cx="182880" cy="185166"/>
          </a:xfrm>
          <a:custGeom>
            <a:avLst/>
            <a:gdLst/>
            <a:ahLst/>
            <a:cxnLst/>
            <a:rect l="l" t="t" r="r" b="b"/>
            <a:pathLst>
              <a:path w="152400" h="154305">
                <a:moveTo>
                  <a:pt x="0" y="153924"/>
                </a:moveTo>
                <a:lnTo>
                  <a:pt x="152399" y="153924"/>
                </a:lnTo>
                <a:lnTo>
                  <a:pt x="152399"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77" name="object 77"/>
          <p:cNvSpPr/>
          <p:nvPr/>
        </p:nvSpPr>
        <p:spPr>
          <a:xfrm>
            <a:off x="2979116" y="3012033"/>
            <a:ext cx="185166" cy="185166"/>
          </a:xfrm>
          <a:custGeom>
            <a:avLst/>
            <a:gdLst/>
            <a:ahLst/>
            <a:cxnLst/>
            <a:rect l="l" t="t" r="r" b="b"/>
            <a:pathLst>
              <a:path w="154305"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78" name="object 78"/>
          <p:cNvSpPr/>
          <p:nvPr/>
        </p:nvSpPr>
        <p:spPr>
          <a:xfrm>
            <a:off x="2979116" y="3012033"/>
            <a:ext cx="185166" cy="185166"/>
          </a:xfrm>
          <a:custGeom>
            <a:avLst/>
            <a:gdLst/>
            <a:ahLst/>
            <a:cxnLst/>
            <a:rect l="l" t="t" r="r" b="b"/>
            <a:pathLst>
              <a:path w="154305"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79" name="object 79"/>
          <p:cNvSpPr/>
          <p:nvPr/>
        </p:nvSpPr>
        <p:spPr>
          <a:xfrm>
            <a:off x="2750514" y="3242462"/>
            <a:ext cx="182880" cy="185166"/>
          </a:xfrm>
          <a:custGeom>
            <a:avLst/>
            <a:gdLst/>
            <a:ahLst/>
            <a:cxnLst/>
            <a:rect l="l" t="t" r="r" b="b"/>
            <a:pathLst>
              <a:path w="152400" h="154305">
                <a:moveTo>
                  <a:pt x="152399" y="0"/>
                </a:moveTo>
                <a:lnTo>
                  <a:pt x="0" y="0"/>
                </a:lnTo>
                <a:lnTo>
                  <a:pt x="0" y="153924"/>
                </a:lnTo>
                <a:lnTo>
                  <a:pt x="152399" y="153924"/>
                </a:lnTo>
                <a:lnTo>
                  <a:pt x="152399"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80" name="object 80"/>
          <p:cNvSpPr/>
          <p:nvPr/>
        </p:nvSpPr>
        <p:spPr>
          <a:xfrm>
            <a:off x="2750514" y="3242462"/>
            <a:ext cx="182880" cy="185166"/>
          </a:xfrm>
          <a:custGeom>
            <a:avLst/>
            <a:gdLst/>
            <a:ahLst/>
            <a:cxnLst/>
            <a:rect l="l" t="t" r="r" b="b"/>
            <a:pathLst>
              <a:path w="152400" h="154305">
                <a:moveTo>
                  <a:pt x="0" y="153924"/>
                </a:moveTo>
                <a:lnTo>
                  <a:pt x="152399" y="153924"/>
                </a:lnTo>
                <a:lnTo>
                  <a:pt x="152399"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81" name="object 81"/>
          <p:cNvSpPr/>
          <p:nvPr/>
        </p:nvSpPr>
        <p:spPr>
          <a:xfrm>
            <a:off x="2979116" y="3242462"/>
            <a:ext cx="185166" cy="185166"/>
          </a:xfrm>
          <a:custGeom>
            <a:avLst/>
            <a:gdLst/>
            <a:ahLst/>
            <a:cxnLst/>
            <a:rect l="l" t="t" r="r" b="b"/>
            <a:pathLst>
              <a:path w="154305"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82" name="object 82"/>
          <p:cNvSpPr/>
          <p:nvPr/>
        </p:nvSpPr>
        <p:spPr>
          <a:xfrm>
            <a:off x="2979116" y="3242462"/>
            <a:ext cx="185166" cy="185166"/>
          </a:xfrm>
          <a:custGeom>
            <a:avLst/>
            <a:gdLst/>
            <a:ahLst/>
            <a:cxnLst/>
            <a:rect l="l" t="t" r="r" b="b"/>
            <a:pathLst>
              <a:path w="154305"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83" name="object 83"/>
          <p:cNvSpPr/>
          <p:nvPr/>
        </p:nvSpPr>
        <p:spPr>
          <a:xfrm>
            <a:off x="2148841" y="4025188"/>
            <a:ext cx="1060703" cy="278130"/>
          </a:xfrm>
          <a:custGeom>
            <a:avLst/>
            <a:gdLst/>
            <a:ahLst/>
            <a:cxnLst/>
            <a:rect l="l" t="t" r="r" b="b"/>
            <a:pathLst>
              <a:path w="883919" h="231775">
                <a:moveTo>
                  <a:pt x="883919" y="0"/>
                </a:moveTo>
                <a:lnTo>
                  <a:pt x="0" y="0"/>
                </a:lnTo>
                <a:lnTo>
                  <a:pt x="0" y="231648"/>
                </a:lnTo>
                <a:lnTo>
                  <a:pt x="883919" y="231648"/>
                </a:lnTo>
                <a:lnTo>
                  <a:pt x="883919" y="0"/>
                </a:lnTo>
                <a:close/>
              </a:path>
            </a:pathLst>
          </a:custGeom>
          <a:solidFill>
            <a:srgbClr val="FF99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84" name="object 84"/>
          <p:cNvSpPr/>
          <p:nvPr/>
        </p:nvSpPr>
        <p:spPr>
          <a:xfrm>
            <a:off x="2148841" y="4025188"/>
            <a:ext cx="1060703" cy="278130"/>
          </a:xfrm>
          <a:custGeom>
            <a:avLst/>
            <a:gdLst/>
            <a:ahLst/>
            <a:cxnLst/>
            <a:rect l="l" t="t" r="r" b="b"/>
            <a:pathLst>
              <a:path w="883919" h="231775">
                <a:moveTo>
                  <a:pt x="0" y="231648"/>
                </a:moveTo>
                <a:lnTo>
                  <a:pt x="883919" y="231648"/>
                </a:lnTo>
                <a:lnTo>
                  <a:pt x="883919" y="0"/>
                </a:lnTo>
                <a:lnTo>
                  <a:pt x="0" y="0"/>
                </a:lnTo>
                <a:lnTo>
                  <a:pt x="0" y="2316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85" name="object 85"/>
          <p:cNvSpPr txBox="1"/>
          <p:nvPr/>
        </p:nvSpPr>
        <p:spPr>
          <a:xfrm>
            <a:off x="2154327" y="4034790"/>
            <a:ext cx="1055370" cy="236988"/>
          </a:xfrm>
          <a:prstGeom prst="rect">
            <a:avLst/>
          </a:prstGeom>
        </p:spPr>
        <p:txBody>
          <a:bodyPr vert="horz" wrap="square" lIns="0" tIns="15240" rIns="0" bIns="0" rtlCol="0">
            <a:spAutoFit/>
          </a:bodyPr>
          <a:lstStyle/>
          <a:p>
            <a:pPr algn="ctr" defTabSz="1097280" eaLnBrk="1" fontAlgn="auto" hangingPunct="1">
              <a:spcBef>
                <a:spcPts val="120"/>
              </a:spcBef>
              <a:spcAft>
                <a:spcPts val="0"/>
              </a:spcAft>
              <a:defRPr/>
            </a:pPr>
            <a:r>
              <a:rPr sz="1440" b="1" spc="-6" dirty="0">
                <a:solidFill>
                  <a:srgbClr val="FFFFFF"/>
                </a:solidFill>
                <a:latin typeface="Arial"/>
                <a:ea typeface="微软雅黑"/>
                <a:cs typeface="Arial"/>
              </a:rPr>
              <a:t>L1</a:t>
            </a:r>
            <a:endParaRPr sz="1440">
              <a:solidFill>
                <a:prstClr val="black"/>
              </a:solidFill>
              <a:latin typeface="Arial"/>
              <a:ea typeface="微软雅黑"/>
              <a:cs typeface="Arial"/>
            </a:endParaRPr>
          </a:p>
        </p:txBody>
      </p:sp>
      <p:sp>
        <p:nvSpPr>
          <p:cNvPr id="86" name="object 86"/>
          <p:cNvSpPr/>
          <p:nvPr/>
        </p:nvSpPr>
        <p:spPr>
          <a:xfrm>
            <a:off x="2150669" y="3518612"/>
            <a:ext cx="1060703" cy="461010"/>
          </a:xfrm>
          <a:custGeom>
            <a:avLst/>
            <a:gdLst/>
            <a:ahLst/>
            <a:cxnLst/>
            <a:rect l="l" t="t" r="r" b="b"/>
            <a:pathLst>
              <a:path w="883919" h="384175">
                <a:moveTo>
                  <a:pt x="883919" y="0"/>
                </a:moveTo>
                <a:lnTo>
                  <a:pt x="0" y="0"/>
                </a:lnTo>
                <a:lnTo>
                  <a:pt x="0" y="384048"/>
                </a:lnTo>
                <a:lnTo>
                  <a:pt x="883919" y="384048"/>
                </a:lnTo>
                <a:lnTo>
                  <a:pt x="883919"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87" name="object 87"/>
          <p:cNvSpPr/>
          <p:nvPr/>
        </p:nvSpPr>
        <p:spPr>
          <a:xfrm>
            <a:off x="2150669" y="3518612"/>
            <a:ext cx="1060703" cy="461010"/>
          </a:xfrm>
          <a:custGeom>
            <a:avLst/>
            <a:gdLst/>
            <a:ahLst/>
            <a:cxnLst/>
            <a:rect l="l" t="t" r="r" b="b"/>
            <a:pathLst>
              <a:path w="883919" h="384175">
                <a:moveTo>
                  <a:pt x="0" y="384048"/>
                </a:moveTo>
                <a:lnTo>
                  <a:pt x="883919" y="384048"/>
                </a:lnTo>
                <a:lnTo>
                  <a:pt x="883919" y="0"/>
                </a:lnTo>
                <a:lnTo>
                  <a:pt x="0" y="0"/>
                </a:lnTo>
                <a:lnTo>
                  <a:pt x="0" y="3840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88" name="object 88"/>
          <p:cNvSpPr/>
          <p:nvPr/>
        </p:nvSpPr>
        <p:spPr>
          <a:xfrm>
            <a:off x="2196389" y="356433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89" name="object 89"/>
          <p:cNvSpPr/>
          <p:nvPr/>
        </p:nvSpPr>
        <p:spPr>
          <a:xfrm>
            <a:off x="2196389" y="356433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90" name="object 90"/>
          <p:cNvSpPr txBox="1"/>
          <p:nvPr/>
        </p:nvSpPr>
        <p:spPr>
          <a:xfrm>
            <a:off x="2223821" y="3581248"/>
            <a:ext cx="14325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18" dirty="0">
                <a:solidFill>
                  <a:srgbClr val="FFFFFF"/>
                </a:solidFill>
                <a:latin typeface="Arial"/>
                <a:ea typeface="微软雅黑"/>
                <a:cs typeface="Arial"/>
              </a:rPr>
              <a:t>TF</a:t>
            </a:r>
            <a:endParaRPr sz="840">
              <a:solidFill>
                <a:prstClr val="black"/>
              </a:solidFill>
              <a:latin typeface="Arial"/>
              <a:ea typeface="微软雅黑"/>
              <a:cs typeface="Arial"/>
            </a:endParaRPr>
          </a:p>
        </p:txBody>
      </p:sp>
      <p:sp>
        <p:nvSpPr>
          <p:cNvPr id="91" name="object 91"/>
          <p:cNvSpPr/>
          <p:nvPr/>
        </p:nvSpPr>
        <p:spPr>
          <a:xfrm>
            <a:off x="2196389" y="3749040"/>
            <a:ext cx="182880" cy="0"/>
          </a:xfrm>
          <a:custGeom>
            <a:avLst/>
            <a:gdLst/>
            <a:ahLst/>
            <a:cxnLst/>
            <a:rect l="l" t="t" r="r" b="b"/>
            <a:pathLst>
              <a:path w="152400">
                <a:moveTo>
                  <a:pt x="0" y="0"/>
                </a:moveTo>
                <a:lnTo>
                  <a:pt x="152399"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92" name="object 92"/>
          <p:cNvSpPr/>
          <p:nvPr/>
        </p:nvSpPr>
        <p:spPr>
          <a:xfrm>
            <a:off x="2457906" y="356433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93" name="object 93"/>
          <p:cNvSpPr/>
          <p:nvPr/>
        </p:nvSpPr>
        <p:spPr>
          <a:xfrm>
            <a:off x="2457906" y="356433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94" name="object 94"/>
          <p:cNvSpPr/>
          <p:nvPr/>
        </p:nvSpPr>
        <p:spPr>
          <a:xfrm>
            <a:off x="2457906" y="3749040"/>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95" name="object 95"/>
          <p:cNvSpPr/>
          <p:nvPr/>
        </p:nvSpPr>
        <p:spPr>
          <a:xfrm>
            <a:off x="2979115" y="356433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96" name="object 96"/>
          <p:cNvSpPr/>
          <p:nvPr/>
        </p:nvSpPr>
        <p:spPr>
          <a:xfrm>
            <a:off x="2979115" y="356433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97" name="object 97"/>
          <p:cNvSpPr/>
          <p:nvPr/>
        </p:nvSpPr>
        <p:spPr>
          <a:xfrm>
            <a:off x="2979115" y="3749040"/>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98" name="object 98"/>
          <p:cNvSpPr/>
          <p:nvPr/>
        </p:nvSpPr>
        <p:spPr>
          <a:xfrm>
            <a:off x="2719424" y="356433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99" name="object 99"/>
          <p:cNvSpPr/>
          <p:nvPr/>
        </p:nvSpPr>
        <p:spPr>
          <a:xfrm>
            <a:off x="2719424" y="356433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00" name="object 100"/>
          <p:cNvSpPr/>
          <p:nvPr/>
        </p:nvSpPr>
        <p:spPr>
          <a:xfrm>
            <a:off x="2719424" y="3749040"/>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01" name="object 101"/>
          <p:cNvSpPr/>
          <p:nvPr/>
        </p:nvSpPr>
        <p:spPr>
          <a:xfrm>
            <a:off x="2636214" y="4349801"/>
            <a:ext cx="9571481" cy="826008"/>
          </a:xfrm>
          <a:custGeom>
            <a:avLst/>
            <a:gdLst/>
            <a:ahLst/>
            <a:cxnLst/>
            <a:rect l="l" t="t" r="r" b="b"/>
            <a:pathLst>
              <a:path w="7976234" h="688339">
                <a:moveTo>
                  <a:pt x="7928229" y="611886"/>
                </a:moveTo>
                <a:lnTo>
                  <a:pt x="7900034" y="611886"/>
                </a:lnTo>
                <a:lnTo>
                  <a:pt x="7938134" y="688086"/>
                </a:lnTo>
                <a:lnTo>
                  <a:pt x="7969884" y="624586"/>
                </a:lnTo>
                <a:lnTo>
                  <a:pt x="7928229" y="624586"/>
                </a:lnTo>
                <a:lnTo>
                  <a:pt x="7928229" y="611886"/>
                </a:lnTo>
                <a:close/>
              </a:path>
              <a:path w="7976234" h="688339">
                <a:moveTo>
                  <a:pt x="7928229" y="328168"/>
                </a:moveTo>
                <a:lnTo>
                  <a:pt x="7928229" y="624586"/>
                </a:lnTo>
                <a:lnTo>
                  <a:pt x="7948040" y="624586"/>
                </a:lnTo>
                <a:lnTo>
                  <a:pt x="7948040" y="338074"/>
                </a:lnTo>
                <a:lnTo>
                  <a:pt x="7938134" y="338074"/>
                </a:lnTo>
                <a:lnTo>
                  <a:pt x="7928229" y="328168"/>
                </a:lnTo>
                <a:close/>
              </a:path>
              <a:path w="7976234" h="688339">
                <a:moveTo>
                  <a:pt x="7976234" y="611886"/>
                </a:moveTo>
                <a:lnTo>
                  <a:pt x="7948040" y="611886"/>
                </a:lnTo>
                <a:lnTo>
                  <a:pt x="7948040" y="624586"/>
                </a:lnTo>
                <a:lnTo>
                  <a:pt x="7969884" y="624586"/>
                </a:lnTo>
                <a:lnTo>
                  <a:pt x="7976234" y="611886"/>
                </a:lnTo>
                <a:close/>
              </a:path>
              <a:path w="7976234" h="688339">
                <a:moveTo>
                  <a:pt x="48006" y="63500"/>
                </a:moveTo>
                <a:lnTo>
                  <a:pt x="28194" y="63500"/>
                </a:lnTo>
                <a:lnTo>
                  <a:pt x="28194" y="338074"/>
                </a:lnTo>
                <a:lnTo>
                  <a:pt x="7928229" y="338074"/>
                </a:lnTo>
                <a:lnTo>
                  <a:pt x="7928229" y="328168"/>
                </a:lnTo>
                <a:lnTo>
                  <a:pt x="48006" y="328168"/>
                </a:lnTo>
                <a:lnTo>
                  <a:pt x="38100" y="318262"/>
                </a:lnTo>
                <a:lnTo>
                  <a:pt x="48006" y="318262"/>
                </a:lnTo>
                <a:lnTo>
                  <a:pt x="48006" y="63500"/>
                </a:lnTo>
                <a:close/>
              </a:path>
              <a:path w="7976234" h="688339">
                <a:moveTo>
                  <a:pt x="7948040" y="318262"/>
                </a:moveTo>
                <a:lnTo>
                  <a:pt x="48006" y="318262"/>
                </a:lnTo>
                <a:lnTo>
                  <a:pt x="48006" y="328168"/>
                </a:lnTo>
                <a:lnTo>
                  <a:pt x="7928229" y="328168"/>
                </a:lnTo>
                <a:lnTo>
                  <a:pt x="7938134" y="338074"/>
                </a:lnTo>
                <a:lnTo>
                  <a:pt x="7948040" y="338074"/>
                </a:lnTo>
                <a:lnTo>
                  <a:pt x="7948040" y="318262"/>
                </a:lnTo>
                <a:close/>
              </a:path>
              <a:path w="7976234" h="688339">
                <a:moveTo>
                  <a:pt x="48006" y="318262"/>
                </a:moveTo>
                <a:lnTo>
                  <a:pt x="38100" y="318262"/>
                </a:lnTo>
                <a:lnTo>
                  <a:pt x="48006" y="328168"/>
                </a:lnTo>
                <a:lnTo>
                  <a:pt x="48006" y="318262"/>
                </a:lnTo>
                <a:close/>
              </a:path>
              <a:path w="7976234" h="688339">
                <a:moveTo>
                  <a:pt x="38100" y="0"/>
                </a:moveTo>
                <a:lnTo>
                  <a:pt x="0" y="76200"/>
                </a:lnTo>
                <a:lnTo>
                  <a:pt x="28194" y="76200"/>
                </a:lnTo>
                <a:lnTo>
                  <a:pt x="28194" y="63500"/>
                </a:lnTo>
                <a:lnTo>
                  <a:pt x="69850" y="63500"/>
                </a:lnTo>
                <a:lnTo>
                  <a:pt x="38100" y="0"/>
                </a:lnTo>
                <a:close/>
              </a:path>
              <a:path w="7976234" h="688339">
                <a:moveTo>
                  <a:pt x="69850" y="63500"/>
                </a:moveTo>
                <a:lnTo>
                  <a:pt x="48006" y="63500"/>
                </a:lnTo>
                <a:lnTo>
                  <a:pt x="48006" y="76200"/>
                </a:lnTo>
                <a:lnTo>
                  <a:pt x="76200" y="76200"/>
                </a:lnTo>
                <a:lnTo>
                  <a:pt x="69850" y="63500"/>
                </a:lnTo>
                <a:close/>
              </a:path>
            </a:pathLst>
          </a:custGeom>
          <a:solidFill>
            <a:srgbClr val="FF99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02" name="object 102"/>
          <p:cNvSpPr/>
          <p:nvPr/>
        </p:nvSpPr>
        <p:spPr>
          <a:xfrm>
            <a:off x="5041086" y="1482243"/>
            <a:ext cx="91440" cy="268832"/>
          </a:xfrm>
          <a:prstGeom prst="rect">
            <a:avLst/>
          </a:prstGeom>
          <a:blipFill>
            <a:blip r:embed="rId3"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03" name="object 103"/>
          <p:cNvSpPr/>
          <p:nvPr/>
        </p:nvSpPr>
        <p:spPr>
          <a:xfrm>
            <a:off x="5041086" y="972006"/>
            <a:ext cx="91440" cy="268834"/>
          </a:xfrm>
          <a:prstGeom prst="rect">
            <a:avLst/>
          </a:prstGeom>
          <a:blipFill>
            <a:blip r:embed="rId3"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04" name="object 104"/>
          <p:cNvSpPr/>
          <p:nvPr/>
        </p:nvSpPr>
        <p:spPr>
          <a:xfrm>
            <a:off x="9547249" y="1520646"/>
            <a:ext cx="91440" cy="268834"/>
          </a:xfrm>
          <a:prstGeom prst="rect">
            <a:avLst/>
          </a:prstGeom>
          <a:blipFill>
            <a:blip r:embed="rId4"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05" name="object 105"/>
          <p:cNvSpPr/>
          <p:nvPr/>
        </p:nvSpPr>
        <p:spPr>
          <a:xfrm>
            <a:off x="2634387" y="2226564"/>
            <a:ext cx="8806434" cy="236220"/>
          </a:xfrm>
          <a:custGeom>
            <a:avLst/>
            <a:gdLst/>
            <a:ahLst/>
            <a:cxnLst/>
            <a:rect l="l" t="t" r="r" b="b"/>
            <a:pathLst>
              <a:path w="7338695" h="196850">
                <a:moveTo>
                  <a:pt x="7290561" y="120650"/>
                </a:moveTo>
                <a:lnTo>
                  <a:pt x="7262368" y="120650"/>
                </a:lnTo>
                <a:lnTo>
                  <a:pt x="7300468" y="196850"/>
                </a:lnTo>
                <a:lnTo>
                  <a:pt x="7332218" y="133350"/>
                </a:lnTo>
                <a:lnTo>
                  <a:pt x="7290561" y="133350"/>
                </a:lnTo>
                <a:lnTo>
                  <a:pt x="7290561" y="120650"/>
                </a:lnTo>
                <a:close/>
              </a:path>
              <a:path w="7338695" h="196850">
                <a:moveTo>
                  <a:pt x="28193" y="118871"/>
                </a:moveTo>
                <a:lnTo>
                  <a:pt x="0" y="118871"/>
                </a:lnTo>
                <a:lnTo>
                  <a:pt x="38100" y="195071"/>
                </a:lnTo>
                <a:lnTo>
                  <a:pt x="69850" y="131571"/>
                </a:lnTo>
                <a:lnTo>
                  <a:pt x="28193" y="131571"/>
                </a:lnTo>
                <a:lnTo>
                  <a:pt x="28193" y="118871"/>
                </a:lnTo>
                <a:close/>
              </a:path>
              <a:path w="7338695" h="196850">
                <a:moveTo>
                  <a:pt x="7290561" y="9905"/>
                </a:moveTo>
                <a:lnTo>
                  <a:pt x="7290561" y="133350"/>
                </a:lnTo>
                <a:lnTo>
                  <a:pt x="7310374" y="133350"/>
                </a:lnTo>
                <a:lnTo>
                  <a:pt x="7310374" y="19812"/>
                </a:lnTo>
                <a:lnTo>
                  <a:pt x="7300468" y="19812"/>
                </a:lnTo>
                <a:lnTo>
                  <a:pt x="7290561" y="9905"/>
                </a:lnTo>
                <a:close/>
              </a:path>
              <a:path w="7338695" h="196850">
                <a:moveTo>
                  <a:pt x="7338568" y="120650"/>
                </a:moveTo>
                <a:lnTo>
                  <a:pt x="7310374" y="120650"/>
                </a:lnTo>
                <a:lnTo>
                  <a:pt x="7310374" y="133350"/>
                </a:lnTo>
                <a:lnTo>
                  <a:pt x="7332218" y="133350"/>
                </a:lnTo>
                <a:lnTo>
                  <a:pt x="7338568" y="120650"/>
                </a:lnTo>
                <a:close/>
              </a:path>
              <a:path w="7338695" h="196850">
                <a:moveTo>
                  <a:pt x="7310374" y="0"/>
                </a:moveTo>
                <a:lnTo>
                  <a:pt x="28193" y="0"/>
                </a:lnTo>
                <a:lnTo>
                  <a:pt x="28193" y="131571"/>
                </a:lnTo>
                <a:lnTo>
                  <a:pt x="48006" y="131571"/>
                </a:lnTo>
                <a:lnTo>
                  <a:pt x="48006" y="19812"/>
                </a:lnTo>
                <a:lnTo>
                  <a:pt x="38100" y="19812"/>
                </a:lnTo>
                <a:lnTo>
                  <a:pt x="48006" y="9905"/>
                </a:lnTo>
                <a:lnTo>
                  <a:pt x="7310374" y="9905"/>
                </a:lnTo>
                <a:lnTo>
                  <a:pt x="7310374" y="0"/>
                </a:lnTo>
                <a:close/>
              </a:path>
              <a:path w="7338695" h="196850">
                <a:moveTo>
                  <a:pt x="76200" y="118871"/>
                </a:moveTo>
                <a:lnTo>
                  <a:pt x="48006" y="118871"/>
                </a:lnTo>
                <a:lnTo>
                  <a:pt x="48006" y="131571"/>
                </a:lnTo>
                <a:lnTo>
                  <a:pt x="69850" y="131571"/>
                </a:lnTo>
                <a:lnTo>
                  <a:pt x="76200" y="118871"/>
                </a:lnTo>
                <a:close/>
              </a:path>
              <a:path w="7338695" h="196850">
                <a:moveTo>
                  <a:pt x="48006" y="9905"/>
                </a:moveTo>
                <a:lnTo>
                  <a:pt x="38100" y="19812"/>
                </a:lnTo>
                <a:lnTo>
                  <a:pt x="48006" y="19812"/>
                </a:lnTo>
                <a:lnTo>
                  <a:pt x="48006" y="9905"/>
                </a:lnTo>
                <a:close/>
              </a:path>
              <a:path w="7338695" h="196850">
                <a:moveTo>
                  <a:pt x="7290561" y="9905"/>
                </a:moveTo>
                <a:lnTo>
                  <a:pt x="48006" y="9905"/>
                </a:lnTo>
                <a:lnTo>
                  <a:pt x="48006" y="19812"/>
                </a:lnTo>
                <a:lnTo>
                  <a:pt x="7290561" y="19812"/>
                </a:lnTo>
                <a:lnTo>
                  <a:pt x="7290561" y="9905"/>
                </a:lnTo>
                <a:close/>
              </a:path>
              <a:path w="7338695" h="196850">
                <a:moveTo>
                  <a:pt x="7310374" y="9905"/>
                </a:moveTo>
                <a:lnTo>
                  <a:pt x="7290561" y="9905"/>
                </a:lnTo>
                <a:lnTo>
                  <a:pt x="7300468" y="19812"/>
                </a:lnTo>
                <a:lnTo>
                  <a:pt x="7310374" y="19812"/>
                </a:lnTo>
                <a:lnTo>
                  <a:pt x="7310374" y="9905"/>
                </a:lnTo>
                <a:close/>
              </a:path>
            </a:pathLst>
          </a:custGeom>
          <a:solidFill>
            <a:srgbClr val="97BB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06" name="object 106"/>
          <p:cNvSpPr/>
          <p:nvPr/>
        </p:nvSpPr>
        <p:spPr>
          <a:xfrm>
            <a:off x="5041086" y="1992478"/>
            <a:ext cx="91440" cy="241400"/>
          </a:xfrm>
          <a:prstGeom prst="rect">
            <a:avLst/>
          </a:prstGeom>
          <a:blipFill>
            <a:blip r:embed="rId5"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07" name="object 107"/>
          <p:cNvSpPr/>
          <p:nvPr/>
        </p:nvSpPr>
        <p:spPr>
          <a:xfrm>
            <a:off x="7339888" y="2030881"/>
            <a:ext cx="91440" cy="241402"/>
          </a:xfrm>
          <a:prstGeom prst="rect">
            <a:avLst/>
          </a:prstGeom>
          <a:blipFill>
            <a:blip r:embed="rId6"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08" name="object 108"/>
          <p:cNvSpPr/>
          <p:nvPr/>
        </p:nvSpPr>
        <p:spPr>
          <a:xfrm>
            <a:off x="9550908" y="2030881"/>
            <a:ext cx="91440" cy="241402"/>
          </a:xfrm>
          <a:prstGeom prst="rect">
            <a:avLst/>
          </a:prstGeom>
          <a:blipFill>
            <a:blip r:embed="rId6"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09" name="object 109"/>
          <p:cNvSpPr/>
          <p:nvPr/>
        </p:nvSpPr>
        <p:spPr>
          <a:xfrm>
            <a:off x="2958999" y="1007669"/>
            <a:ext cx="9330690" cy="3571494"/>
          </a:xfrm>
          <a:custGeom>
            <a:avLst/>
            <a:gdLst/>
            <a:ahLst/>
            <a:cxnLst/>
            <a:rect l="l" t="t" r="r" b="b"/>
            <a:pathLst>
              <a:path w="7775575" h="2976245">
                <a:moveTo>
                  <a:pt x="19812" y="2784856"/>
                </a:moveTo>
                <a:lnTo>
                  <a:pt x="0" y="2784856"/>
                </a:lnTo>
                <a:lnTo>
                  <a:pt x="0" y="2975991"/>
                </a:lnTo>
                <a:lnTo>
                  <a:pt x="7775067" y="2975991"/>
                </a:lnTo>
                <a:lnTo>
                  <a:pt x="7775067" y="2966085"/>
                </a:lnTo>
                <a:lnTo>
                  <a:pt x="19812" y="2966085"/>
                </a:lnTo>
                <a:lnTo>
                  <a:pt x="9906" y="2956179"/>
                </a:lnTo>
                <a:lnTo>
                  <a:pt x="19812" y="2956179"/>
                </a:lnTo>
                <a:lnTo>
                  <a:pt x="19812" y="2784856"/>
                </a:lnTo>
                <a:close/>
              </a:path>
              <a:path w="7775575" h="2976245">
                <a:moveTo>
                  <a:pt x="19812" y="2956179"/>
                </a:moveTo>
                <a:lnTo>
                  <a:pt x="9906" y="2956179"/>
                </a:lnTo>
                <a:lnTo>
                  <a:pt x="19812" y="2966085"/>
                </a:lnTo>
                <a:lnTo>
                  <a:pt x="19812" y="2956179"/>
                </a:lnTo>
                <a:close/>
              </a:path>
              <a:path w="7775575" h="2976245">
                <a:moveTo>
                  <a:pt x="7755255" y="2956179"/>
                </a:moveTo>
                <a:lnTo>
                  <a:pt x="19812" y="2956179"/>
                </a:lnTo>
                <a:lnTo>
                  <a:pt x="19812" y="2966085"/>
                </a:lnTo>
                <a:lnTo>
                  <a:pt x="7755255" y="2966085"/>
                </a:lnTo>
                <a:lnTo>
                  <a:pt x="7755255" y="2956179"/>
                </a:lnTo>
                <a:close/>
              </a:path>
              <a:path w="7775575" h="2976245">
                <a:moveTo>
                  <a:pt x="7755255" y="9905"/>
                </a:moveTo>
                <a:lnTo>
                  <a:pt x="7755255" y="2966085"/>
                </a:lnTo>
                <a:lnTo>
                  <a:pt x="7765161" y="2956179"/>
                </a:lnTo>
                <a:lnTo>
                  <a:pt x="7775067" y="2956179"/>
                </a:lnTo>
                <a:lnTo>
                  <a:pt x="7775067" y="19812"/>
                </a:lnTo>
                <a:lnTo>
                  <a:pt x="7765161" y="19812"/>
                </a:lnTo>
                <a:lnTo>
                  <a:pt x="7755255" y="9905"/>
                </a:lnTo>
                <a:close/>
              </a:path>
              <a:path w="7775575" h="2976245">
                <a:moveTo>
                  <a:pt x="7775067" y="2956179"/>
                </a:moveTo>
                <a:lnTo>
                  <a:pt x="7765161" y="2956179"/>
                </a:lnTo>
                <a:lnTo>
                  <a:pt x="7755255" y="2966085"/>
                </a:lnTo>
                <a:lnTo>
                  <a:pt x="7775067" y="2966085"/>
                </a:lnTo>
                <a:lnTo>
                  <a:pt x="7775067" y="2956179"/>
                </a:lnTo>
                <a:close/>
              </a:path>
              <a:path w="7775575" h="2976245">
                <a:moveTo>
                  <a:pt x="3676777" y="573786"/>
                </a:moveTo>
                <a:lnTo>
                  <a:pt x="3648582" y="573786"/>
                </a:lnTo>
                <a:lnTo>
                  <a:pt x="3686682" y="649986"/>
                </a:lnTo>
                <a:lnTo>
                  <a:pt x="3718432" y="586486"/>
                </a:lnTo>
                <a:lnTo>
                  <a:pt x="3676777" y="586486"/>
                </a:lnTo>
                <a:lnTo>
                  <a:pt x="3676777" y="573786"/>
                </a:lnTo>
                <a:close/>
              </a:path>
              <a:path w="7775575" h="2976245">
                <a:moveTo>
                  <a:pt x="7775067" y="0"/>
                </a:moveTo>
                <a:lnTo>
                  <a:pt x="3676777" y="0"/>
                </a:lnTo>
                <a:lnTo>
                  <a:pt x="3676777" y="586486"/>
                </a:lnTo>
                <a:lnTo>
                  <a:pt x="3696589" y="586486"/>
                </a:lnTo>
                <a:lnTo>
                  <a:pt x="3696589" y="19812"/>
                </a:lnTo>
                <a:lnTo>
                  <a:pt x="3686682" y="19812"/>
                </a:lnTo>
                <a:lnTo>
                  <a:pt x="3696589" y="9905"/>
                </a:lnTo>
                <a:lnTo>
                  <a:pt x="7775067" y="9905"/>
                </a:lnTo>
                <a:lnTo>
                  <a:pt x="7775067" y="0"/>
                </a:lnTo>
                <a:close/>
              </a:path>
              <a:path w="7775575" h="2976245">
                <a:moveTo>
                  <a:pt x="3724782" y="573786"/>
                </a:moveTo>
                <a:lnTo>
                  <a:pt x="3696589" y="573786"/>
                </a:lnTo>
                <a:lnTo>
                  <a:pt x="3696589" y="586486"/>
                </a:lnTo>
                <a:lnTo>
                  <a:pt x="3718432" y="586486"/>
                </a:lnTo>
                <a:lnTo>
                  <a:pt x="3724782" y="573786"/>
                </a:lnTo>
                <a:close/>
              </a:path>
              <a:path w="7775575" h="2976245">
                <a:moveTo>
                  <a:pt x="3696589" y="9905"/>
                </a:moveTo>
                <a:lnTo>
                  <a:pt x="3686682" y="19812"/>
                </a:lnTo>
                <a:lnTo>
                  <a:pt x="3696589" y="19812"/>
                </a:lnTo>
                <a:lnTo>
                  <a:pt x="3696589" y="9905"/>
                </a:lnTo>
                <a:close/>
              </a:path>
              <a:path w="7775575" h="2976245">
                <a:moveTo>
                  <a:pt x="7755255" y="9905"/>
                </a:moveTo>
                <a:lnTo>
                  <a:pt x="3696589" y="9905"/>
                </a:lnTo>
                <a:lnTo>
                  <a:pt x="3696589" y="19812"/>
                </a:lnTo>
                <a:lnTo>
                  <a:pt x="7755255" y="19812"/>
                </a:lnTo>
                <a:lnTo>
                  <a:pt x="7755255" y="9905"/>
                </a:lnTo>
                <a:close/>
              </a:path>
              <a:path w="7775575" h="2976245">
                <a:moveTo>
                  <a:pt x="7775067" y="9905"/>
                </a:moveTo>
                <a:lnTo>
                  <a:pt x="7755255" y="9905"/>
                </a:lnTo>
                <a:lnTo>
                  <a:pt x="7765161" y="19812"/>
                </a:lnTo>
                <a:lnTo>
                  <a:pt x="7775067" y="19812"/>
                </a:lnTo>
                <a:lnTo>
                  <a:pt x="7775067" y="9905"/>
                </a:lnTo>
                <a:close/>
              </a:path>
            </a:pathLst>
          </a:custGeom>
          <a:solidFill>
            <a:srgbClr val="97BB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10" name="object 110"/>
          <p:cNvSpPr/>
          <p:nvPr/>
        </p:nvSpPr>
        <p:spPr>
          <a:xfrm>
            <a:off x="12161521" y="2457907"/>
            <a:ext cx="240030" cy="1821942"/>
          </a:xfrm>
          <a:custGeom>
            <a:avLst/>
            <a:gdLst/>
            <a:ahLst/>
            <a:cxnLst/>
            <a:rect l="l" t="t" r="r" b="b"/>
            <a:pathLst>
              <a:path w="200025" h="1518285">
                <a:moveTo>
                  <a:pt x="199644" y="0"/>
                </a:moveTo>
                <a:lnTo>
                  <a:pt x="0" y="0"/>
                </a:lnTo>
                <a:lnTo>
                  <a:pt x="0" y="1517903"/>
                </a:lnTo>
                <a:lnTo>
                  <a:pt x="199644" y="1517903"/>
                </a:lnTo>
                <a:lnTo>
                  <a:pt x="199644"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11" name="object 111"/>
          <p:cNvSpPr txBox="1"/>
          <p:nvPr/>
        </p:nvSpPr>
        <p:spPr>
          <a:xfrm>
            <a:off x="12170157" y="2577449"/>
            <a:ext cx="218008" cy="1588008"/>
          </a:xfrm>
          <a:prstGeom prst="rect">
            <a:avLst/>
          </a:prstGeom>
        </p:spPr>
        <p:txBody>
          <a:bodyPr vert="vert270" wrap="square" lIns="0" tIns="0" rIns="0" bIns="0" rtlCol="0">
            <a:spAutoFit/>
          </a:bodyPr>
          <a:lstStyle/>
          <a:p>
            <a:pPr marL="15240" defTabSz="1097280" eaLnBrk="1" fontAlgn="auto" hangingPunct="1">
              <a:lnSpc>
                <a:spcPts val="1710"/>
              </a:lnSpc>
              <a:spcBef>
                <a:spcPts val="0"/>
              </a:spcBef>
              <a:spcAft>
                <a:spcPts val="0"/>
              </a:spcAft>
              <a:defRPr/>
            </a:pPr>
            <a:r>
              <a:rPr sz="1440" b="1" dirty="0">
                <a:solidFill>
                  <a:srgbClr val="080808"/>
                </a:solidFill>
                <a:latin typeface="Arial"/>
                <a:ea typeface="微软雅黑"/>
                <a:cs typeface="Arial"/>
              </a:rPr>
              <a:t>Thread</a:t>
            </a:r>
            <a:r>
              <a:rPr sz="1440" b="1" spc="-66" dirty="0">
                <a:solidFill>
                  <a:srgbClr val="080808"/>
                </a:solidFill>
                <a:latin typeface="Arial"/>
                <a:ea typeface="微软雅黑"/>
                <a:cs typeface="Arial"/>
              </a:rPr>
              <a:t> </a:t>
            </a:r>
            <a:r>
              <a:rPr sz="1440" b="1" spc="-6" dirty="0">
                <a:solidFill>
                  <a:srgbClr val="080808"/>
                </a:solidFill>
                <a:latin typeface="Arial"/>
                <a:ea typeface="微软雅黑"/>
                <a:cs typeface="Arial"/>
              </a:rPr>
              <a:t>Processor</a:t>
            </a:r>
            <a:endParaRPr sz="1440">
              <a:solidFill>
                <a:prstClr val="black"/>
              </a:solidFill>
              <a:latin typeface="Arial"/>
              <a:ea typeface="微软雅黑"/>
              <a:cs typeface="Arial"/>
            </a:endParaRPr>
          </a:p>
        </p:txBody>
      </p:sp>
      <p:sp>
        <p:nvSpPr>
          <p:cNvPr id="112" name="object 112"/>
          <p:cNvSpPr txBox="1"/>
          <p:nvPr/>
        </p:nvSpPr>
        <p:spPr>
          <a:xfrm>
            <a:off x="4175151" y="1750161"/>
            <a:ext cx="1823466" cy="226985"/>
          </a:xfrm>
          <a:prstGeom prst="rect">
            <a:avLst/>
          </a:prstGeom>
          <a:solidFill>
            <a:srgbClr val="C0C0C0"/>
          </a:solidFill>
        </p:spPr>
        <p:txBody>
          <a:bodyPr vert="horz" wrap="square" lIns="0" tIns="5334" rIns="0" bIns="0" rtlCol="0">
            <a:spAutoFit/>
          </a:bodyPr>
          <a:lstStyle/>
          <a:p>
            <a:pPr marL="177546" defTabSz="1097280" eaLnBrk="1" fontAlgn="auto" hangingPunct="1">
              <a:spcBef>
                <a:spcPts val="42"/>
              </a:spcBef>
              <a:spcAft>
                <a:spcPts val="0"/>
              </a:spcAft>
              <a:defRPr/>
            </a:pPr>
            <a:r>
              <a:rPr sz="1440" b="1" spc="-6" dirty="0">
                <a:solidFill>
                  <a:srgbClr val="080808"/>
                </a:solidFill>
                <a:latin typeface="Arial"/>
                <a:ea typeface="微软雅黑"/>
                <a:cs typeface="Arial"/>
              </a:rPr>
              <a:t>Vtx </a:t>
            </a:r>
            <a:r>
              <a:rPr sz="1440" b="1" dirty="0">
                <a:solidFill>
                  <a:srgbClr val="080808"/>
                </a:solidFill>
                <a:latin typeface="Arial"/>
                <a:ea typeface="微软雅黑"/>
                <a:cs typeface="Arial"/>
              </a:rPr>
              <a:t>Thread</a:t>
            </a:r>
            <a:r>
              <a:rPr sz="1440" b="1" spc="-42" dirty="0">
                <a:solidFill>
                  <a:srgbClr val="080808"/>
                </a:solidFill>
                <a:latin typeface="Arial"/>
                <a:ea typeface="微软雅黑"/>
                <a:cs typeface="Arial"/>
              </a:rPr>
              <a:t> </a:t>
            </a:r>
            <a:r>
              <a:rPr sz="1440" b="1" dirty="0">
                <a:solidFill>
                  <a:srgbClr val="080808"/>
                </a:solidFill>
                <a:latin typeface="Arial"/>
                <a:ea typeface="微软雅黑"/>
                <a:cs typeface="Arial"/>
              </a:rPr>
              <a:t>Issue</a:t>
            </a:r>
            <a:endParaRPr sz="1440">
              <a:solidFill>
                <a:prstClr val="black"/>
              </a:solidFill>
              <a:latin typeface="Arial"/>
              <a:ea typeface="微软雅黑"/>
              <a:cs typeface="Arial"/>
            </a:endParaRPr>
          </a:p>
        </p:txBody>
      </p:sp>
      <p:sp>
        <p:nvSpPr>
          <p:cNvPr id="113" name="object 113"/>
          <p:cNvSpPr txBox="1"/>
          <p:nvPr/>
        </p:nvSpPr>
        <p:spPr>
          <a:xfrm>
            <a:off x="8681314" y="1278331"/>
            <a:ext cx="1821942" cy="226985"/>
          </a:xfrm>
          <a:prstGeom prst="rect">
            <a:avLst/>
          </a:prstGeom>
          <a:solidFill>
            <a:srgbClr val="C0C0C0"/>
          </a:solidFill>
        </p:spPr>
        <p:txBody>
          <a:bodyPr vert="horz" wrap="square" lIns="0" tIns="5334" rIns="0" bIns="0" rtlCol="0">
            <a:spAutoFit/>
          </a:bodyPr>
          <a:lstStyle/>
          <a:p>
            <a:pPr marL="92964" defTabSz="1097280" eaLnBrk="1" fontAlgn="auto" hangingPunct="1">
              <a:spcBef>
                <a:spcPts val="42"/>
              </a:spcBef>
              <a:spcAft>
                <a:spcPts val="0"/>
              </a:spcAft>
              <a:defRPr/>
            </a:pPr>
            <a:r>
              <a:rPr sz="1440" b="1" dirty="0">
                <a:solidFill>
                  <a:srgbClr val="080808"/>
                </a:solidFill>
                <a:latin typeface="Arial"/>
                <a:ea typeface="微软雅黑"/>
                <a:cs typeface="Arial"/>
              </a:rPr>
              <a:t>Setup / </a:t>
            </a:r>
            <a:r>
              <a:rPr sz="1440" b="1" spc="-6" dirty="0">
                <a:solidFill>
                  <a:srgbClr val="080808"/>
                </a:solidFill>
                <a:latin typeface="Arial"/>
                <a:ea typeface="微软雅黑"/>
                <a:cs typeface="Arial"/>
              </a:rPr>
              <a:t>Rstr </a:t>
            </a:r>
            <a:r>
              <a:rPr sz="1440" b="1" dirty="0">
                <a:solidFill>
                  <a:srgbClr val="080808"/>
                </a:solidFill>
                <a:latin typeface="Arial"/>
                <a:ea typeface="微软雅黑"/>
                <a:cs typeface="Arial"/>
              </a:rPr>
              <a:t>/</a:t>
            </a:r>
            <a:r>
              <a:rPr sz="1440" b="1" spc="-48" dirty="0">
                <a:solidFill>
                  <a:srgbClr val="080808"/>
                </a:solidFill>
                <a:latin typeface="Arial"/>
                <a:ea typeface="微软雅黑"/>
                <a:cs typeface="Arial"/>
              </a:rPr>
              <a:t> </a:t>
            </a:r>
            <a:r>
              <a:rPr sz="1440" b="1" spc="-6" dirty="0">
                <a:solidFill>
                  <a:srgbClr val="080808"/>
                </a:solidFill>
                <a:latin typeface="Arial"/>
                <a:ea typeface="微软雅黑"/>
                <a:cs typeface="Arial"/>
              </a:rPr>
              <a:t>ZCull</a:t>
            </a:r>
            <a:endParaRPr sz="1440">
              <a:solidFill>
                <a:prstClr val="black"/>
              </a:solidFill>
              <a:latin typeface="Arial"/>
              <a:ea typeface="微软雅黑"/>
              <a:cs typeface="Arial"/>
            </a:endParaRPr>
          </a:p>
        </p:txBody>
      </p:sp>
      <p:sp>
        <p:nvSpPr>
          <p:cNvPr id="114" name="object 114"/>
          <p:cNvSpPr txBox="1"/>
          <p:nvPr/>
        </p:nvSpPr>
        <p:spPr>
          <a:xfrm>
            <a:off x="6468466" y="1788567"/>
            <a:ext cx="1821942" cy="226985"/>
          </a:xfrm>
          <a:prstGeom prst="rect">
            <a:avLst/>
          </a:prstGeom>
          <a:solidFill>
            <a:srgbClr val="C0C0C0"/>
          </a:solidFill>
        </p:spPr>
        <p:txBody>
          <a:bodyPr vert="horz" wrap="square" lIns="0" tIns="5334" rIns="0" bIns="0" rtlCol="0">
            <a:spAutoFit/>
          </a:bodyPr>
          <a:lstStyle/>
          <a:p>
            <a:pPr marL="62483" defTabSz="1097280" eaLnBrk="1" fontAlgn="auto" hangingPunct="1">
              <a:spcBef>
                <a:spcPts val="42"/>
              </a:spcBef>
              <a:spcAft>
                <a:spcPts val="0"/>
              </a:spcAft>
              <a:defRPr/>
            </a:pPr>
            <a:r>
              <a:rPr sz="1440" b="1" dirty="0">
                <a:solidFill>
                  <a:srgbClr val="080808"/>
                </a:solidFill>
                <a:latin typeface="Arial"/>
                <a:ea typeface="微软雅黑"/>
                <a:cs typeface="Arial"/>
              </a:rPr>
              <a:t>Geom Thread</a:t>
            </a:r>
            <a:r>
              <a:rPr sz="1440" b="1" spc="-84" dirty="0">
                <a:solidFill>
                  <a:srgbClr val="080808"/>
                </a:solidFill>
                <a:latin typeface="Arial"/>
                <a:ea typeface="微软雅黑"/>
                <a:cs typeface="Arial"/>
              </a:rPr>
              <a:t> </a:t>
            </a:r>
            <a:r>
              <a:rPr sz="1440" b="1" dirty="0">
                <a:solidFill>
                  <a:srgbClr val="080808"/>
                </a:solidFill>
                <a:latin typeface="Arial"/>
                <a:ea typeface="微软雅黑"/>
                <a:cs typeface="Arial"/>
              </a:rPr>
              <a:t>Issue</a:t>
            </a:r>
            <a:endParaRPr sz="1440">
              <a:solidFill>
                <a:prstClr val="black"/>
              </a:solidFill>
              <a:latin typeface="Arial"/>
              <a:ea typeface="微软雅黑"/>
              <a:cs typeface="Arial"/>
            </a:endParaRPr>
          </a:p>
        </p:txBody>
      </p:sp>
      <p:sp>
        <p:nvSpPr>
          <p:cNvPr id="115" name="object 115"/>
          <p:cNvSpPr txBox="1"/>
          <p:nvPr/>
        </p:nvSpPr>
        <p:spPr>
          <a:xfrm>
            <a:off x="8681314" y="1788567"/>
            <a:ext cx="1821942" cy="226985"/>
          </a:xfrm>
          <a:prstGeom prst="rect">
            <a:avLst/>
          </a:prstGeom>
          <a:solidFill>
            <a:srgbClr val="C0C0C0"/>
          </a:solidFill>
        </p:spPr>
        <p:txBody>
          <a:bodyPr vert="horz" wrap="square" lIns="0" tIns="5334" rIns="0" bIns="0" rtlCol="0">
            <a:spAutoFit/>
          </a:bodyPr>
          <a:lstStyle/>
          <a:p>
            <a:pPr marL="107442" defTabSz="1097280" eaLnBrk="1" fontAlgn="auto" hangingPunct="1">
              <a:spcBef>
                <a:spcPts val="42"/>
              </a:spcBef>
              <a:spcAft>
                <a:spcPts val="0"/>
              </a:spcAft>
              <a:defRPr/>
            </a:pPr>
            <a:r>
              <a:rPr sz="1440" b="1" dirty="0">
                <a:solidFill>
                  <a:srgbClr val="080808"/>
                </a:solidFill>
                <a:latin typeface="Arial"/>
                <a:ea typeface="微软雅黑"/>
                <a:cs typeface="Arial"/>
              </a:rPr>
              <a:t>Pixel Thread</a:t>
            </a:r>
            <a:r>
              <a:rPr sz="1440" b="1" spc="-78" dirty="0">
                <a:solidFill>
                  <a:srgbClr val="080808"/>
                </a:solidFill>
                <a:latin typeface="Arial"/>
                <a:ea typeface="微软雅黑"/>
                <a:cs typeface="Arial"/>
              </a:rPr>
              <a:t> </a:t>
            </a:r>
            <a:r>
              <a:rPr sz="1440" b="1" dirty="0">
                <a:solidFill>
                  <a:srgbClr val="080808"/>
                </a:solidFill>
                <a:latin typeface="Arial"/>
                <a:ea typeface="微软雅黑"/>
                <a:cs typeface="Arial"/>
              </a:rPr>
              <a:t>Issue</a:t>
            </a:r>
            <a:endParaRPr sz="1440">
              <a:solidFill>
                <a:prstClr val="black"/>
              </a:solidFill>
              <a:latin typeface="Arial"/>
              <a:ea typeface="微软雅黑"/>
              <a:cs typeface="Arial"/>
            </a:endParaRPr>
          </a:p>
        </p:txBody>
      </p:sp>
      <p:sp>
        <p:nvSpPr>
          <p:cNvPr id="116" name="object 116"/>
          <p:cNvSpPr txBox="1"/>
          <p:nvPr/>
        </p:nvSpPr>
        <p:spPr>
          <a:xfrm>
            <a:off x="4175151" y="1239927"/>
            <a:ext cx="1823466" cy="226985"/>
          </a:xfrm>
          <a:prstGeom prst="rect">
            <a:avLst/>
          </a:prstGeom>
          <a:solidFill>
            <a:srgbClr val="C0C0C0"/>
          </a:solidFill>
        </p:spPr>
        <p:txBody>
          <a:bodyPr vert="horz" wrap="square" lIns="0" tIns="5334" rIns="0" bIns="0" rtlCol="0">
            <a:spAutoFit/>
          </a:bodyPr>
          <a:lstStyle/>
          <a:p>
            <a:pPr marL="198120" defTabSz="1097280" eaLnBrk="1" fontAlgn="auto" hangingPunct="1">
              <a:spcBef>
                <a:spcPts val="42"/>
              </a:spcBef>
              <a:spcAft>
                <a:spcPts val="0"/>
              </a:spcAft>
              <a:defRPr/>
            </a:pPr>
            <a:r>
              <a:rPr sz="1440" b="1" dirty="0">
                <a:solidFill>
                  <a:srgbClr val="080808"/>
                </a:solidFill>
                <a:latin typeface="Arial"/>
                <a:ea typeface="微软雅黑"/>
                <a:cs typeface="Arial"/>
              </a:rPr>
              <a:t>Input</a:t>
            </a:r>
            <a:r>
              <a:rPr sz="1440" b="1" spc="-60" dirty="0">
                <a:solidFill>
                  <a:srgbClr val="080808"/>
                </a:solidFill>
                <a:latin typeface="Arial"/>
                <a:ea typeface="微软雅黑"/>
                <a:cs typeface="Arial"/>
              </a:rPr>
              <a:t> </a:t>
            </a:r>
            <a:r>
              <a:rPr sz="1440" b="1" spc="-6" dirty="0">
                <a:solidFill>
                  <a:srgbClr val="080808"/>
                </a:solidFill>
                <a:latin typeface="Arial"/>
                <a:ea typeface="微软雅黑"/>
                <a:cs typeface="Arial"/>
              </a:rPr>
              <a:t>Assembler</a:t>
            </a:r>
            <a:endParaRPr sz="1440">
              <a:solidFill>
                <a:prstClr val="black"/>
              </a:solidFill>
              <a:latin typeface="Arial"/>
              <a:ea typeface="微软雅黑"/>
              <a:cs typeface="Arial"/>
            </a:endParaRPr>
          </a:p>
        </p:txBody>
      </p:sp>
      <p:sp>
        <p:nvSpPr>
          <p:cNvPr id="117" name="object 117"/>
          <p:cNvSpPr txBox="1"/>
          <p:nvPr/>
        </p:nvSpPr>
        <p:spPr>
          <a:xfrm>
            <a:off x="4175151" y="731520"/>
            <a:ext cx="1823466" cy="226216"/>
          </a:xfrm>
          <a:prstGeom prst="rect">
            <a:avLst/>
          </a:prstGeom>
          <a:solidFill>
            <a:srgbClr val="C0C0C0"/>
          </a:solidFill>
        </p:spPr>
        <p:txBody>
          <a:bodyPr vert="horz" wrap="square" lIns="0" tIns="4572" rIns="0" bIns="0" rtlCol="0">
            <a:spAutoFit/>
          </a:bodyPr>
          <a:lstStyle/>
          <a:p>
            <a:pPr algn="ctr" defTabSz="1097280" eaLnBrk="1" fontAlgn="auto" hangingPunct="1">
              <a:spcBef>
                <a:spcPts val="36"/>
              </a:spcBef>
              <a:spcAft>
                <a:spcPts val="0"/>
              </a:spcAft>
              <a:defRPr/>
            </a:pPr>
            <a:r>
              <a:rPr sz="1440" b="1" spc="-6" dirty="0">
                <a:solidFill>
                  <a:srgbClr val="080808"/>
                </a:solidFill>
                <a:latin typeface="Arial"/>
                <a:ea typeface="微软雅黑"/>
                <a:cs typeface="Arial"/>
              </a:rPr>
              <a:t>Host</a:t>
            </a:r>
            <a:endParaRPr sz="1440">
              <a:solidFill>
                <a:prstClr val="black"/>
              </a:solidFill>
              <a:latin typeface="Arial"/>
              <a:ea typeface="微软雅黑"/>
              <a:cs typeface="Arial"/>
            </a:endParaRPr>
          </a:p>
        </p:txBody>
      </p:sp>
      <p:sp>
        <p:nvSpPr>
          <p:cNvPr id="118" name="object 118"/>
          <p:cNvSpPr/>
          <p:nvPr/>
        </p:nvSpPr>
        <p:spPr>
          <a:xfrm>
            <a:off x="9547249" y="1010413"/>
            <a:ext cx="91440" cy="268832"/>
          </a:xfrm>
          <a:prstGeom prst="rect">
            <a:avLst/>
          </a:prstGeom>
          <a:blipFill>
            <a:blip r:embed="rId4"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19" name="object 119"/>
          <p:cNvSpPr/>
          <p:nvPr/>
        </p:nvSpPr>
        <p:spPr>
          <a:xfrm>
            <a:off x="2347265" y="4349801"/>
            <a:ext cx="9022841" cy="826008"/>
          </a:xfrm>
          <a:custGeom>
            <a:avLst/>
            <a:gdLst/>
            <a:ahLst/>
            <a:cxnLst/>
            <a:rect l="l" t="t" r="r" b="b"/>
            <a:pathLst>
              <a:path w="7519034" h="688339">
                <a:moveTo>
                  <a:pt x="7470521" y="611886"/>
                </a:moveTo>
                <a:lnTo>
                  <a:pt x="7442327" y="611886"/>
                </a:lnTo>
                <a:lnTo>
                  <a:pt x="7480427" y="688086"/>
                </a:lnTo>
                <a:lnTo>
                  <a:pt x="7512177" y="624586"/>
                </a:lnTo>
                <a:lnTo>
                  <a:pt x="7470521" y="624586"/>
                </a:lnTo>
                <a:lnTo>
                  <a:pt x="7470521" y="611886"/>
                </a:lnTo>
                <a:close/>
              </a:path>
              <a:path w="7519034" h="688339">
                <a:moveTo>
                  <a:pt x="7470521" y="461391"/>
                </a:moveTo>
                <a:lnTo>
                  <a:pt x="7470521" y="624586"/>
                </a:lnTo>
                <a:lnTo>
                  <a:pt x="7490333" y="624586"/>
                </a:lnTo>
                <a:lnTo>
                  <a:pt x="7490333" y="471297"/>
                </a:lnTo>
                <a:lnTo>
                  <a:pt x="7480427" y="471297"/>
                </a:lnTo>
                <a:lnTo>
                  <a:pt x="7470521" y="461391"/>
                </a:lnTo>
                <a:close/>
              </a:path>
              <a:path w="7519034" h="688339">
                <a:moveTo>
                  <a:pt x="7518527" y="611886"/>
                </a:moveTo>
                <a:lnTo>
                  <a:pt x="7490333" y="611886"/>
                </a:lnTo>
                <a:lnTo>
                  <a:pt x="7490333" y="624586"/>
                </a:lnTo>
                <a:lnTo>
                  <a:pt x="7512177" y="624586"/>
                </a:lnTo>
                <a:lnTo>
                  <a:pt x="7518527" y="611886"/>
                </a:lnTo>
                <a:close/>
              </a:path>
              <a:path w="7519034" h="688339">
                <a:moveTo>
                  <a:pt x="48005" y="63500"/>
                </a:moveTo>
                <a:lnTo>
                  <a:pt x="28193" y="63500"/>
                </a:lnTo>
                <a:lnTo>
                  <a:pt x="28193" y="471297"/>
                </a:lnTo>
                <a:lnTo>
                  <a:pt x="7470521" y="471297"/>
                </a:lnTo>
                <a:lnTo>
                  <a:pt x="7470521" y="461391"/>
                </a:lnTo>
                <a:lnTo>
                  <a:pt x="48005" y="461391"/>
                </a:lnTo>
                <a:lnTo>
                  <a:pt x="38100" y="451485"/>
                </a:lnTo>
                <a:lnTo>
                  <a:pt x="48005" y="451485"/>
                </a:lnTo>
                <a:lnTo>
                  <a:pt x="48005" y="63500"/>
                </a:lnTo>
                <a:close/>
              </a:path>
              <a:path w="7519034" h="688339">
                <a:moveTo>
                  <a:pt x="7490333" y="451485"/>
                </a:moveTo>
                <a:lnTo>
                  <a:pt x="48005" y="451485"/>
                </a:lnTo>
                <a:lnTo>
                  <a:pt x="48005" y="461391"/>
                </a:lnTo>
                <a:lnTo>
                  <a:pt x="7470521" y="461391"/>
                </a:lnTo>
                <a:lnTo>
                  <a:pt x="7480427" y="471297"/>
                </a:lnTo>
                <a:lnTo>
                  <a:pt x="7490333" y="471297"/>
                </a:lnTo>
                <a:lnTo>
                  <a:pt x="7490333" y="451485"/>
                </a:lnTo>
                <a:close/>
              </a:path>
              <a:path w="7519034" h="688339">
                <a:moveTo>
                  <a:pt x="48005" y="451485"/>
                </a:moveTo>
                <a:lnTo>
                  <a:pt x="38100" y="451485"/>
                </a:lnTo>
                <a:lnTo>
                  <a:pt x="48005" y="461391"/>
                </a:lnTo>
                <a:lnTo>
                  <a:pt x="48005" y="451485"/>
                </a:lnTo>
                <a:close/>
              </a:path>
              <a:path w="7519034" h="688339">
                <a:moveTo>
                  <a:pt x="38100" y="0"/>
                </a:moveTo>
                <a:lnTo>
                  <a:pt x="0" y="76200"/>
                </a:lnTo>
                <a:lnTo>
                  <a:pt x="28193" y="76200"/>
                </a:lnTo>
                <a:lnTo>
                  <a:pt x="28193" y="63500"/>
                </a:lnTo>
                <a:lnTo>
                  <a:pt x="69850" y="63500"/>
                </a:lnTo>
                <a:lnTo>
                  <a:pt x="38100" y="0"/>
                </a:lnTo>
                <a:close/>
              </a:path>
              <a:path w="7519034" h="688339">
                <a:moveTo>
                  <a:pt x="69850" y="63500"/>
                </a:moveTo>
                <a:lnTo>
                  <a:pt x="48005" y="63500"/>
                </a:lnTo>
                <a:lnTo>
                  <a:pt x="48005" y="76200"/>
                </a:lnTo>
                <a:lnTo>
                  <a:pt x="76200" y="76200"/>
                </a:lnTo>
                <a:lnTo>
                  <a:pt x="69850" y="6350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20" name="object 120"/>
          <p:cNvSpPr/>
          <p:nvPr/>
        </p:nvSpPr>
        <p:spPr>
          <a:xfrm>
            <a:off x="2453579" y="4914747"/>
            <a:ext cx="91440" cy="262736"/>
          </a:xfrm>
          <a:prstGeom prst="rect">
            <a:avLst/>
          </a:prstGeom>
          <a:blipFill>
            <a:blip r:embed="rId7"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21" name="object 121"/>
          <p:cNvSpPr/>
          <p:nvPr/>
        </p:nvSpPr>
        <p:spPr>
          <a:xfrm>
            <a:off x="4221023" y="4914900"/>
            <a:ext cx="91440" cy="262584"/>
          </a:xfrm>
          <a:prstGeom prst="rect">
            <a:avLst/>
          </a:prstGeom>
          <a:blipFill>
            <a:blip r:embed="rId8"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22" name="object 122"/>
          <p:cNvSpPr/>
          <p:nvPr/>
        </p:nvSpPr>
        <p:spPr>
          <a:xfrm>
            <a:off x="5985814" y="4914900"/>
            <a:ext cx="91440" cy="262584"/>
          </a:xfrm>
          <a:prstGeom prst="rect">
            <a:avLst/>
          </a:prstGeom>
          <a:blipFill>
            <a:blip r:embed="rId8"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23" name="object 123"/>
          <p:cNvSpPr/>
          <p:nvPr/>
        </p:nvSpPr>
        <p:spPr>
          <a:xfrm>
            <a:off x="7750607" y="4914900"/>
            <a:ext cx="91440" cy="262584"/>
          </a:xfrm>
          <a:prstGeom prst="rect">
            <a:avLst/>
          </a:prstGeom>
          <a:blipFill>
            <a:blip r:embed="rId8"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24" name="object 124"/>
          <p:cNvSpPr/>
          <p:nvPr/>
        </p:nvSpPr>
        <p:spPr>
          <a:xfrm>
            <a:off x="9511741" y="4914900"/>
            <a:ext cx="91440" cy="262584"/>
          </a:xfrm>
          <a:prstGeom prst="rect">
            <a:avLst/>
          </a:prstGeom>
          <a:blipFill>
            <a:blip r:embed="rId8"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25" name="object 125"/>
          <p:cNvSpPr/>
          <p:nvPr/>
        </p:nvSpPr>
        <p:spPr>
          <a:xfrm>
            <a:off x="2347889" y="4351630"/>
            <a:ext cx="91440" cy="563880"/>
          </a:xfrm>
          <a:custGeom>
            <a:avLst/>
            <a:gdLst/>
            <a:ahLst/>
            <a:cxnLst/>
            <a:rect l="l" t="t" r="r" b="b"/>
            <a:pathLst>
              <a:path w="76200" h="469900">
                <a:moveTo>
                  <a:pt x="48003" y="76133"/>
                </a:moveTo>
                <a:lnTo>
                  <a:pt x="28190" y="76266"/>
                </a:lnTo>
                <a:lnTo>
                  <a:pt x="30848" y="469392"/>
                </a:lnTo>
                <a:lnTo>
                  <a:pt x="50660" y="469265"/>
                </a:lnTo>
                <a:lnTo>
                  <a:pt x="48003" y="76133"/>
                </a:lnTo>
                <a:close/>
              </a:path>
              <a:path w="76200" h="469900">
                <a:moveTo>
                  <a:pt x="37579" y="0"/>
                </a:moveTo>
                <a:lnTo>
                  <a:pt x="0" y="76454"/>
                </a:lnTo>
                <a:lnTo>
                  <a:pt x="28190" y="76266"/>
                </a:lnTo>
                <a:lnTo>
                  <a:pt x="28105" y="63627"/>
                </a:lnTo>
                <a:lnTo>
                  <a:pt x="47917" y="63373"/>
                </a:lnTo>
                <a:lnTo>
                  <a:pt x="69806" y="63373"/>
                </a:lnTo>
                <a:lnTo>
                  <a:pt x="37579" y="0"/>
                </a:lnTo>
                <a:close/>
              </a:path>
              <a:path w="76200" h="469900">
                <a:moveTo>
                  <a:pt x="47917" y="63373"/>
                </a:moveTo>
                <a:lnTo>
                  <a:pt x="28105" y="63627"/>
                </a:lnTo>
                <a:lnTo>
                  <a:pt x="28190" y="76266"/>
                </a:lnTo>
                <a:lnTo>
                  <a:pt x="48003" y="76133"/>
                </a:lnTo>
                <a:lnTo>
                  <a:pt x="47917" y="63373"/>
                </a:lnTo>
                <a:close/>
              </a:path>
              <a:path w="76200" h="469900">
                <a:moveTo>
                  <a:pt x="69806" y="63373"/>
                </a:moveTo>
                <a:lnTo>
                  <a:pt x="47917" y="63373"/>
                </a:lnTo>
                <a:lnTo>
                  <a:pt x="48003" y="76133"/>
                </a:lnTo>
                <a:lnTo>
                  <a:pt x="76200" y="75946"/>
                </a:lnTo>
                <a:lnTo>
                  <a:pt x="69806" y="63373"/>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26" name="object 126"/>
          <p:cNvSpPr/>
          <p:nvPr/>
        </p:nvSpPr>
        <p:spPr>
          <a:xfrm>
            <a:off x="2634386" y="4351630"/>
            <a:ext cx="91440" cy="396240"/>
          </a:xfrm>
          <a:custGeom>
            <a:avLst/>
            <a:gdLst/>
            <a:ahLst/>
            <a:cxnLst/>
            <a:rect l="l" t="t" r="r" b="b"/>
            <a:pathLst>
              <a:path w="76200" h="330200">
                <a:moveTo>
                  <a:pt x="48006" y="63500"/>
                </a:moveTo>
                <a:lnTo>
                  <a:pt x="28193" y="63500"/>
                </a:lnTo>
                <a:lnTo>
                  <a:pt x="28193" y="329819"/>
                </a:lnTo>
                <a:lnTo>
                  <a:pt x="48006" y="329819"/>
                </a:lnTo>
                <a:lnTo>
                  <a:pt x="48006" y="63500"/>
                </a:lnTo>
                <a:close/>
              </a:path>
              <a:path w="76200" h="330200">
                <a:moveTo>
                  <a:pt x="38100" y="0"/>
                </a:moveTo>
                <a:lnTo>
                  <a:pt x="0" y="76200"/>
                </a:lnTo>
                <a:lnTo>
                  <a:pt x="28193" y="76200"/>
                </a:lnTo>
                <a:lnTo>
                  <a:pt x="28193" y="63500"/>
                </a:lnTo>
                <a:lnTo>
                  <a:pt x="69850" y="63500"/>
                </a:lnTo>
                <a:lnTo>
                  <a:pt x="38100" y="0"/>
                </a:lnTo>
                <a:close/>
              </a:path>
              <a:path w="76200" h="330200">
                <a:moveTo>
                  <a:pt x="69850" y="63500"/>
                </a:moveTo>
                <a:lnTo>
                  <a:pt x="48006" y="63500"/>
                </a:lnTo>
                <a:lnTo>
                  <a:pt x="48006" y="76200"/>
                </a:lnTo>
                <a:lnTo>
                  <a:pt x="76200" y="76200"/>
                </a:lnTo>
                <a:lnTo>
                  <a:pt x="69850" y="63500"/>
                </a:lnTo>
                <a:close/>
              </a:path>
            </a:pathLst>
          </a:custGeom>
          <a:solidFill>
            <a:srgbClr val="FF99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27" name="object 127"/>
          <p:cNvSpPr/>
          <p:nvPr/>
        </p:nvSpPr>
        <p:spPr>
          <a:xfrm>
            <a:off x="2969056" y="4351630"/>
            <a:ext cx="2286" cy="220980"/>
          </a:xfrm>
          <a:custGeom>
            <a:avLst/>
            <a:gdLst/>
            <a:ahLst/>
            <a:cxnLst/>
            <a:rect l="l" t="t" r="r" b="b"/>
            <a:pathLst>
              <a:path w="1905" h="184150">
                <a:moveTo>
                  <a:pt x="793" y="-9905"/>
                </a:moveTo>
                <a:lnTo>
                  <a:pt x="793" y="193802"/>
                </a:lnTo>
              </a:path>
            </a:pathLst>
          </a:custGeom>
          <a:ln w="21399">
            <a:solidFill>
              <a:srgbClr val="97BB00"/>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28" name="object 128"/>
          <p:cNvSpPr/>
          <p:nvPr/>
        </p:nvSpPr>
        <p:spPr>
          <a:xfrm>
            <a:off x="3587800" y="4351630"/>
            <a:ext cx="91440" cy="563880"/>
          </a:xfrm>
          <a:custGeom>
            <a:avLst/>
            <a:gdLst/>
            <a:ahLst/>
            <a:cxnLst/>
            <a:rect l="l" t="t" r="r" b="b"/>
            <a:pathLst>
              <a:path w="76200" h="469900">
                <a:moveTo>
                  <a:pt x="47966" y="76134"/>
                </a:moveTo>
                <a:lnTo>
                  <a:pt x="28154" y="76266"/>
                </a:lnTo>
                <a:lnTo>
                  <a:pt x="30860" y="469392"/>
                </a:lnTo>
                <a:lnTo>
                  <a:pt x="50672" y="469265"/>
                </a:lnTo>
                <a:lnTo>
                  <a:pt x="47966" y="76134"/>
                </a:lnTo>
                <a:close/>
              </a:path>
              <a:path w="76200" h="469900">
                <a:moveTo>
                  <a:pt x="37591" y="0"/>
                </a:moveTo>
                <a:lnTo>
                  <a:pt x="0" y="76454"/>
                </a:lnTo>
                <a:lnTo>
                  <a:pt x="28154" y="76266"/>
                </a:lnTo>
                <a:lnTo>
                  <a:pt x="28066" y="63627"/>
                </a:lnTo>
                <a:lnTo>
                  <a:pt x="47878" y="63373"/>
                </a:lnTo>
                <a:lnTo>
                  <a:pt x="69808" y="63373"/>
                </a:lnTo>
                <a:lnTo>
                  <a:pt x="37591" y="0"/>
                </a:lnTo>
                <a:close/>
              </a:path>
              <a:path w="76200" h="469900">
                <a:moveTo>
                  <a:pt x="47878" y="63373"/>
                </a:moveTo>
                <a:lnTo>
                  <a:pt x="28066" y="63627"/>
                </a:lnTo>
                <a:lnTo>
                  <a:pt x="28154" y="76266"/>
                </a:lnTo>
                <a:lnTo>
                  <a:pt x="47966" y="76134"/>
                </a:lnTo>
                <a:lnTo>
                  <a:pt x="47878" y="63373"/>
                </a:lnTo>
                <a:close/>
              </a:path>
              <a:path w="76200" h="469900">
                <a:moveTo>
                  <a:pt x="69808" y="63373"/>
                </a:moveTo>
                <a:lnTo>
                  <a:pt x="47878" y="63373"/>
                </a:lnTo>
                <a:lnTo>
                  <a:pt x="47966" y="76134"/>
                </a:lnTo>
                <a:lnTo>
                  <a:pt x="76200" y="75946"/>
                </a:lnTo>
                <a:lnTo>
                  <a:pt x="69808" y="63373"/>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29" name="object 129"/>
          <p:cNvSpPr/>
          <p:nvPr/>
        </p:nvSpPr>
        <p:spPr>
          <a:xfrm>
            <a:off x="3876140" y="4351630"/>
            <a:ext cx="91440" cy="396240"/>
          </a:xfrm>
          <a:custGeom>
            <a:avLst/>
            <a:gdLst/>
            <a:ahLst/>
            <a:cxnLst/>
            <a:rect l="l" t="t" r="r" b="b"/>
            <a:pathLst>
              <a:path w="76200" h="330200">
                <a:moveTo>
                  <a:pt x="48006" y="63500"/>
                </a:moveTo>
                <a:lnTo>
                  <a:pt x="28193" y="63500"/>
                </a:lnTo>
                <a:lnTo>
                  <a:pt x="28193" y="329819"/>
                </a:lnTo>
                <a:lnTo>
                  <a:pt x="48006" y="329819"/>
                </a:lnTo>
                <a:lnTo>
                  <a:pt x="48006" y="63500"/>
                </a:lnTo>
                <a:close/>
              </a:path>
              <a:path w="76200" h="330200">
                <a:moveTo>
                  <a:pt x="38100" y="0"/>
                </a:moveTo>
                <a:lnTo>
                  <a:pt x="0" y="76200"/>
                </a:lnTo>
                <a:lnTo>
                  <a:pt x="28193" y="76200"/>
                </a:lnTo>
                <a:lnTo>
                  <a:pt x="28193" y="63500"/>
                </a:lnTo>
                <a:lnTo>
                  <a:pt x="69850" y="63500"/>
                </a:lnTo>
                <a:lnTo>
                  <a:pt x="38100" y="0"/>
                </a:lnTo>
                <a:close/>
              </a:path>
              <a:path w="76200" h="330200">
                <a:moveTo>
                  <a:pt x="69850" y="63500"/>
                </a:moveTo>
                <a:lnTo>
                  <a:pt x="48006" y="63500"/>
                </a:lnTo>
                <a:lnTo>
                  <a:pt x="48006" y="76200"/>
                </a:lnTo>
                <a:lnTo>
                  <a:pt x="76200" y="76200"/>
                </a:lnTo>
                <a:lnTo>
                  <a:pt x="69850" y="63500"/>
                </a:lnTo>
                <a:close/>
              </a:path>
            </a:pathLst>
          </a:custGeom>
          <a:solidFill>
            <a:srgbClr val="FF99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30" name="object 130"/>
          <p:cNvSpPr/>
          <p:nvPr/>
        </p:nvSpPr>
        <p:spPr>
          <a:xfrm>
            <a:off x="4209973" y="4350716"/>
            <a:ext cx="0" cy="233934"/>
          </a:xfrm>
          <a:custGeom>
            <a:avLst/>
            <a:gdLst/>
            <a:ahLst/>
            <a:cxnLst/>
            <a:rect l="l" t="t" r="r" b="b"/>
            <a:pathLst>
              <a:path h="194945">
                <a:moveTo>
                  <a:pt x="0" y="0"/>
                </a:moveTo>
                <a:lnTo>
                  <a:pt x="0" y="194563"/>
                </a:lnTo>
              </a:path>
            </a:pathLst>
          </a:custGeom>
          <a:ln w="21462">
            <a:solidFill>
              <a:srgbClr val="97BB00"/>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31" name="object 131"/>
          <p:cNvSpPr/>
          <p:nvPr/>
        </p:nvSpPr>
        <p:spPr>
          <a:xfrm>
            <a:off x="4840528" y="4351630"/>
            <a:ext cx="91440" cy="563880"/>
          </a:xfrm>
          <a:custGeom>
            <a:avLst/>
            <a:gdLst/>
            <a:ahLst/>
            <a:cxnLst/>
            <a:rect l="l" t="t" r="r" b="b"/>
            <a:pathLst>
              <a:path w="76200" h="469900">
                <a:moveTo>
                  <a:pt x="47966" y="76134"/>
                </a:moveTo>
                <a:lnTo>
                  <a:pt x="28154" y="76266"/>
                </a:lnTo>
                <a:lnTo>
                  <a:pt x="30861" y="469392"/>
                </a:lnTo>
                <a:lnTo>
                  <a:pt x="50673" y="469265"/>
                </a:lnTo>
                <a:lnTo>
                  <a:pt x="47966" y="76134"/>
                </a:lnTo>
                <a:close/>
              </a:path>
              <a:path w="76200" h="469900">
                <a:moveTo>
                  <a:pt x="37592" y="0"/>
                </a:moveTo>
                <a:lnTo>
                  <a:pt x="0" y="76454"/>
                </a:lnTo>
                <a:lnTo>
                  <a:pt x="28154" y="76266"/>
                </a:lnTo>
                <a:lnTo>
                  <a:pt x="28067" y="63627"/>
                </a:lnTo>
                <a:lnTo>
                  <a:pt x="47878" y="63373"/>
                </a:lnTo>
                <a:lnTo>
                  <a:pt x="69808" y="63373"/>
                </a:lnTo>
                <a:lnTo>
                  <a:pt x="37592" y="0"/>
                </a:lnTo>
                <a:close/>
              </a:path>
              <a:path w="76200" h="469900">
                <a:moveTo>
                  <a:pt x="47878" y="63373"/>
                </a:moveTo>
                <a:lnTo>
                  <a:pt x="28067" y="63627"/>
                </a:lnTo>
                <a:lnTo>
                  <a:pt x="28154" y="76266"/>
                </a:lnTo>
                <a:lnTo>
                  <a:pt x="47966" y="76134"/>
                </a:lnTo>
                <a:lnTo>
                  <a:pt x="47878" y="63373"/>
                </a:lnTo>
                <a:close/>
              </a:path>
              <a:path w="76200" h="469900">
                <a:moveTo>
                  <a:pt x="69808" y="63373"/>
                </a:moveTo>
                <a:lnTo>
                  <a:pt x="47878" y="63373"/>
                </a:lnTo>
                <a:lnTo>
                  <a:pt x="47966" y="76134"/>
                </a:lnTo>
                <a:lnTo>
                  <a:pt x="76200" y="75946"/>
                </a:lnTo>
                <a:lnTo>
                  <a:pt x="69808" y="63373"/>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32" name="object 132"/>
          <p:cNvSpPr/>
          <p:nvPr/>
        </p:nvSpPr>
        <p:spPr>
          <a:xfrm>
            <a:off x="5127040" y="4351630"/>
            <a:ext cx="91440" cy="396240"/>
          </a:xfrm>
          <a:custGeom>
            <a:avLst/>
            <a:gdLst/>
            <a:ahLst/>
            <a:cxnLst/>
            <a:rect l="l" t="t" r="r" b="b"/>
            <a:pathLst>
              <a:path w="76200" h="330200">
                <a:moveTo>
                  <a:pt x="48006" y="63500"/>
                </a:moveTo>
                <a:lnTo>
                  <a:pt x="28193" y="63500"/>
                </a:lnTo>
                <a:lnTo>
                  <a:pt x="28193" y="329819"/>
                </a:lnTo>
                <a:lnTo>
                  <a:pt x="48006" y="329819"/>
                </a:lnTo>
                <a:lnTo>
                  <a:pt x="48006" y="63500"/>
                </a:lnTo>
                <a:close/>
              </a:path>
              <a:path w="76200" h="330200">
                <a:moveTo>
                  <a:pt x="38100" y="0"/>
                </a:moveTo>
                <a:lnTo>
                  <a:pt x="0" y="76200"/>
                </a:lnTo>
                <a:lnTo>
                  <a:pt x="28193" y="76200"/>
                </a:lnTo>
                <a:lnTo>
                  <a:pt x="28193" y="63500"/>
                </a:lnTo>
                <a:lnTo>
                  <a:pt x="69850" y="63500"/>
                </a:lnTo>
                <a:lnTo>
                  <a:pt x="38100" y="0"/>
                </a:lnTo>
                <a:close/>
              </a:path>
              <a:path w="76200" h="330200">
                <a:moveTo>
                  <a:pt x="69850" y="63500"/>
                </a:moveTo>
                <a:lnTo>
                  <a:pt x="48006" y="63500"/>
                </a:lnTo>
                <a:lnTo>
                  <a:pt x="48006" y="76200"/>
                </a:lnTo>
                <a:lnTo>
                  <a:pt x="76200" y="76200"/>
                </a:lnTo>
                <a:lnTo>
                  <a:pt x="69850" y="63500"/>
                </a:lnTo>
                <a:close/>
              </a:path>
            </a:pathLst>
          </a:custGeom>
          <a:solidFill>
            <a:srgbClr val="FF99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33" name="object 133"/>
          <p:cNvSpPr/>
          <p:nvPr/>
        </p:nvSpPr>
        <p:spPr>
          <a:xfrm>
            <a:off x="5460797" y="4352544"/>
            <a:ext cx="0" cy="231648"/>
          </a:xfrm>
          <a:custGeom>
            <a:avLst/>
            <a:gdLst/>
            <a:ahLst/>
            <a:cxnLst/>
            <a:rect l="l" t="t" r="r" b="b"/>
            <a:pathLst>
              <a:path h="193039">
                <a:moveTo>
                  <a:pt x="0" y="0"/>
                </a:moveTo>
                <a:lnTo>
                  <a:pt x="0" y="193040"/>
                </a:lnTo>
              </a:path>
            </a:pathLst>
          </a:custGeom>
          <a:ln w="21336">
            <a:solidFill>
              <a:srgbClr val="97BB00"/>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34" name="object 134"/>
          <p:cNvSpPr/>
          <p:nvPr/>
        </p:nvSpPr>
        <p:spPr>
          <a:xfrm>
            <a:off x="6084113" y="4351630"/>
            <a:ext cx="91440" cy="563880"/>
          </a:xfrm>
          <a:custGeom>
            <a:avLst/>
            <a:gdLst/>
            <a:ahLst/>
            <a:cxnLst/>
            <a:rect l="l" t="t" r="r" b="b"/>
            <a:pathLst>
              <a:path w="76200" h="469900">
                <a:moveTo>
                  <a:pt x="47966" y="76134"/>
                </a:moveTo>
                <a:lnTo>
                  <a:pt x="28154" y="76266"/>
                </a:lnTo>
                <a:lnTo>
                  <a:pt x="30860" y="469392"/>
                </a:lnTo>
                <a:lnTo>
                  <a:pt x="50672" y="469265"/>
                </a:lnTo>
                <a:lnTo>
                  <a:pt x="47966" y="76134"/>
                </a:lnTo>
                <a:close/>
              </a:path>
              <a:path w="76200" h="469900">
                <a:moveTo>
                  <a:pt x="37591" y="0"/>
                </a:moveTo>
                <a:lnTo>
                  <a:pt x="0" y="76454"/>
                </a:lnTo>
                <a:lnTo>
                  <a:pt x="28154" y="76266"/>
                </a:lnTo>
                <a:lnTo>
                  <a:pt x="28066" y="63627"/>
                </a:lnTo>
                <a:lnTo>
                  <a:pt x="47878" y="63373"/>
                </a:lnTo>
                <a:lnTo>
                  <a:pt x="69808" y="63373"/>
                </a:lnTo>
                <a:lnTo>
                  <a:pt x="37591" y="0"/>
                </a:lnTo>
                <a:close/>
              </a:path>
              <a:path w="76200" h="469900">
                <a:moveTo>
                  <a:pt x="47878" y="63373"/>
                </a:moveTo>
                <a:lnTo>
                  <a:pt x="28066" y="63627"/>
                </a:lnTo>
                <a:lnTo>
                  <a:pt x="28154" y="76266"/>
                </a:lnTo>
                <a:lnTo>
                  <a:pt x="47966" y="76134"/>
                </a:lnTo>
                <a:lnTo>
                  <a:pt x="47878" y="63373"/>
                </a:lnTo>
                <a:close/>
              </a:path>
              <a:path w="76200" h="469900">
                <a:moveTo>
                  <a:pt x="69808" y="63373"/>
                </a:moveTo>
                <a:lnTo>
                  <a:pt x="47878" y="63373"/>
                </a:lnTo>
                <a:lnTo>
                  <a:pt x="47966" y="76134"/>
                </a:lnTo>
                <a:lnTo>
                  <a:pt x="76200" y="75946"/>
                </a:lnTo>
                <a:lnTo>
                  <a:pt x="69808" y="63373"/>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35" name="object 135"/>
          <p:cNvSpPr/>
          <p:nvPr/>
        </p:nvSpPr>
        <p:spPr>
          <a:xfrm>
            <a:off x="6370624" y="4351630"/>
            <a:ext cx="91440" cy="396240"/>
          </a:xfrm>
          <a:custGeom>
            <a:avLst/>
            <a:gdLst/>
            <a:ahLst/>
            <a:cxnLst/>
            <a:rect l="l" t="t" r="r" b="b"/>
            <a:pathLst>
              <a:path w="76200" h="330200">
                <a:moveTo>
                  <a:pt x="48006" y="63500"/>
                </a:moveTo>
                <a:lnTo>
                  <a:pt x="28194" y="63500"/>
                </a:lnTo>
                <a:lnTo>
                  <a:pt x="28194" y="329819"/>
                </a:lnTo>
                <a:lnTo>
                  <a:pt x="48006" y="329819"/>
                </a:lnTo>
                <a:lnTo>
                  <a:pt x="48006" y="63500"/>
                </a:lnTo>
                <a:close/>
              </a:path>
              <a:path w="76200" h="330200">
                <a:moveTo>
                  <a:pt x="38100" y="0"/>
                </a:moveTo>
                <a:lnTo>
                  <a:pt x="0" y="76200"/>
                </a:lnTo>
                <a:lnTo>
                  <a:pt x="28194" y="76200"/>
                </a:lnTo>
                <a:lnTo>
                  <a:pt x="28194" y="63500"/>
                </a:lnTo>
                <a:lnTo>
                  <a:pt x="69850" y="63500"/>
                </a:lnTo>
                <a:lnTo>
                  <a:pt x="38100" y="0"/>
                </a:lnTo>
                <a:close/>
              </a:path>
              <a:path w="76200" h="330200">
                <a:moveTo>
                  <a:pt x="69850" y="63500"/>
                </a:moveTo>
                <a:lnTo>
                  <a:pt x="48006" y="63500"/>
                </a:lnTo>
                <a:lnTo>
                  <a:pt x="48006" y="76200"/>
                </a:lnTo>
                <a:lnTo>
                  <a:pt x="76200" y="76200"/>
                </a:lnTo>
                <a:lnTo>
                  <a:pt x="69850" y="63500"/>
                </a:lnTo>
                <a:close/>
              </a:path>
            </a:pathLst>
          </a:custGeom>
          <a:solidFill>
            <a:srgbClr val="FF99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36" name="object 136"/>
          <p:cNvSpPr/>
          <p:nvPr/>
        </p:nvSpPr>
        <p:spPr>
          <a:xfrm>
            <a:off x="6706285" y="4352544"/>
            <a:ext cx="0" cy="231648"/>
          </a:xfrm>
          <a:custGeom>
            <a:avLst/>
            <a:gdLst/>
            <a:ahLst/>
            <a:cxnLst/>
            <a:rect l="l" t="t" r="r" b="b"/>
            <a:pathLst>
              <a:path h="193039">
                <a:moveTo>
                  <a:pt x="0" y="0"/>
                </a:moveTo>
                <a:lnTo>
                  <a:pt x="0" y="193039"/>
                </a:lnTo>
              </a:path>
            </a:pathLst>
          </a:custGeom>
          <a:ln w="21462">
            <a:solidFill>
              <a:srgbClr val="97BB00"/>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37" name="object 137"/>
          <p:cNvSpPr/>
          <p:nvPr/>
        </p:nvSpPr>
        <p:spPr>
          <a:xfrm>
            <a:off x="7322209" y="4351630"/>
            <a:ext cx="91440" cy="563880"/>
          </a:xfrm>
          <a:custGeom>
            <a:avLst/>
            <a:gdLst/>
            <a:ahLst/>
            <a:cxnLst/>
            <a:rect l="l" t="t" r="r" b="b"/>
            <a:pathLst>
              <a:path w="76200" h="469900">
                <a:moveTo>
                  <a:pt x="47966" y="76134"/>
                </a:moveTo>
                <a:lnTo>
                  <a:pt x="28154" y="76266"/>
                </a:lnTo>
                <a:lnTo>
                  <a:pt x="30861" y="469392"/>
                </a:lnTo>
                <a:lnTo>
                  <a:pt x="50673" y="469265"/>
                </a:lnTo>
                <a:lnTo>
                  <a:pt x="47966" y="76134"/>
                </a:lnTo>
                <a:close/>
              </a:path>
              <a:path w="76200" h="469900">
                <a:moveTo>
                  <a:pt x="37592" y="0"/>
                </a:moveTo>
                <a:lnTo>
                  <a:pt x="0" y="76454"/>
                </a:lnTo>
                <a:lnTo>
                  <a:pt x="28154" y="76266"/>
                </a:lnTo>
                <a:lnTo>
                  <a:pt x="28067" y="63627"/>
                </a:lnTo>
                <a:lnTo>
                  <a:pt x="47879" y="63373"/>
                </a:lnTo>
                <a:lnTo>
                  <a:pt x="69808" y="63373"/>
                </a:lnTo>
                <a:lnTo>
                  <a:pt x="37592" y="0"/>
                </a:lnTo>
                <a:close/>
              </a:path>
              <a:path w="76200" h="469900">
                <a:moveTo>
                  <a:pt x="47879" y="63373"/>
                </a:moveTo>
                <a:lnTo>
                  <a:pt x="28067" y="63627"/>
                </a:lnTo>
                <a:lnTo>
                  <a:pt x="28154" y="76266"/>
                </a:lnTo>
                <a:lnTo>
                  <a:pt x="47966" y="76134"/>
                </a:lnTo>
                <a:lnTo>
                  <a:pt x="47879" y="63373"/>
                </a:lnTo>
                <a:close/>
              </a:path>
              <a:path w="76200" h="469900">
                <a:moveTo>
                  <a:pt x="69808" y="63373"/>
                </a:moveTo>
                <a:lnTo>
                  <a:pt x="47879" y="63373"/>
                </a:lnTo>
                <a:lnTo>
                  <a:pt x="47966" y="76134"/>
                </a:lnTo>
                <a:lnTo>
                  <a:pt x="76200" y="75946"/>
                </a:lnTo>
                <a:lnTo>
                  <a:pt x="69808" y="63373"/>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38" name="object 138"/>
          <p:cNvSpPr/>
          <p:nvPr/>
        </p:nvSpPr>
        <p:spPr>
          <a:xfrm>
            <a:off x="7608722" y="4351630"/>
            <a:ext cx="91440" cy="396240"/>
          </a:xfrm>
          <a:custGeom>
            <a:avLst/>
            <a:gdLst/>
            <a:ahLst/>
            <a:cxnLst/>
            <a:rect l="l" t="t" r="r" b="b"/>
            <a:pathLst>
              <a:path w="76200" h="330200">
                <a:moveTo>
                  <a:pt x="48006" y="63500"/>
                </a:moveTo>
                <a:lnTo>
                  <a:pt x="28194" y="63500"/>
                </a:lnTo>
                <a:lnTo>
                  <a:pt x="28194" y="329819"/>
                </a:lnTo>
                <a:lnTo>
                  <a:pt x="48006" y="329819"/>
                </a:lnTo>
                <a:lnTo>
                  <a:pt x="48006" y="63500"/>
                </a:lnTo>
                <a:close/>
              </a:path>
              <a:path w="76200" h="330200">
                <a:moveTo>
                  <a:pt x="38100" y="0"/>
                </a:moveTo>
                <a:lnTo>
                  <a:pt x="0" y="76200"/>
                </a:lnTo>
                <a:lnTo>
                  <a:pt x="28194" y="76200"/>
                </a:lnTo>
                <a:lnTo>
                  <a:pt x="28194" y="63500"/>
                </a:lnTo>
                <a:lnTo>
                  <a:pt x="69850" y="63500"/>
                </a:lnTo>
                <a:lnTo>
                  <a:pt x="38100" y="0"/>
                </a:lnTo>
                <a:close/>
              </a:path>
              <a:path w="76200" h="330200">
                <a:moveTo>
                  <a:pt x="69850" y="63500"/>
                </a:moveTo>
                <a:lnTo>
                  <a:pt x="48006" y="63500"/>
                </a:lnTo>
                <a:lnTo>
                  <a:pt x="48006" y="76200"/>
                </a:lnTo>
                <a:lnTo>
                  <a:pt x="76200" y="76200"/>
                </a:lnTo>
                <a:lnTo>
                  <a:pt x="69850" y="63500"/>
                </a:lnTo>
                <a:close/>
              </a:path>
            </a:pathLst>
          </a:custGeom>
          <a:solidFill>
            <a:srgbClr val="FF99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39" name="object 139"/>
          <p:cNvSpPr/>
          <p:nvPr/>
        </p:nvSpPr>
        <p:spPr>
          <a:xfrm>
            <a:off x="7944383" y="4347056"/>
            <a:ext cx="0" cy="237744"/>
          </a:xfrm>
          <a:custGeom>
            <a:avLst/>
            <a:gdLst/>
            <a:ahLst/>
            <a:cxnLst/>
            <a:rect l="l" t="t" r="r" b="b"/>
            <a:pathLst>
              <a:path h="198120">
                <a:moveTo>
                  <a:pt x="0" y="0"/>
                </a:moveTo>
                <a:lnTo>
                  <a:pt x="0" y="197612"/>
                </a:lnTo>
              </a:path>
            </a:pathLst>
          </a:custGeom>
          <a:ln w="21462">
            <a:solidFill>
              <a:srgbClr val="97BB00"/>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40" name="object 140"/>
          <p:cNvSpPr/>
          <p:nvPr/>
        </p:nvSpPr>
        <p:spPr>
          <a:xfrm>
            <a:off x="8507119" y="4351630"/>
            <a:ext cx="91440" cy="563880"/>
          </a:xfrm>
          <a:custGeom>
            <a:avLst/>
            <a:gdLst/>
            <a:ahLst/>
            <a:cxnLst/>
            <a:rect l="l" t="t" r="r" b="b"/>
            <a:pathLst>
              <a:path w="76200" h="469900">
                <a:moveTo>
                  <a:pt x="48077" y="76133"/>
                </a:moveTo>
                <a:lnTo>
                  <a:pt x="28265" y="76265"/>
                </a:lnTo>
                <a:lnTo>
                  <a:pt x="30480" y="469392"/>
                </a:lnTo>
                <a:lnTo>
                  <a:pt x="50292" y="469265"/>
                </a:lnTo>
                <a:lnTo>
                  <a:pt x="48077" y="76133"/>
                </a:lnTo>
                <a:close/>
              </a:path>
              <a:path w="76200" h="469900">
                <a:moveTo>
                  <a:pt x="37719" y="0"/>
                </a:moveTo>
                <a:lnTo>
                  <a:pt x="0" y="76454"/>
                </a:lnTo>
                <a:lnTo>
                  <a:pt x="28265" y="76265"/>
                </a:lnTo>
                <a:lnTo>
                  <a:pt x="28194" y="63500"/>
                </a:lnTo>
                <a:lnTo>
                  <a:pt x="69893" y="63500"/>
                </a:lnTo>
                <a:lnTo>
                  <a:pt x="37719" y="0"/>
                </a:lnTo>
                <a:close/>
              </a:path>
              <a:path w="76200" h="469900">
                <a:moveTo>
                  <a:pt x="48006" y="63500"/>
                </a:moveTo>
                <a:lnTo>
                  <a:pt x="28194" y="63500"/>
                </a:lnTo>
                <a:lnTo>
                  <a:pt x="28265" y="76265"/>
                </a:lnTo>
                <a:lnTo>
                  <a:pt x="48077" y="76133"/>
                </a:lnTo>
                <a:lnTo>
                  <a:pt x="48006" y="63500"/>
                </a:lnTo>
                <a:close/>
              </a:path>
              <a:path w="76200" h="469900">
                <a:moveTo>
                  <a:pt x="69893" y="63500"/>
                </a:moveTo>
                <a:lnTo>
                  <a:pt x="48006" y="63500"/>
                </a:lnTo>
                <a:lnTo>
                  <a:pt x="48077" y="76133"/>
                </a:lnTo>
                <a:lnTo>
                  <a:pt x="76200" y="75946"/>
                </a:lnTo>
                <a:lnTo>
                  <a:pt x="69893" y="6350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41" name="object 141"/>
          <p:cNvSpPr/>
          <p:nvPr/>
        </p:nvSpPr>
        <p:spPr>
          <a:xfrm>
            <a:off x="8861449" y="4351630"/>
            <a:ext cx="91440" cy="396240"/>
          </a:xfrm>
          <a:custGeom>
            <a:avLst/>
            <a:gdLst/>
            <a:ahLst/>
            <a:cxnLst/>
            <a:rect l="l" t="t" r="r" b="b"/>
            <a:pathLst>
              <a:path w="76200" h="330200">
                <a:moveTo>
                  <a:pt x="48006" y="63500"/>
                </a:moveTo>
                <a:lnTo>
                  <a:pt x="28194" y="63500"/>
                </a:lnTo>
                <a:lnTo>
                  <a:pt x="28194" y="329946"/>
                </a:lnTo>
                <a:lnTo>
                  <a:pt x="48006" y="329946"/>
                </a:lnTo>
                <a:lnTo>
                  <a:pt x="48006" y="63500"/>
                </a:lnTo>
                <a:close/>
              </a:path>
              <a:path w="76200" h="330200">
                <a:moveTo>
                  <a:pt x="38100" y="0"/>
                </a:moveTo>
                <a:lnTo>
                  <a:pt x="0" y="76200"/>
                </a:lnTo>
                <a:lnTo>
                  <a:pt x="28194" y="76200"/>
                </a:lnTo>
                <a:lnTo>
                  <a:pt x="28194" y="63500"/>
                </a:lnTo>
                <a:lnTo>
                  <a:pt x="69850" y="63500"/>
                </a:lnTo>
                <a:lnTo>
                  <a:pt x="38100" y="0"/>
                </a:lnTo>
                <a:close/>
              </a:path>
              <a:path w="76200" h="330200">
                <a:moveTo>
                  <a:pt x="69850" y="63500"/>
                </a:moveTo>
                <a:lnTo>
                  <a:pt x="48006" y="63500"/>
                </a:lnTo>
                <a:lnTo>
                  <a:pt x="48006" y="76200"/>
                </a:lnTo>
                <a:lnTo>
                  <a:pt x="76200" y="76200"/>
                </a:lnTo>
                <a:lnTo>
                  <a:pt x="69850" y="63500"/>
                </a:lnTo>
                <a:close/>
              </a:path>
            </a:pathLst>
          </a:custGeom>
          <a:solidFill>
            <a:srgbClr val="FF99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42" name="object 142"/>
          <p:cNvSpPr/>
          <p:nvPr/>
        </p:nvSpPr>
        <p:spPr>
          <a:xfrm>
            <a:off x="9195054" y="4347057"/>
            <a:ext cx="0" cy="236982"/>
          </a:xfrm>
          <a:custGeom>
            <a:avLst/>
            <a:gdLst/>
            <a:ahLst/>
            <a:cxnLst/>
            <a:rect l="l" t="t" r="r" b="b"/>
            <a:pathLst>
              <a:path h="197485">
                <a:moveTo>
                  <a:pt x="0" y="0"/>
                </a:moveTo>
                <a:lnTo>
                  <a:pt x="0" y="197231"/>
                </a:lnTo>
              </a:path>
            </a:pathLst>
          </a:custGeom>
          <a:ln w="21081">
            <a:solidFill>
              <a:srgbClr val="97BB00"/>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43" name="object 143"/>
          <p:cNvSpPr/>
          <p:nvPr/>
        </p:nvSpPr>
        <p:spPr>
          <a:xfrm>
            <a:off x="9811207" y="4351630"/>
            <a:ext cx="91440" cy="563880"/>
          </a:xfrm>
          <a:custGeom>
            <a:avLst/>
            <a:gdLst/>
            <a:ahLst/>
            <a:cxnLst/>
            <a:rect l="l" t="t" r="r" b="b"/>
            <a:pathLst>
              <a:path w="76200" h="469900">
                <a:moveTo>
                  <a:pt x="47966" y="76134"/>
                </a:moveTo>
                <a:lnTo>
                  <a:pt x="28154" y="76266"/>
                </a:lnTo>
                <a:lnTo>
                  <a:pt x="30861" y="469392"/>
                </a:lnTo>
                <a:lnTo>
                  <a:pt x="50673" y="469265"/>
                </a:lnTo>
                <a:lnTo>
                  <a:pt x="47966" y="76134"/>
                </a:lnTo>
                <a:close/>
              </a:path>
              <a:path w="76200" h="469900">
                <a:moveTo>
                  <a:pt x="37592" y="0"/>
                </a:moveTo>
                <a:lnTo>
                  <a:pt x="0" y="76454"/>
                </a:lnTo>
                <a:lnTo>
                  <a:pt x="28154" y="76266"/>
                </a:lnTo>
                <a:lnTo>
                  <a:pt x="28067" y="63627"/>
                </a:lnTo>
                <a:lnTo>
                  <a:pt x="47878" y="63373"/>
                </a:lnTo>
                <a:lnTo>
                  <a:pt x="69808" y="63373"/>
                </a:lnTo>
                <a:lnTo>
                  <a:pt x="37592" y="0"/>
                </a:lnTo>
                <a:close/>
              </a:path>
              <a:path w="76200" h="469900">
                <a:moveTo>
                  <a:pt x="47878" y="63373"/>
                </a:moveTo>
                <a:lnTo>
                  <a:pt x="28067" y="63627"/>
                </a:lnTo>
                <a:lnTo>
                  <a:pt x="28154" y="76266"/>
                </a:lnTo>
                <a:lnTo>
                  <a:pt x="47966" y="76134"/>
                </a:lnTo>
                <a:lnTo>
                  <a:pt x="47878" y="63373"/>
                </a:lnTo>
                <a:close/>
              </a:path>
              <a:path w="76200" h="469900">
                <a:moveTo>
                  <a:pt x="69808" y="63373"/>
                </a:moveTo>
                <a:lnTo>
                  <a:pt x="47878" y="63373"/>
                </a:lnTo>
                <a:lnTo>
                  <a:pt x="47966" y="76134"/>
                </a:lnTo>
                <a:lnTo>
                  <a:pt x="76200" y="75946"/>
                </a:lnTo>
                <a:lnTo>
                  <a:pt x="69808" y="63373"/>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44" name="object 144"/>
          <p:cNvSpPr/>
          <p:nvPr/>
        </p:nvSpPr>
        <p:spPr>
          <a:xfrm>
            <a:off x="10099548" y="4351630"/>
            <a:ext cx="91440" cy="396240"/>
          </a:xfrm>
          <a:custGeom>
            <a:avLst/>
            <a:gdLst/>
            <a:ahLst/>
            <a:cxnLst/>
            <a:rect l="l" t="t" r="r" b="b"/>
            <a:pathLst>
              <a:path w="76200" h="330200">
                <a:moveTo>
                  <a:pt x="48005" y="63500"/>
                </a:moveTo>
                <a:lnTo>
                  <a:pt x="28193" y="63500"/>
                </a:lnTo>
                <a:lnTo>
                  <a:pt x="28193" y="329819"/>
                </a:lnTo>
                <a:lnTo>
                  <a:pt x="48005" y="329819"/>
                </a:lnTo>
                <a:lnTo>
                  <a:pt x="48005" y="63500"/>
                </a:lnTo>
                <a:close/>
              </a:path>
              <a:path w="76200" h="330200">
                <a:moveTo>
                  <a:pt x="38100" y="0"/>
                </a:moveTo>
                <a:lnTo>
                  <a:pt x="0" y="76200"/>
                </a:lnTo>
                <a:lnTo>
                  <a:pt x="28193" y="76200"/>
                </a:lnTo>
                <a:lnTo>
                  <a:pt x="28193" y="63500"/>
                </a:lnTo>
                <a:lnTo>
                  <a:pt x="69850" y="63500"/>
                </a:lnTo>
                <a:lnTo>
                  <a:pt x="38100" y="0"/>
                </a:lnTo>
                <a:close/>
              </a:path>
              <a:path w="76200" h="330200">
                <a:moveTo>
                  <a:pt x="69850" y="63500"/>
                </a:moveTo>
                <a:lnTo>
                  <a:pt x="48005" y="63500"/>
                </a:lnTo>
                <a:lnTo>
                  <a:pt x="48005" y="76200"/>
                </a:lnTo>
                <a:lnTo>
                  <a:pt x="76200" y="76200"/>
                </a:lnTo>
                <a:lnTo>
                  <a:pt x="69850" y="63500"/>
                </a:lnTo>
                <a:close/>
              </a:path>
            </a:pathLst>
          </a:custGeom>
          <a:solidFill>
            <a:srgbClr val="FF99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45" name="object 145"/>
          <p:cNvSpPr/>
          <p:nvPr/>
        </p:nvSpPr>
        <p:spPr>
          <a:xfrm>
            <a:off x="10433380" y="4350716"/>
            <a:ext cx="0" cy="233934"/>
          </a:xfrm>
          <a:custGeom>
            <a:avLst/>
            <a:gdLst/>
            <a:ahLst/>
            <a:cxnLst/>
            <a:rect l="l" t="t" r="r" b="b"/>
            <a:pathLst>
              <a:path h="194945">
                <a:moveTo>
                  <a:pt x="0" y="0"/>
                </a:moveTo>
                <a:lnTo>
                  <a:pt x="0" y="194564"/>
                </a:lnTo>
              </a:path>
            </a:pathLst>
          </a:custGeom>
          <a:ln w="21462">
            <a:solidFill>
              <a:srgbClr val="97BB00"/>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46" name="object 146"/>
          <p:cNvSpPr/>
          <p:nvPr/>
        </p:nvSpPr>
        <p:spPr>
          <a:xfrm>
            <a:off x="11062105" y="4351630"/>
            <a:ext cx="91440" cy="563880"/>
          </a:xfrm>
          <a:custGeom>
            <a:avLst/>
            <a:gdLst/>
            <a:ahLst/>
            <a:cxnLst/>
            <a:rect l="l" t="t" r="r" b="b"/>
            <a:pathLst>
              <a:path w="76200" h="469900">
                <a:moveTo>
                  <a:pt x="47966" y="76134"/>
                </a:moveTo>
                <a:lnTo>
                  <a:pt x="28154" y="76266"/>
                </a:lnTo>
                <a:lnTo>
                  <a:pt x="30860" y="469392"/>
                </a:lnTo>
                <a:lnTo>
                  <a:pt x="50673" y="469265"/>
                </a:lnTo>
                <a:lnTo>
                  <a:pt x="47966" y="76134"/>
                </a:lnTo>
                <a:close/>
              </a:path>
              <a:path w="76200" h="469900">
                <a:moveTo>
                  <a:pt x="37592" y="0"/>
                </a:moveTo>
                <a:lnTo>
                  <a:pt x="0" y="76454"/>
                </a:lnTo>
                <a:lnTo>
                  <a:pt x="28154" y="76266"/>
                </a:lnTo>
                <a:lnTo>
                  <a:pt x="28067" y="63627"/>
                </a:lnTo>
                <a:lnTo>
                  <a:pt x="47878" y="63373"/>
                </a:lnTo>
                <a:lnTo>
                  <a:pt x="69808" y="63373"/>
                </a:lnTo>
                <a:lnTo>
                  <a:pt x="37592" y="0"/>
                </a:lnTo>
                <a:close/>
              </a:path>
              <a:path w="76200" h="469900">
                <a:moveTo>
                  <a:pt x="47878" y="63373"/>
                </a:moveTo>
                <a:lnTo>
                  <a:pt x="28067" y="63627"/>
                </a:lnTo>
                <a:lnTo>
                  <a:pt x="28154" y="76266"/>
                </a:lnTo>
                <a:lnTo>
                  <a:pt x="47966" y="76134"/>
                </a:lnTo>
                <a:lnTo>
                  <a:pt x="47878" y="63373"/>
                </a:lnTo>
                <a:close/>
              </a:path>
              <a:path w="76200" h="469900">
                <a:moveTo>
                  <a:pt x="69808" y="63373"/>
                </a:moveTo>
                <a:lnTo>
                  <a:pt x="47878" y="63373"/>
                </a:lnTo>
                <a:lnTo>
                  <a:pt x="47966" y="76134"/>
                </a:lnTo>
                <a:lnTo>
                  <a:pt x="76200" y="75946"/>
                </a:lnTo>
                <a:lnTo>
                  <a:pt x="69808" y="63373"/>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47" name="object 147"/>
          <p:cNvSpPr/>
          <p:nvPr/>
        </p:nvSpPr>
        <p:spPr>
          <a:xfrm>
            <a:off x="11348617" y="4351630"/>
            <a:ext cx="91440" cy="396240"/>
          </a:xfrm>
          <a:custGeom>
            <a:avLst/>
            <a:gdLst/>
            <a:ahLst/>
            <a:cxnLst/>
            <a:rect l="l" t="t" r="r" b="b"/>
            <a:pathLst>
              <a:path w="76200" h="330200">
                <a:moveTo>
                  <a:pt x="48006" y="63500"/>
                </a:moveTo>
                <a:lnTo>
                  <a:pt x="28194" y="63500"/>
                </a:lnTo>
                <a:lnTo>
                  <a:pt x="28194" y="329819"/>
                </a:lnTo>
                <a:lnTo>
                  <a:pt x="48006" y="329819"/>
                </a:lnTo>
                <a:lnTo>
                  <a:pt x="48006" y="63500"/>
                </a:lnTo>
                <a:close/>
              </a:path>
              <a:path w="76200" h="330200">
                <a:moveTo>
                  <a:pt x="38100" y="0"/>
                </a:moveTo>
                <a:lnTo>
                  <a:pt x="0" y="76200"/>
                </a:lnTo>
                <a:lnTo>
                  <a:pt x="28194" y="76200"/>
                </a:lnTo>
                <a:lnTo>
                  <a:pt x="28194" y="63500"/>
                </a:lnTo>
                <a:lnTo>
                  <a:pt x="69850" y="63500"/>
                </a:lnTo>
                <a:lnTo>
                  <a:pt x="38100" y="0"/>
                </a:lnTo>
                <a:close/>
              </a:path>
              <a:path w="76200" h="330200">
                <a:moveTo>
                  <a:pt x="69850" y="63500"/>
                </a:moveTo>
                <a:lnTo>
                  <a:pt x="48006" y="63500"/>
                </a:lnTo>
                <a:lnTo>
                  <a:pt x="48006" y="76200"/>
                </a:lnTo>
                <a:lnTo>
                  <a:pt x="76200" y="76200"/>
                </a:lnTo>
                <a:lnTo>
                  <a:pt x="69850" y="63500"/>
                </a:lnTo>
                <a:close/>
              </a:path>
            </a:pathLst>
          </a:custGeom>
          <a:solidFill>
            <a:srgbClr val="FF99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48" name="object 148"/>
          <p:cNvSpPr/>
          <p:nvPr/>
        </p:nvSpPr>
        <p:spPr>
          <a:xfrm>
            <a:off x="11682373" y="4350716"/>
            <a:ext cx="0" cy="233934"/>
          </a:xfrm>
          <a:custGeom>
            <a:avLst/>
            <a:gdLst/>
            <a:ahLst/>
            <a:cxnLst/>
            <a:rect l="l" t="t" r="r" b="b"/>
            <a:pathLst>
              <a:path h="194945">
                <a:moveTo>
                  <a:pt x="0" y="0"/>
                </a:moveTo>
                <a:lnTo>
                  <a:pt x="0" y="194563"/>
                </a:lnTo>
              </a:path>
            </a:pathLst>
          </a:custGeom>
          <a:ln w="21335">
            <a:solidFill>
              <a:srgbClr val="97BB00"/>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49" name="object 149"/>
          <p:cNvSpPr/>
          <p:nvPr/>
        </p:nvSpPr>
        <p:spPr>
          <a:xfrm>
            <a:off x="7616800" y="2272131"/>
            <a:ext cx="91440" cy="188519"/>
          </a:xfrm>
          <a:prstGeom prst="rect">
            <a:avLst/>
          </a:prstGeom>
          <a:blipFill>
            <a:blip r:embed="rId9"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50" name="object 150"/>
          <p:cNvSpPr/>
          <p:nvPr/>
        </p:nvSpPr>
        <p:spPr>
          <a:xfrm>
            <a:off x="6372148" y="2272131"/>
            <a:ext cx="91440" cy="188519"/>
          </a:xfrm>
          <a:prstGeom prst="rect">
            <a:avLst/>
          </a:prstGeom>
          <a:blipFill>
            <a:blip r:embed="rId10"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51" name="object 151"/>
          <p:cNvSpPr/>
          <p:nvPr/>
        </p:nvSpPr>
        <p:spPr>
          <a:xfrm>
            <a:off x="8859317" y="2272131"/>
            <a:ext cx="91440" cy="188519"/>
          </a:xfrm>
          <a:prstGeom prst="rect">
            <a:avLst/>
          </a:prstGeom>
          <a:blipFill>
            <a:blip r:embed="rId10"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52" name="object 152"/>
          <p:cNvSpPr/>
          <p:nvPr/>
        </p:nvSpPr>
        <p:spPr>
          <a:xfrm>
            <a:off x="5125974" y="2272131"/>
            <a:ext cx="91440" cy="188519"/>
          </a:xfrm>
          <a:prstGeom prst="rect">
            <a:avLst/>
          </a:prstGeom>
          <a:blipFill>
            <a:blip r:embed="rId9"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53" name="object 153"/>
          <p:cNvSpPr/>
          <p:nvPr/>
        </p:nvSpPr>
        <p:spPr>
          <a:xfrm>
            <a:off x="3878731" y="2272131"/>
            <a:ext cx="91440" cy="188519"/>
          </a:xfrm>
          <a:prstGeom prst="rect">
            <a:avLst/>
          </a:prstGeom>
          <a:blipFill>
            <a:blip r:embed="rId9"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54" name="object 154"/>
          <p:cNvSpPr/>
          <p:nvPr/>
        </p:nvSpPr>
        <p:spPr>
          <a:xfrm>
            <a:off x="10100310" y="2272131"/>
            <a:ext cx="91440" cy="188519"/>
          </a:xfrm>
          <a:prstGeom prst="rect">
            <a:avLst/>
          </a:prstGeom>
          <a:blipFill>
            <a:blip r:embed="rId9"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55" name="object 155"/>
          <p:cNvSpPr/>
          <p:nvPr/>
        </p:nvSpPr>
        <p:spPr>
          <a:xfrm>
            <a:off x="3333903" y="2459735"/>
            <a:ext cx="1152143" cy="1891284"/>
          </a:xfrm>
          <a:custGeom>
            <a:avLst/>
            <a:gdLst/>
            <a:ahLst/>
            <a:cxnLst/>
            <a:rect l="l" t="t" r="r" b="b"/>
            <a:pathLst>
              <a:path w="960119" h="1576070">
                <a:moveTo>
                  <a:pt x="960120" y="0"/>
                </a:moveTo>
                <a:lnTo>
                  <a:pt x="0" y="0"/>
                </a:lnTo>
                <a:lnTo>
                  <a:pt x="0" y="1575816"/>
                </a:lnTo>
                <a:lnTo>
                  <a:pt x="960120" y="1575816"/>
                </a:lnTo>
                <a:lnTo>
                  <a:pt x="960120" y="0"/>
                </a:lnTo>
                <a:close/>
              </a:path>
            </a:pathLst>
          </a:custGeom>
          <a:solidFill>
            <a:srgbClr val="EDEBE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56" name="object 156"/>
          <p:cNvSpPr/>
          <p:nvPr/>
        </p:nvSpPr>
        <p:spPr>
          <a:xfrm>
            <a:off x="3379623" y="2505455"/>
            <a:ext cx="506730" cy="966216"/>
          </a:xfrm>
          <a:custGeom>
            <a:avLst/>
            <a:gdLst/>
            <a:ahLst/>
            <a:cxnLst/>
            <a:rect l="l" t="t" r="r" b="b"/>
            <a:pathLst>
              <a:path w="422275" h="805180">
                <a:moveTo>
                  <a:pt x="422147" y="0"/>
                </a:moveTo>
                <a:lnTo>
                  <a:pt x="0" y="0"/>
                </a:lnTo>
                <a:lnTo>
                  <a:pt x="0" y="804672"/>
                </a:lnTo>
                <a:lnTo>
                  <a:pt x="422147" y="804672"/>
                </a:lnTo>
                <a:lnTo>
                  <a:pt x="422147"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57" name="object 157"/>
          <p:cNvSpPr/>
          <p:nvPr/>
        </p:nvSpPr>
        <p:spPr>
          <a:xfrm>
            <a:off x="3379623" y="2505455"/>
            <a:ext cx="506730" cy="966216"/>
          </a:xfrm>
          <a:custGeom>
            <a:avLst/>
            <a:gdLst/>
            <a:ahLst/>
            <a:cxnLst/>
            <a:rect l="l" t="t" r="r" b="b"/>
            <a:pathLst>
              <a:path w="422275" h="805180">
                <a:moveTo>
                  <a:pt x="0" y="804672"/>
                </a:moveTo>
                <a:lnTo>
                  <a:pt x="422147" y="804672"/>
                </a:lnTo>
                <a:lnTo>
                  <a:pt x="422147" y="0"/>
                </a:lnTo>
                <a:lnTo>
                  <a:pt x="0" y="0"/>
                </a:lnTo>
                <a:lnTo>
                  <a:pt x="0" y="804672"/>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58" name="object 158"/>
          <p:cNvSpPr/>
          <p:nvPr/>
        </p:nvSpPr>
        <p:spPr>
          <a:xfrm>
            <a:off x="3427170" y="2551175"/>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59" name="object 159"/>
          <p:cNvSpPr/>
          <p:nvPr/>
        </p:nvSpPr>
        <p:spPr>
          <a:xfrm>
            <a:off x="3427170" y="2551175"/>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60" name="object 160"/>
          <p:cNvSpPr txBox="1"/>
          <p:nvPr/>
        </p:nvSpPr>
        <p:spPr>
          <a:xfrm>
            <a:off x="3447287" y="2562605"/>
            <a:ext cx="15849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6" dirty="0">
                <a:solidFill>
                  <a:srgbClr val="FFFFFF"/>
                </a:solidFill>
                <a:latin typeface="Arial"/>
                <a:ea typeface="微软雅黑"/>
                <a:cs typeface="Arial"/>
              </a:rPr>
              <a:t>SP</a:t>
            </a:r>
            <a:endParaRPr sz="840">
              <a:solidFill>
                <a:prstClr val="black"/>
              </a:solidFill>
              <a:latin typeface="Arial"/>
              <a:ea typeface="微软雅黑"/>
              <a:cs typeface="Arial"/>
            </a:endParaRPr>
          </a:p>
        </p:txBody>
      </p:sp>
      <p:sp>
        <p:nvSpPr>
          <p:cNvPr id="161" name="object 161"/>
          <p:cNvSpPr/>
          <p:nvPr/>
        </p:nvSpPr>
        <p:spPr>
          <a:xfrm>
            <a:off x="3655771" y="2551175"/>
            <a:ext cx="185166" cy="185166"/>
          </a:xfrm>
          <a:custGeom>
            <a:avLst/>
            <a:gdLst/>
            <a:ahLst/>
            <a:cxnLst/>
            <a:rect l="l" t="t" r="r" b="b"/>
            <a:pathLst>
              <a:path w="154305"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62" name="object 162"/>
          <p:cNvSpPr/>
          <p:nvPr/>
        </p:nvSpPr>
        <p:spPr>
          <a:xfrm>
            <a:off x="3655771" y="2551175"/>
            <a:ext cx="185166" cy="185166"/>
          </a:xfrm>
          <a:custGeom>
            <a:avLst/>
            <a:gdLst/>
            <a:ahLst/>
            <a:cxnLst/>
            <a:rect l="l" t="t" r="r" b="b"/>
            <a:pathLst>
              <a:path w="154305"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63" name="object 163"/>
          <p:cNvSpPr/>
          <p:nvPr/>
        </p:nvSpPr>
        <p:spPr>
          <a:xfrm>
            <a:off x="3427170" y="2781605"/>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64" name="object 164"/>
          <p:cNvSpPr/>
          <p:nvPr/>
        </p:nvSpPr>
        <p:spPr>
          <a:xfrm>
            <a:off x="3427170" y="2781605"/>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65" name="object 165"/>
          <p:cNvSpPr/>
          <p:nvPr/>
        </p:nvSpPr>
        <p:spPr>
          <a:xfrm>
            <a:off x="3655771" y="2781605"/>
            <a:ext cx="185166" cy="185166"/>
          </a:xfrm>
          <a:custGeom>
            <a:avLst/>
            <a:gdLst/>
            <a:ahLst/>
            <a:cxnLst/>
            <a:rect l="l" t="t" r="r" b="b"/>
            <a:pathLst>
              <a:path w="154305"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66" name="object 166"/>
          <p:cNvSpPr/>
          <p:nvPr/>
        </p:nvSpPr>
        <p:spPr>
          <a:xfrm>
            <a:off x="3655771" y="2781605"/>
            <a:ext cx="185166" cy="185166"/>
          </a:xfrm>
          <a:custGeom>
            <a:avLst/>
            <a:gdLst/>
            <a:ahLst/>
            <a:cxnLst/>
            <a:rect l="l" t="t" r="r" b="b"/>
            <a:pathLst>
              <a:path w="154305"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67" name="object 167"/>
          <p:cNvSpPr/>
          <p:nvPr/>
        </p:nvSpPr>
        <p:spPr>
          <a:xfrm>
            <a:off x="3427170" y="3012033"/>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68" name="object 168"/>
          <p:cNvSpPr/>
          <p:nvPr/>
        </p:nvSpPr>
        <p:spPr>
          <a:xfrm>
            <a:off x="3427170" y="3012033"/>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69" name="object 169"/>
          <p:cNvSpPr/>
          <p:nvPr/>
        </p:nvSpPr>
        <p:spPr>
          <a:xfrm>
            <a:off x="3655771" y="3012033"/>
            <a:ext cx="185166" cy="185166"/>
          </a:xfrm>
          <a:custGeom>
            <a:avLst/>
            <a:gdLst/>
            <a:ahLst/>
            <a:cxnLst/>
            <a:rect l="l" t="t" r="r" b="b"/>
            <a:pathLst>
              <a:path w="154305"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70" name="object 170"/>
          <p:cNvSpPr/>
          <p:nvPr/>
        </p:nvSpPr>
        <p:spPr>
          <a:xfrm>
            <a:off x="3655771" y="3012033"/>
            <a:ext cx="185166" cy="185166"/>
          </a:xfrm>
          <a:custGeom>
            <a:avLst/>
            <a:gdLst/>
            <a:ahLst/>
            <a:cxnLst/>
            <a:rect l="l" t="t" r="r" b="b"/>
            <a:pathLst>
              <a:path w="154305"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71" name="object 171"/>
          <p:cNvSpPr/>
          <p:nvPr/>
        </p:nvSpPr>
        <p:spPr>
          <a:xfrm>
            <a:off x="3427170" y="3242462"/>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72" name="object 172"/>
          <p:cNvSpPr/>
          <p:nvPr/>
        </p:nvSpPr>
        <p:spPr>
          <a:xfrm>
            <a:off x="3427170" y="3242462"/>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73" name="object 173"/>
          <p:cNvSpPr/>
          <p:nvPr/>
        </p:nvSpPr>
        <p:spPr>
          <a:xfrm>
            <a:off x="3655771" y="3242462"/>
            <a:ext cx="185166" cy="185166"/>
          </a:xfrm>
          <a:custGeom>
            <a:avLst/>
            <a:gdLst/>
            <a:ahLst/>
            <a:cxnLst/>
            <a:rect l="l" t="t" r="r" b="b"/>
            <a:pathLst>
              <a:path w="154305"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74" name="object 174"/>
          <p:cNvSpPr/>
          <p:nvPr/>
        </p:nvSpPr>
        <p:spPr>
          <a:xfrm>
            <a:off x="3655771" y="3242462"/>
            <a:ext cx="185166" cy="185166"/>
          </a:xfrm>
          <a:custGeom>
            <a:avLst/>
            <a:gdLst/>
            <a:ahLst/>
            <a:cxnLst/>
            <a:rect l="l" t="t" r="r" b="b"/>
            <a:pathLst>
              <a:path w="154305"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75" name="object 175"/>
          <p:cNvSpPr/>
          <p:nvPr/>
        </p:nvSpPr>
        <p:spPr>
          <a:xfrm>
            <a:off x="3933748" y="2505455"/>
            <a:ext cx="506730" cy="966216"/>
          </a:xfrm>
          <a:custGeom>
            <a:avLst/>
            <a:gdLst/>
            <a:ahLst/>
            <a:cxnLst/>
            <a:rect l="l" t="t" r="r" b="b"/>
            <a:pathLst>
              <a:path w="422275" h="805180">
                <a:moveTo>
                  <a:pt x="422148" y="0"/>
                </a:moveTo>
                <a:lnTo>
                  <a:pt x="0" y="0"/>
                </a:lnTo>
                <a:lnTo>
                  <a:pt x="0" y="804672"/>
                </a:lnTo>
                <a:lnTo>
                  <a:pt x="422148" y="804672"/>
                </a:lnTo>
                <a:lnTo>
                  <a:pt x="422148"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76" name="object 176"/>
          <p:cNvSpPr/>
          <p:nvPr/>
        </p:nvSpPr>
        <p:spPr>
          <a:xfrm>
            <a:off x="3933748" y="2505455"/>
            <a:ext cx="506730" cy="966216"/>
          </a:xfrm>
          <a:custGeom>
            <a:avLst/>
            <a:gdLst/>
            <a:ahLst/>
            <a:cxnLst/>
            <a:rect l="l" t="t" r="r" b="b"/>
            <a:pathLst>
              <a:path w="422275" h="805180">
                <a:moveTo>
                  <a:pt x="0" y="804672"/>
                </a:moveTo>
                <a:lnTo>
                  <a:pt x="422148" y="804672"/>
                </a:lnTo>
                <a:lnTo>
                  <a:pt x="422148" y="0"/>
                </a:lnTo>
                <a:lnTo>
                  <a:pt x="0" y="0"/>
                </a:lnTo>
                <a:lnTo>
                  <a:pt x="0" y="804672"/>
                </a:lnTo>
                <a:close/>
              </a:path>
            </a:pathLst>
          </a:custGeom>
          <a:ln w="9143">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77" name="object 177"/>
          <p:cNvSpPr/>
          <p:nvPr/>
        </p:nvSpPr>
        <p:spPr>
          <a:xfrm>
            <a:off x="3981298" y="2551175"/>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78" name="object 178"/>
          <p:cNvSpPr/>
          <p:nvPr/>
        </p:nvSpPr>
        <p:spPr>
          <a:xfrm>
            <a:off x="3981298" y="2551175"/>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79" name="object 179"/>
          <p:cNvSpPr txBox="1"/>
          <p:nvPr/>
        </p:nvSpPr>
        <p:spPr>
          <a:xfrm>
            <a:off x="4001719" y="2562605"/>
            <a:ext cx="15849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6" dirty="0">
                <a:solidFill>
                  <a:srgbClr val="FFFFFF"/>
                </a:solidFill>
                <a:latin typeface="Arial"/>
                <a:ea typeface="微软雅黑"/>
                <a:cs typeface="Arial"/>
              </a:rPr>
              <a:t>SP</a:t>
            </a:r>
            <a:endParaRPr sz="840">
              <a:solidFill>
                <a:prstClr val="black"/>
              </a:solidFill>
              <a:latin typeface="Arial"/>
              <a:ea typeface="微软雅黑"/>
              <a:cs typeface="Arial"/>
            </a:endParaRPr>
          </a:p>
        </p:txBody>
      </p:sp>
      <p:sp>
        <p:nvSpPr>
          <p:cNvPr id="180" name="object 180"/>
          <p:cNvSpPr/>
          <p:nvPr/>
        </p:nvSpPr>
        <p:spPr>
          <a:xfrm>
            <a:off x="4209898" y="2551175"/>
            <a:ext cx="185166" cy="185166"/>
          </a:xfrm>
          <a:custGeom>
            <a:avLst/>
            <a:gdLst/>
            <a:ahLst/>
            <a:cxnLst/>
            <a:rect l="l" t="t" r="r" b="b"/>
            <a:pathLst>
              <a:path w="154305"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81" name="object 181"/>
          <p:cNvSpPr/>
          <p:nvPr/>
        </p:nvSpPr>
        <p:spPr>
          <a:xfrm>
            <a:off x="4209898" y="2551175"/>
            <a:ext cx="185166" cy="185166"/>
          </a:xfrm>
          <a:custGeom>
            <a:avLst/>
            <a:gdLst/>
            <a:ahLst/>
            <a:cxnLst/>
            <a:rect l="l" t="t" r="r" b="b"/>
            <a:pathLst>
              <a:path w="154305"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82" name="object 182"/>
          <p:cNvSpPr/>
          <p:nvPr/>
        </p:nvSpPr>
        <p:spPr>
          <a:xfrm>
            <a:off x="3981298" y="2781605"/>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83" name="object 183"/>
          <p:cNvSpPr/>
          <p:nvPr/>
        </p:nvSpPr>
        <p:spPr>
          <a:xfrm>
            <a:off x="3981298" y="2781605"/>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84" name="object 184"/>
          <p:cNvSpPr/>
          <p:nvPr/>
        </p:nvSpPr>
        <p:spPr>
          <a:xfrm>
            <a:off x="4209898" y="2781605"/>
            <a:ext cx="185166" cy="185166"/>
          </a:xfrm>
          <a:custGeom>
            <a:avLst/>
            <a:gdLst/>
            <a:ahLst/>
            <a:cxnLst/>
            <a:rect l="l" t="t" r="r" b="b"/>
            <a:pathLst>
              <a:path w="154305"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85" name="object 185"/>
          <p:cNvSpPr/>
          <p:nvPr/>
        </p:nvSpPr>
        <p:spPr>
          <a:xfrm>
            <a:off x="4209898" y="2781605"/>
            <a:ext cx="185166" cy="185166"/>
          </a:xfrm>
          <a:custGeom>
            <a:avLst/>
            <a:gdLst/>
            <a:ahLst/>
            <a:cxnLst/>
            <a:rect l="l" t="t" r="r" b="b"/>
            <a:pathLst>
              <a:path w="154305"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86" name="object 186"/>
          <p:cNvSpPr/>
          <p:nvPr/>
        </p:nvSpPr>
        <p:spPr>
          <a:xfrm>
            <a:off x="3981298" y="3012033"/>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87" name="object 187"/>
          <p:cNvSpPr/>
          <p:nvPr/>
        </p:nvSpPr>
        <p:spPr>
          <a:xfrm>
            <a:off x="3981298" y="3012033"/>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88" name="object 188"/>
          <p:cNvSpPr/>
          <p:nvPr/>
        </p:nvSpPr>
        <p:spPr>
          <a:xfrm>
            <a:off x="4209898" y="3012033"/>
            <a:ext cx="185166" cy="185166"/>
          </a:xfrm>
          <a:custGeom>
            <a:avLst/>
            <a:gdLst/>
            <a:ahLst/>
            <a:cxnLst/>
            <a:rect l="l" t="t" r="r" b="b"/>
            <a:pathLst>
              <a:path w="154305"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89" name="object 189"/>
          <p:cNvSpPr/>
          <p:nvPr/>
        </p:nvSpPr>
        <p:spPr>
          <a:xfrm>
            <a:off x="4209898" y="3012033"/>
            <a:ext cx="185166" cy="185166"/>
          </a:xfrm>
          <a:custGeom>
            <a:avLst/>
            <a:gdLst/>
            <a:ahLst/>
            <a:cxnLst/>
            <a:rect l="l" t="t" r="r" b="b"/>
            <a:pathLst>
              <a:path w="154305"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90" name="object 190"/>
          <p:cNvSpPr/>
          <p:nvPr/>
        </p:nvSpPr>
        <p:spPr>
          <a:xfrm>
            <a:off x="3981298" y="3242462"/>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91" name="object 191"/>
          <p:cNvSpPr/>
          <p:nvPr/>
        </p:nvSpPr>
        <p:spPr>
          <a:xfrm>
            <a:off x="3981298" y="3242462"/>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92" name="object 192"/>
          <p:cNvSpPr/>
          <p:nvPr/>
        </p:nvSpPr>
        <p:spPr>
          <a:xfrm>
            <a:off x="4209898" y="3242462"/>
            <a:ext cx="185166" cy="185166"/>
          </a:xfrm>
          <a:custGeom>
            <a:avLst/>
            <a:gdLst/>
            <a:ahLst/>
            <a:cxnLst/>
            <a:rect l="l" t="t" r="r" b="b"/>
            <a:pathLst>
              <a:path w="154305"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93" name="object 193"/>
          <p:cNvSpPr/>
          <p:nvPr/>
        </p:nvSpPr>
        <p:spPr>
          <a:xfrm>
            <a:off x="4209898" y="3242462"/>
            <a:ext cx="185166" cy="185166"/>
          </a:xfrm>
          <a:custGeom>
            <a:avLst/>
            <a:gdLst/>
            <a:ahLst/>
            <a:cxnLst/>
            <a:rect l="l" t="t" r="r" b="b"/>
            <a:pathLst>
              <a:path w="154305"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94" name="object 194"/>
          <p:cNvSpPr/>
          <p:nvPr/>
        </p:nvSpPr>
        <p:spPr>
          <a:xfrm>
            <a:off x="3379623" y="4025188"/>
            <a:ext cx="1060703" cy="278130"/>
          </a:xfrm>
          <a:custGeom>
            <a:avLst/>
            <a:gdLst/>
            <a:ahLst/>
            <a:cxnLst/>
            <a:rect l="l" t="t" r="r" b="b"/>
            <a:pathLst>
              <a:path w="883919" h="231775">
                <a:moveTo>
                  <a:pt x="0" y="231648"/>
                </a:moveTo>
                <a:lnTo>
                  <a:pt x="883920" y="231648"/>
                </a:lnTo>
                <a:lnTo>
                  <a:pt x="883920" y="0"/>
                </a:lnTo>
                <a:lnTo>
                  <a:pt x="0" y="0"/>
                </a:lnTo>
                <a:lnTo>
                  <a:pt x="0" y="231648"/>
                </a:lnTo>
                <a:close/>
              </a:path>
            </a:pathLst>
          </a:custGeom>
          <a:ln w="9143">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95" name="object 195"/>
          <p:cNvSpPr txBox="1"/>
          <p:nvPr/>
        </p:nvSpPr>
        <p:spPr>
          <a:xfrm>
            <a:off x="3385109" y="4007816"/>
            <a:ext cx="1050036" cy="263918"/>
          </a:xfrm>
          <a:prstGeom prst="rect">
            <a:avLst/>
          </a:prstGeom>
          <a:solidFill>
            <a:srgbClr val="FF9900"/>
          </a:solidFill>
        </p:spPr>
        <p:txBody>
          <a:bodyPr vert="horz" wrap="square" lIns="0" tIns="41910" rIns="0" bIns="0" rtlCol="0">
            <a:spAutoFit/>
          </a:bodyPr>
          <a:lstStyle/>
          <a:p>
            <a:pPr algn="ctr" defTabSz="1097280" eaLnBrk="1" fontAlgn="auto" hangingPunct="1">
              <a:spcBef>
                <a:spcPts val="330"/>
              </a:spcBef>
              <a:spcAft>
                <a:spcPts val="0"/>
              </a:spcAft>
              <a:defRPr/>
            </a:pPr>
            <a:r>
              <a:rPr sz="1440" b="1" spc="-6" dirty="0">
                <a:solidFill>
                  <a:srgbClr val="FFFFFF"/>
                </a:solidFill>
                <a:latin typeface="Arial"/>
                <a:ea typeface="微软雅黑"/>
                <a:cs typeface="Arial"/>
              </a:rPr>
              <a:t>L1</a:t>
            </a:r>
            <a:endParaRPr sz="1440">
              <a:solidFill>
                <a:prstClr val="black"/>
              </a:solidFill>
              <a:latin typeface="Arial"/>
              <a:ea typeface="微软雅黑"/>
              <a:cs typeface="Arial"/>
            </a:endParaRPr>
          </a:p>
        </p:txBody>
      </p:sp>
      <p:sp>
        <p:nvSpPr>
          <p:cNvPr id="196" name="object 196"/>
          <p:cNvSpPr/>
          <p:nvPr/>
        </p:nvSpPr>
        <p:spPr>
          <a:xfrm>
            <a:off x="3379623" y="3518612"/>
            <a:ext cx="1062990" cy="461010"/>
          </a:xfrm>
          <a:custGeom>
            <a:avLst/>
            <a:gdLst/>
            <a:ahLst/>
            <a:cxnLst/>
            <a:rect l="l" t="t" r="r" b="b"/>
            <a:pathLst>
              <a:path w="885825" h="384175">
                <a:moveTo>
                  <a:pt x="885444" y="0"/>
                </a:moveTo>
                <a:lnTo>
                  <a:pt x="0" y="0"/>
                </a:lnTo>
                <a:lnTo>
                  <a:pt x="0" y="384048"/>
                </a:lnTo>
                <a:lnTo>
                  <a:pt x="885444" y="384048"/>
                </a:lnTo>
                <a:lnTo>
                  <a:pt x="885444"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97" name="object 197"/>
          <p:cNvSpPr/>
          <p:nvPr/>
        </p:nvSpPr>
        <p:spPr>
          <a:xfrm>
            <a:off x="3379623" y="3518612"/>
            <a:ext cx="1062990" cy="461010"/>
          </a:xfrm>
          <a:custGeom>
            <a:avLst/>
            <a:gdLst/>
            <a:ahLst/>
            <a:cxnLst/>
            <a:rect l="l" t="t" r="r" b="b"/>
            <a:pathLst>
              <a:path w="885825" h="384175">
                <a:moveTo>
                  <a:pt x="0" y="384048"/>
                </a:moveTo>
                <a:lnTo>
                  <a:pt x="885444" y="384048"/>
                </a:lnTo>
                <a:lnTo>
                  <a:pt x="885444" y="0"/>
                </a:lnTo>
                <a:lnTo>
                  <a:pt x="0" y="0"/>
                </a:lnTo>
                <a:lnTo>
                  <a:pt x="0" y="3840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98" name="object 198"/>
          <p:cNvSpPr/>
          <p:nvPr/>
        </p:nvSpPr>
        <p:spPr>
          <a:xfrm>
            <a:off x="3427170" y="356433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99" name="object 199"/>
          <p:cNvSpPr/>
          <p:nvPr/>
        </p:nvSpPr>
        <p:spPr>
          <a:xfrm>
            <a:off x="3427170" y="356433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00" name="object 200"/>
          <p:cNvSpPr txBox="1"/>
          <p:nvPr/>
        </p:nvSpPr>
        <p:spPr>
          <a:xfrm>
            <a:off x="3454603" y="3581248"/>
            <a:ext cx="14325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18" dirty="0">
                <a:solidFill>
                  <a:srgbClr val="FFFFFF"/>
                </a:solidFill>
                <a:latin typeface="Arial"/>
                <a:ea typeface="微软雅黑"/>
                <a:cs typeface="Arial"/>
              </a:rPr>
              <a:t>TF</a:t>
            </a:r>
            <a:endParaRPr sz="840">
              <a:solidFill>
                <a:prstClr val="black"/>
              </a:solidFill>
              <a:latin typeface="Arial"/>
              <a:ea typeface="微软雅黑"/>
              <a:cs typeface="Arial"/>
            </a:endParaRPr>
          </a:p>
        </p:txBody>
      </p:sp>
      <p:sp>
        <p:nvSpPr>
          <p:cNvPr id="201" name="object 201"/>
          <p:cNvSpPr/>
          <p:nvPr/>
        </p:nvSpPr>
        <p:spPr>
          <a:xfrm>
            <a:off x="3427170" y="3749040"/>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02" name="object 202"/>
          <p:cNvSpPr/>
          <p:nvPr/>
        </p:nvSpPr>
        <p:spPr>
          <a:xfrm>
            <a:off x="3688690" y="356433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03" name="object 203"/>
          <p:cNvSpPr/>
          <p:nvPr/>
        </p:nvSpPr>
        <p:spPr>
          <a:xfrm>
            <a:off x="3688690" y="356433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04" name="object 204"/>
          <p:cNvSpPr/>
          <p:nvPr/>
        </p:nvSpPr>
        <p:spPr>
          <a:xfrm>
            <a:off x="3688690" y="3749040"/>
            <a:ext cx="182880" cy="0"/>
          </a:xfrm>
          <a:custGeom>
            <a:avLst/>
            <a:gdLst/>
            <a:ahLst/>
            <a:cxnLst/>
            <a:rect l="l" t="t" r="r" b="b"/>
            <a:pathLst>
              <a:path w="152400">
                <a:moveTo>
                  <a:pt x="0" y="0"/>
                </a:moveTo>
                <a:lnTo>
                  <a:pt x="152399"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05" name="object 205"/>
          <p:cNvSpPr/>
          <p:nvPr/>
        </p:nvSpPr>
        <p:spPr>
          <a:xfrm>
            <a:off x="4209898" y="356433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06" name="object 206"/>
          <p:cNvSpPr/>
          <p:nvPr/>
        </p:nvSpPr>
        <p:spPr>
          <a:xfrm>
            <a:off x="4209898" y="356433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07" name="object 207"/>
          <p:cNvSpPr/>
          <p:nvPr/>
        </p:nvSpPr>
        <p:spPr>
          <a:xfrm>
            <a:off x="4209898" y="3749040"/>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08" name="object 208"/>
          <p:cNvSpPr/>
          <p:nvPr/>
        </p:nvSpPr>
        <p:spPr>
          <a:xfrm>
            <a:off x="3948379" y="356433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09" name="object 209"/>
          <p:cNvSpPr/>
          <p:nvPr/>
        </p:nvSpPr>
        <p:spPr>
          <a:xfrm>
            <a:off x="3948379" y="356433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10" name="object 210"/>
          <p:cNvSpPr/>
          <p:nvPr/>
        </p:nvSpPr>
        <p:spPr>
          <a:xfrm>
            <a:off x="3948379" y="3749040"/>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11" name="object 211"/>
          <p:cNvSpPr/>
          <p:nvPr/>
        </p:nvSpPr>
        <p:spPr>
          <a:xfrm>
            <a:off x="4590287" y="2461565"/>
            <a:ext cx="1152143" cy="1891284"/>
          </a:xfrm>
          <a:custGeom>
            <a:avLst/>
            <a:gdLst/>
            <a:ahLst/>
            <a:cxnLst/>
            <a:rect l="l" t="t" r="r" b="b"/>
            <a:pathLst>
              <a:path w="960120" h="1576070">
                <a:moveTo>
                  <a:pt x="960119" y="0"/>
                </a:moveTo>
                <a:lnTo>
                  <a:pt x="0" y="0"/>
                </a:lnTo>
                <a:lnTo>
                  <a:pt x="0" y="1575816"/>
                </a:lnTo>
                <a:lnTo>
                  <a:pt x="960119" y="1575816"/>
                </a:lnTo>
                <a:lnTo>
                  <a:pt x="960119" y="0"/>
                </a:lnTo>
                <a:close/>
              </a:path>
            </a:pathLst>
          </a:custGeom>
          <a:solidFill>
            <a:srgbClr val="EDEBE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12" name="object 212"/>
          <p:cNvSpPr/>
          <p:nvPr/>
        </p:nvSpPr>
        <p:spPr>
          <a:xfrm>
            <a:off x="4636007" y="2507285"/>
            <a:ext cx="506730" cy="966216"/>
          </a:xfrm>
          <a:custGeom>
            <a:avLst/>
            <a:gdLst/>
            <a:ahLst/>
            <a:cxnLst/>
            <a:rect l="l" t="t" r="r" b="b"/>
            <a:pathLst>
              <a:path w="422275" h="805180">
                <a:moveTo>
                  <a:pt x="422148" y="0"/>
                </a:moveTo>
                <a:lnTo>
                  <a:pt x="0" y="0"/>
                </a:lnTo>
                <a:lnTo>
                  <a:pt x="0" y="804672"/>
                </a:lnTo>
                <a:lnTo>
                  <a:pt x="422148" y="804672"/>
                </a:lnTo>
                <a:lnTo>
                  <a:pt x="422148"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13" name="object 213"/>
          <p:cNvSpPr/>
          <p:nvPr/>
        </p:nvSpPr>
        <p:spPr>
          <a:xfrm>
            <a:off x="4636007" y="2507285"/>
            <a:ext cx="506730" cy="966216"/>
          </a:xfrm>
          <a:custGeom>
            <a:avLst/>
            <a:gdLst/>
            <a:ahLst/>
            <a:cxnLst/>
            <a:rect l="l" t="t" r="r" b="b"/>
            <a:pathLst>
              <a:path w="422275" h="805180">
                <a:moveTo>
                  <a:pt x="0" y="804672"/>
                </a:moveTo>
                <a:lnTo>
                  <a:pt x="422148" y="804672"/>
                </a:lnTo>
                <a:lnTo>
                  <a:pt x="422148" y="0"/>
                </a:lnTo>
                <a:lnTo>
                  <a:pt x="0" y="0"/>
                </a:lnTo>
                <a:lnTo>
                  <a:pt x="0" y="804672"/>
                </a:lnTo>
                <a:close/>
              </a:path>
            </a:pathLst>
          </a:custGeom>
          <a:ln w="9143">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14" name="object 214"/>
          <p:cNvSpPr/>
          <p:nvPr/>
        </p:nvSpPr>
        <p:spPr>
          <a:xfrm>
            <a:off x="4683557" y="2553005"/>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15" name="object 215"/>
          <p:cNvSpPr/>
          <p:nvPr/>
        </p:nvSpPr>
        <p:spPr>
          <a:xfrm>
            <a:off x="4683557" y="2553005"/>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16" name="object 216"/>
          <p:cNvSpPr txBox="1"/>
          <p:nvPr/>
        </p:nvSpPr>
        <p:spPr>
          <a:xfrm>
            <a:off x="4703368" y="2564893"/>
            <a:ext cx="15849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6" dirty="0">
                <a:solidFill>
                  <a:srgbClr val="FFFFFF"/>
                </a:solidFill>
                <a:latin typeface="Arial"/>
                <a:ea typeface="微软雅黑"/>
                <a:cs typeface="Arial"/>
              </a:rPr>
              <a:t>SP</a:t>
            </a:r>
            <a:endParaRPr sz="840">
              <a:solidFill>
                <a:prstClr val="black"/>
              </a:solidFill>
              <a:latin typeface="Arial"/>
              <a:ea typeface="微软雅黑"/>
              <a:cs typeface="Arial"/>
            </a:endParaRPr>
          </a:p>
        </p:txBody>
      </p:sp>
      <p:sp>
        <p:nvSpPr>
          <p:cNvPr id="217" name="object 217"/>
          <p:cNvSpPr/>
          <p:nvPr/>
        </p:nvSpPr>
        <p:spPr>
          <a:xfrm>
            <a:off x="4912157" y="2553005"/>
            <a:ext cx="185166" cy="185166"/>
          </a:xfrm>
          <a:custGeom>
            <a:avLst/>
            <a:gdLst/>
            <a:ahLst/>
            <a:cxnLst/>
            <a:rect l="l" t="t" r="r" b="b"/>
            <a:pathLst>
              <a:path w="154305"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18" name="object 218"/>
          <p:cNvSpPr/>
          <p:nvPr/>
        </p:nvSpPr>
        <p:spPr>
          <a:xfrm>
            <a:off x="4912157" y="2553005"/>
            <a:ext cx="185166" cy="185166"/>
          </a:xfrm>
          <a:custGeom>
            <a:avLst/>
            <a:gdLst/>
            <a:ahLst/>
            <a:cxnLst/>
            <a:rect l="l" t="t" r="r" b="b"/>
            <a:pathLst>
              <a:path w="154305"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19" name="object 219"/>
          <p:cNvSpPr/>
          <p:nvPr/>
        </p:nvSpPr>
        <p:spPr>
          <a:xfrm>
            <a:off x="4683557" y="2783433"/>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20" name="object 220"/>
          <p:cNvSpPr/>
          <p:nvPr/>
        </p:nvSpPr>
        <p:spPr>
          <a:xfrm>
            <a:off x="4683557" y="2783433"/>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21" name="object 221"/>
          <p:cNvSpPr/>
          <p:nvPr/>
        </p:nvSpPr>
        <p:spPr>
          <a:xfrm>
            <a:off x="4912157" y="2783433"/>
            <a:ext cx="185166" cy="185166"/>
          </a:xfrm>
          <a:custGeom>
            <a:avLst/>
            <a:gdLst/>
            <a:ahLst/>
            <a:cxnLst/>
            <a:rect l="l" t="t" r="r" b="b"/>
            <a:pathLst>
              <a:path w="154305"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22" name="object 222"/>
          <p:cNvSpPr/>
          <p:nvPr/>
        </p:nvSpPr>
        <p:spPr>
          <a:xfrm>
            <a:off x="4912157" y="2783433"/>
            <a:ext cx="185166" cy="185166"/>
          </a:xfrm>
          <a:custGeom>
            <a:avLst/>
            <a:gdLst/>
            <a:ahLst/>
            <a:cxnLst/>
            <a:rect l="l" t="t" r="r" b="b"/>
            <a:pathLst>
              <a:path w="154305"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23" name="object 223"/>
          <p:cNvSpPr/>
          <p:nvPr/>
        </p:nvSpPr>
        <p:spPr>
          <a:xfrm>
            <a:off x="4683557" y="3013862"/>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24" name="object 224"/>
          <p:cNvSpPr/>
          <p:nvPr/>
        </p:nvSpPr>
        <p:spPr>
          <a:xfrm>
            <a:off x="4683557" y="3013862"/>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25" name="object 225"/>
          <p:cNvSpPr/>
          <p:nvPr/>
        </p:nvSpPr>
        <p:spPr>
          <a:xfrm>
            <a:off x="4912157" y="3013862"/>
            <a:ext cx="185166" cy="185166"/>
          </a:xfrm>
          <a:custGeom>
            <a:avLst/>
            <a:gdLst/>
            <a:ahLst/>
            <a:cxnLst/>
            <a:rect l="l" t="t" r="r" b="b"/>
            <a:pathLst>
              <a:path w="154305"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26" name="object 226"/>
          <p:cNvSpPr/>
          <p:nvPr/>
        </p:nvSpPr>
        <p:spPr>
          <a:xfrm>
            <a:off x="4912157" y="3013862"/>
            <a:ext cx="185166" cy="185166"/>
          </a:xfrm>
          <a:custGeom>
            <a:avLst/>
            <a:gdLst/>
            <a:ahLst/>
            <a:cxnLst/>
            <a:rect l="l" t="t" r="r" b="b"/>
            <a:pathLst>
              <a:path w="154305"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27" name="object 227"/>
          <p:cNvSpPr/>
          <p:nvPr/>
        </p:nvSpPr>
        <p:spPr>
          <a:xfrm>
            <a:off x="4683557" y="3244292"/>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28" name="object 228"/>
          <p:cNvSpPr/>
          <p:nvPr/>
        </p:nvSpPr>
        <p:spPr>
          <a:xfrm>
            <a:off x="4683557" y="3244292"/>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29" name="object 229"/>
          <p:cNvSpPr/>
          <p:nvPr/>
        </p:nvSpPr>
        <p:spPr>
          <a:xfrm>
            <a:off x="4912157" y="3244292"/>
            <a:ext cx="185166" cy="185166"/>
          </a:xfrm>
          <a:custGeom>
            <a:avLst/>
            <a:gdLst/>
            <a:ahLst/>
            <a:cxnLst/>
            <a:rect l="l" t="t" r="r" b="b"/>
            <a:pathLst>
              <a:path w="154305"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30" name="object 230"/>
          <p:cNvSpPr/>
          <p:nvPr/>
        </p:nvSpPr>
        <p:spPr>
          <a:xfrm>
            <a:off x="4912157" y="3244292"/>
            <a:ext cx="185166" cy="185166"/>
          </a:xfrm>
          <a:custGeom>
            <a:avLst/>
            <a:gdLst/>
            <a:ahLst/>
            <a:cxnLst/>
            <a:rect l="l" t="t" r="r" b="b"/>
            <a:pathLst>
              <a:path w="154305"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31" name="object 231"/>
          <p:cNvSpPr/>
          <p:nvPr/>
        </p:nvSpPr>
        <p:spPr>
          <a:xfrm>
            <a:off x="5190134" y="2507285"/>
            <a:ext cx="506730" cy="966216"/>
          </a:xfrm>
          <a:custGeom>
            <a:avLst/>
            <a:gdLst/>
            <a:ahLst/>
            <a:cxnLst/>
            <a:rect l="l" t="t" r="r" b="b"/>
            <a:pathLst>
              <a:path w="422275" h="805180">
                <a:moveTo>
                  <a:pt x="422148" y="0"/>
                </a:moveTo>
                <a:lnTo>
                  <a:pt x="0" y="0"/>
                </a:lnTo>
                <a:lnTo>
                  <a:pt x="0" y="804672"/>
                </a:lnTo>
                <a:lnTo>
                  <a:pt x="422148" y="804672"/>
                </a:lnTo>
                <a:lnTo>
                  <a:pt x="422148"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32" name="object 232"/>
          <p:cNvSpPr/>
          <p:nvPr/>
        </p:nvSpPr>
        <p:spPr>
          <a:xfrm>
            <a:off x="5190134" y="2507285"/>
            <a:ext cx="506730" cy="966216"/>
          </a:xfrm>
          <a:custGeom>
            <a:avLst/>
            <a:gdLst/>
            <a:ahLst/>
            <a:cxnLst/>
            <a:rect l="l" t="t" r="r" b="b"/>
            <a:pathLst>
              <a:path w="422275" h="805180">
                <a:moveTo>
                  <a:pt x="0" y="804672"/>
                </a:moveTo>
                <a:lnTo>
                  <a:pt x="422148" y="804672"/>
                </a:lnTo>
                <a:lnTo>
                  <a:pt x="422148" y="0"/>
                </a:lnTo>
                <a:lnTo>
                  <a:pt x="0" y="0"/>
                </a:lnTo>
                <a:lnTo>
                  <a:pt x="0" y="804672"/>
                </a:lnTo>
                <a:close/>
              </a:path>
            </a:pathLst>
          </a:custGeom>
          <a:ln w="9143">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33" name="object 233"/>
          <p:cNvSpPr/>
          <p:nvPr/>
        </p:nvSpPr>
        <p:spPr>
          <a:xfrm>
            <a:off x="5237682" y="2553005"/>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34" name="object 234"/>
          <p:cNvSpPr/>
          <p:nvPr/>
        </p:nvSpPr>
        <p:spPr>
          <a:xfrm>
            <a:off x="5237682" y="2553005"/>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35" name="object 235"/>
          <p:cNvSpPr txBox="1"/>
          <p:nvPr/>
        </p:nvSpPr>
        <p:spPr>
          <a:xfrm>
            <a:off x="5257800" y="2564893"/>
            <a:ext cx="15849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6" dirty="0">
                <a:solidFill>
                  <a:srgbClr val="FFFFFF"/>
                </a:solidFill>
                <a:latin typeface="Arial"/>
                <a:ea typeface="微软雅黑"/>
                <a:cs typeface="Arial"/>
              </a:rPr>
              <a:t>SP</a:t>
            </a:r>
            <a:endParaRPr sz="840">
              <a:solidFill>
                <a:prstClr val="black"/>
              </a:solidFill>
              <a:latin typeface="Arial"/>
              <a:ea typeface="微软雅黑"/>
              <a:cs typeface="Arial"/>
            </a:endParaRPr>
          </a:p>
        </p:txBody>
      </p:sp>
      <p:sp>
        <p:nvSpPr>
          <p:cNvPr id="236" name="object 236"/>
          <p:cNvSpPr/>
          <p:nvPr/>
        </p:nvSpPr>
        <p:spPr>
          <a:xfrm>
            <a:off x="5466283" y="2553005"/>
            <a:ext cx="185166" cy="185166"/>
          </a:xfrm>
          <a:custGeom>
            <a:avLst/>
            <a:gdLst/>
            <a:ahLst/>
            <a:cxnLst/>
            <a:rect l="l" t="t" r="r" b="b"/>
            <a:pathLst>
              <a:path w="154305"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37" name="object 237"/>
          <p:cNvSpPr/>
          <p:nvPr/>
        </p:nvSpPr>
        <p:spPr>
          <a:xfrm>
            <a:off x="5466283" y="2553005"/>
            <a:ext cx="185166" cy="185166"/>
          </a:xfrm>
          <a:custGeom>
            <a:avLst/>
            <a:gdLst/>
            <a:ahLst/>
            <a:cxnLst/>
            <a:rect l="l" t="t" r="r" b="b"/>
            <a:pathLst>
              <a:path w="154305"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38" name="object 238"/>
          <p:cNvSpPr/>
          <p:nvPr/>
        </p:nvSpPr>
        <p:spPr>
          <a:xfrm>
            <a:off x="5237682" y="2783433"/>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39" name="object 239"/>
          <p:cNvSpPr/>
          <p:nvPr/>
        </p:nvSpPr>
        <p:spPr>
          <a:xfrm>
            <a:off x="5237682" y="2783433"/>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40" name="object 240"/>
          <p:cNvSpPr/>
          <p:nvPr/>
        </p:nvSpPr>
        <p:spPr>
          <a:xfrm>
            <a:off x="5466283" y="2783433"/>
            <a:ext cx="185166" cy="185166"/>
          </a:xfrm>
          <a:custGeom>
            <a:avLst/>
            <a:gdLst/>
            <a:ahLst/>
            <a:cxnLst/>
            <a:rect l="l" t="t" r="r" b="b"/>
            <a:pathLst>
              <a:path w="154305"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41" name="object 241"/>
          <p:cNvSpPr/>
          <p:nvPr/>
        </p:nvSpPr>
        <p:spPr>
          <a:xfrm>
            <a:off x="5466283" y="2783433"/>
            <a:ext cx="185166" cy="185166"/>
          </a:xfrm>
          <a:custGeom>
            <a:avLst/>
            <a:gdLst/>
            <a:ahLst/>
            <a:cxnLst/>
            <a:rect l="l" t="t" r="r" b="b"/>
            <a:pathLst>
              <a:path w="154305"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42" name="object 242"/>
          <p:cNvSpPr/>
          <p:nvPr/>
        </p:nvSpPr>
        <p:spPr>
          <a:xfrm>
            <a:off x="5237682" y="3013862"/>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43" name="object 243"/>
          <p:cNvSpPr/>
          <p:nvPr/>
        </p:nvSpPr>
        <p:spPr>
          <a:xfrm>
            <a:off x="5237682" y="3013862"/>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44" name="object 244"/>
          <p:cNvSpPr/>
          <p:nvPr/>
        </p:nvSpPr>
        <p:spPr>
          <a:xfrm>
            <a:off x="5466283" y="3013862"/>
            <a:ext cx="185166" cy="185166"/>
          </a:xfrm>
          <a:custGeom>
            <a:avLst/>
            <a:gdLst/>
            <a:ahLst/>
            <a:cxnLst/>
            <a:rect l="l" t="t" r="r" b="b"/>
            <a:pathLst>
              <a:path w="154305"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45" name="object 245"/>
          <p:cNvSpPr/>
          <p:nvPr/>
        </p:nvSpPr>
        <p:spPr>
          <a:xfrm>
            <a:off x="5466283" y="3013862"/>
            <a:ext cx="185166" cy="185166"/>
          </a:xfrm>
          <a:custGeom>
            <a:avLst/>
            <a:gdLst/>
            <a:ahLst/>
            <a:cxnLst/>
            <a:rect l="l" t="t" r="r" b="b"/>
            <a:pathLst>
              <a:path w="154305"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46" name="object 246"/>
          <p:cNvSpPr/>
          <p:nvPr/>
        </p:nvSpPr>
        <p:spPr>
          <a:xfrm>
            <a:off x="5237682" y="3244292"/>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47" name="object 247"/>
          <p:cNvSpPr/>
          <p:nvPr/>
        </p:nvSpPr>
        <p:spPr>
          <a:xfrm>
            <a:off x="5237682" y="3244292"/>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48" name="object 248"/>
          <p:cNvSpPr/>
          <p:nvPr/>
        </p:nvSpPr>
        <p:spPr>
          <a:xfrm>
            <a:off x="5466283" y="3244292"/>
            <a:ext cx="185166" cy="185166"/>
          </a:xfrm>
          <a:custGeom>
            <a:avLst/>
            <a:gdLst/>
            <a:ahLst/>
            <a:cxnLst/>
            <a:rect l="l" t="t" r="r" b="b"/>
            <a:pathLst>
              <a:path w="154305"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49" name="object 249"/>
          <p:cNvSpPr/>
          <p:nvPr/>
        </p:nvSpPr>
        <p:spPr>
          <a:xfrm>
            <a:off x="5466283" y="3244292"/>
            <a:ext cx="185166" cy="185166"/>
          </a:xfrm>
          <a:custGeom>
            <a:avLst/>
            <a:gdLst/>
            <a:ahLst/>
            <a:cxnLst/>
            <a:rect l="l" t="t" r="r" b="b"/>
            <a:pathLst>
              <a:path w="154305"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50" name="object 250"/>
          <p:cNvSpPr/>
          <p:nvPr/>
        </p:nvSpPr>
        <p:spPr>
          <a:xfrm>
            <a:off x="4636007" y="4028845"/>
            <a:ext cx="1060703" cy="276605"/>
          </a:xfrm>
          <a:custGeom>
            <a:avLst/>
            <a:gdLst/>
            <a:ahLst/>
            <a:cxnLst/>
            <a:rect l="l" t="t" r="r" b="b"/>
            <a:pathLst>
              <a:path w="883919" h="230504">
                <a:moveTo>
                  <a:pt x="0" y="230124"/>
                </a:moveTo>
                <a:lnTo>
                  <a:pt x="883919" y="230124"/>
                </a:lnTo>
                <a:lnTo>
                  <a:pt x="883919" y="0"/>
                </a:lnTo>
                <a:lnTo>
                  <a:pt x="0" y="0"/>
                </a:lnTo>
                <a:lnTo>
                  <a:pt x="0" y="2301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51" name="object 251"/>
          <p:cNvSpPr txBox="1"/>
          <p:nvPr/>
        </p:nvSpPr>
        <p:spPr>
          <a:xfrm>
            <a:off x="4641493" y="4010558"/>
            <a:ext cx="1050036" cy="263149"/>
          </a:xfrm>
          <a:prstGeom prst="rect">
            <a:avLst/>
          </a:prstGeom>
          <a:solidFill>
            <a:srgbClr val="FF9900"/>
          </a:solidFill>
        </p:spPr>
        <p:txBody>
          <a:bodyPr vert="horz" wrap="square" lIns="0" tIns="41148" rIns="0" bIns="0" rtlCol="0">
            <a:spAutoFit/>
          </a:bodyPr>
          <a:lstStyle/>
          <a:p>
            <a:pPr algn="ctr" defTabSz="1097280" eaLnBrk="1" fontAlgn="auto" hangingPunct="1">
              <a:spcBef>
                <a:spcPts val="324"/>
              </a:spcBef>
              <a:spcAft>
                <a:spcPts val="0"/>
              </a:spcAft>
              <a:defRPr/>
            </a:pPr>
            <a:r>
              <a:rPr sz="1440" b="1" spc="-6" dirty="0">
                <a:solidFill>
                  <a:srgbClr val="FFFFFF"/>
                </a:solidFill>
                <a:latin typeface="Arial"/>
                <a:ea typeface="微软雅黑"/>
                <a:cs typeface="Arial"/>
              </a:rPr>
              <a:t>L1</a:t>
            </a:r>
            <a:endParaRPr sz="1440">
              <a:solidFill>
                <a:prstClr val="black"/>
              </a:solidFill>
              <a:latin typeface="Arial"/>
              <a:ea typeface="微软雅黑"/>
              <a:cs typeface="Arial"/>
            </a:endParaRPr>
          </a:p>
        </p:txBody>
      </p:sp>
      <p:sp>
        <p:nvSpPr>
          <p:cNvPr id="252" name="object 252"/>
          <p:cNvSpPr/>
          <p:nvPr/>
        </p:nvSpPr>
        <p:spPr>
          <a:xfrm>
            <a:off x="4636007" y="3520441"/>
            <a:ext cx="1060703" cy="461010"/>
          </a:xfrm>
          <a:custGeom>
            <a:avLst/>
            <a:gdLst/>
            <a:ahLst/>
            <a:cxnLst/>
            <a:rect l="l" t="t" r="r" b="b"/>
            <a:pathLst>
              <a:path w="883919" h="384175">
                <a:moveTo>
                  <a:pt x="883919" y="0"/>
                </a:moveTo>
                <a:lnTo>
                  <a:pt x="0" y="0"/>
                </a:lnTo>
                <a:lnTo>
                  <a:pt x="0" y="384048"/>
                </a:lnTo>
                <a:lnTo>
                  <a:pt x="883919" y="384048"/>
                </a:lnTo>
                <a:lnTo>
                  <a:pt x="883919"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53" name="object 253"/>
          <p:cNvSpPr/>
          <p:nvPr/>
        </p:nvSpPr>
        <p:spPr>
          <a:xfrm>
            <a:off x="4636007" y="3520441"/>
            <a:ext cx="1060703" cy="461010"/>
          </a:xfrm>
          <a:custGeom>
            <a:avLst/>
            <a:gdLst/>
            <a:ahLst/>
            <a:cxnLst/>
            <a:rect l="l" t="t" r="r" b="b"/>
            <a:pathLst>
              <a:path w="883919" h="384175">
                <a:moveTo>
                  <a:pt x="0" y="384048"/>
                </a:moveTo>
                <a:lnTo>
                  <a:pt x="883919" y="384048"/>
                </a:lnTo>
                <a:lnTo>
                  <a:pt x="883919" y="0"/>
                </a:lnTo>
                <a:lnTo>
                  <a:pt x="0" y="0"/>
                </a:lnTo>
                <a:lnTo>
                  <a:pt x="0" y="3840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54" name="object 254"/>
          <p:cNvSpPr/>
          <p:nvPr/>
        </p:nvSpPr>
        <p:spPr>
          <a:xfrm>
            <a:off x="4683557" y="3566160"/>
            <a:ext cx="182880" cy="371856"/>
          </a:xfrm>
          <a:custGeom>
            <a:avLst/>
            <a:gdLst/>
            <a:ahLst/>
            <a:cxnLst/>
            <a:rect l="l" t="t" r="r" b="b"/>
            <a:pathLst>
              <a:path w="152400" h="309879">
                <a:moveTo>
                  <a:pt x="152400" y="0"/>
                </a:moveTo>
                <a:lnTo>
                  <a:pt x="0" y="0"/>
                </a:lnTo>
                <a:lnTo>
                  <a:pt x="0" y="309372"/>
                </a:lnTo>
                <a:lnTo>
                  <a:pt x="152400" y="309372"/>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55" name="object 255"/>
          <p:cNvSpPr/>
          <p:nvPr/>
        </p:nvSpPr>
        <p:spPr>
          <a:xfrm>
            <a:off x="4683557" y="3566160"/>
            <a:ext cx="182880" cy="371856"/>
          </a:xfrm>
          <a:custGeom>
            <a:avLst/>
            <a:gdLst/>
            <a:ahLst/>
            <a:cxnLst/>
            <a:rect l="l" t="t" r="r" b="b"/>
            <a:pathLst>
              <a:path w="152400" h="309879">
                <a:moveTo>
                  <a:pt x="0" y="309372"/>
                </a:moveTo>
                <a:lnTo>
                  <a:pt x="152400" y="309372"/>
                </a:lnTo>
                <a:lnTo>
                  <a:pt x="152400" y="0"/>
                </a:lnTo>
                <a:lnTo>
                  <a:pt x="0" y="0"/>
                </a:lnTo>
                <a:lnTo>
                  <a:pt x="0" y="309372"/>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56" name="object 256"/>
          <p:cNvSpPr txBox="1"/>
          <p:nvPr/>
        </p:nvSpPr>
        <p:spPr>
          <a:xfrm>
            <a:off x="4710684" y="3583533"/>
            <a:ext cx="14325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18" dirty="0">
                <a:solidFill>
                  <a:srgbClr val="FFFFFF"/>
                </a:solidFill>
                <a:latin typeface="Arial"/>
                <a:ea typeface="微软雅黑"/>
                <a:cs typeface="Arial"/>
              </a:rPr>
              <a:t>TF</a:t>
            </a:r>
            <a:endParaRPr sz="840">
              <a:solidFill>
                <a:prstClr val="black"/>
              </a:solidFill>
              <a:latin typeface="Arial"/>
              <a:ea typeface="微软雅黑"/>
              <a:cs typeface="Arial"/>
            </a:endParaRPr>
          </a:p>
        </p:txBody>
      </p:sp>
      <p:sp>
        <p:nvSpPr>
          <p:cNvPr id="257" name="object 257"/>
          <p:cNvSpPr/>
          <p:nvPr/>
        </p:nvSpPr>
        <p:spPr>
          <a:xfrm>
            <a:off x="4683557" y="3750868"/>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58" name="object 258"/>
          <p:cNvSpPr/>
          <p:nvPr/>
        </p:nvSpPr>
        <p:spPr>
          <a:xfrm>
            <a:off x="4943246" y="3566160"/>
            <a:ext cx="182880" cy="371856"/>
          </a:xfrm>
          <a:custGeom>
            <a:avLst/>
            <a:gdLst/>
            <a:ahLst/>
            <a:cxnLst/>
            <a:rect l="l" t="t" r="r" b="b"/>
            <a:pathLst>
              <a:path w="152400" h="309879">
                <a:moveTo>
                  <a:pt x="152400" y="0"/>
                </a:moveTo>
                <a:lnTo>
                  <a:pt x="0" y="0"/>
                </a:lnTo>
                <a:lnTo>
                  <a:pt x="0" y="309372"/>
                </a:lnTo>
                <a:lnTo>
                  <a:pt x="152400" y="309372"/>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59" name="object 259"/>
          <p:cNvSpPr/>
          <p:nvPr/>
        </p:nvSpPr>
        <p:spPr>
          <a:xfrm>
            <a:off x="4943246" y="3566160"/>
            <a:ext cx="182880" cy="371856"/>
          </a:xfrm>
          <a:custGeom>
            <a:avLst/>
            <a:gdLst/>
            <a:ahLst/>
            <a:cxnLst/>
            <a:rect l="l" t="t" r="r" b="b"/>
            <a:pathLst>
              <a:path w="152400" h="309879">
                <a:moveTo>
                  <a:pt x="0" y="309372"/>
                </a:moveTo>
                <a:lnTo>
                  <a:pt x="152400" y="309372"/>
                </a:lnTo>
                <a:lnTo>
                  <a:pt x="152400" y="0"/>
                </a:lnTo>
                <a:lnTo>
                  <a:pt x="0" y="0"/>
                </a:lnTo>
                <a:lnTo>
                  <a:pt x="0" y="309372"/>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60" name="object 260"/>
          <p:cNvSpPr/>
          <p:nvPr/>
        </p:nvSpPr>
        <p:spPr>
          <a:xfrm>
            <a:off x="4943246" y="3750868"/>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61" name="object 261"/>
          <p:cNvSpPr/>
          <p:nvPr/>
        </p:nvSpPr>
        <p:spPr>
          <a:xfrm>
            <a:off x="5466282" y="3566160"/>
            <a:ext cx="182880" cy="371856"/>
          </a:xfrm>
          <a:custGeom>
            <a:avLst/>
            <a:gdLst/>
            <a:ahLst/>
            <a:cxnLst/>
            <a:rect l="l" t="t" r="r" b="b"/>
            <a:pathLst>
              <a:path w="152400" h="309879">
                <a:moveTo>
                  <a:pt x="152400" y="0"/>
                </a:moveTo>
                <a:lnTo>
                  <a:pt x="0" y="0"/>
                </a:lnTo>
                <a:lnTo>
                  <a:pt x="0" y="309372"/>
                </a:lnTo>
                <a:lnTo>
                  <a:pt x="152400" y="309372"/>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62" name="object 262"/>
          <p:cNvSpPr/>
          <p:nvPr/>
        </p:nvSpPr>
        <p:spPr>
          <a:xfrm>
            <a:off x="5466282" y="3566160"/>
            <a:ext cx="182880" cy="371856"/>
          </a:xfrm>
          <a:custGeom>
            <a:avLst/>
            <a:gdLst/>
            <a:ahLst/>
            <a:cxnLst/>
            <a:rect l="l" t="t" r="r" b="b"/>
            <a:pathLst>
              <a:path w="152400" h="309879">
                <a:moveTo>
                  <a:pt x="0" y="309372"/>
                </a:moveTo>
                <a:lnTo>
                  <a:pt x="152400" y="309372"/>
                </a:lnTo>
                <a:lnTo>
                  <a:pt x="152400" y="0"/>
                </a:lnTo>
                <a:lnTo>
                  <a:pt x="0" y="0"/>
                </a:lnTo>
                <a:lnTo>
                  <a:pt x="0" y="309372"/>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63" name="object 263"/>
          <p:cNvSpPr/>
          <p:nvPr/>
        </p:nvSpPr>
        <p:spPr>
          <a:xfrm>
            <a:off x="5466282" y="3750868"/>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64" name="object 264"/>
          <p:cNvSpPr/>
          <p:nvPr/>
        </p:nvSpPr>
        <p:spPr>
          <a:xfrm>
            <a:off x="5204765" y="3566160"/>
            <a:ext cx="182880" cy="371856"/>
          </a:xfrm>
          <a:custGeom>
            <a:avLst/>
            <a:gdLst/>
            <a:ahLst/>
            <a:cxnLst/>
            <a:rect l="l" t="t" r="r" b="b"/>
            <a:pathLst>
              <a:path w="152400" h="309879">
                <a:moveTo>
                  <a:pt x="152400" y="0"/>
                </a:moveTo>
                <a:lnTo>
                  <a:pt x="0" y="0"/>
                </a:lnTo>
                <a:lnTo>
                  <a:pt x="0" y="309372"/>
                </a:lnTo>
                <a:lnTo>
                  <a:pt x="152400" y="309372"/>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65" name="object 265"/>
          <p:cNvSpPr/>
          <p:nvPr/>
        </p:nvSpPr>
        <p:spPr>
          <a:xfrm>
            <a:off x="5204765" y="3566160"/>
            <a:ext cx="182880" cy="371856"/>
          </a:xfrm>
          <a:custGeom>
            <a:avLst/>
            <a:gdLst/>
            <a:ahLst/>
            <a:cxnLst/>
            <a:rect l="l" t="t" r="r" b="b"/>
            <a:pathLst>
              <a:path w="152400" h="309879">
                <a:moveTo>
                  <a:pt x="0" y="309372"/>
                </a:moveTo>
                <a:lnTo>
                  <a:pt x="152400" y="309372"/>
                </a:lnTo>
                <a:lnTo>
                  <a:pt x="152400" y="0"/>
                </a:lnTo>
                <a:lnTo>
                  <a:pt x="0" y="0"/>
                </a:lnTo>
                <a:lnTo>
                  <a:pt x="0" y="309372"/>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66" name="object 266"/>
          <p:cNvSpPr/>
          <p:nvPr/>
        </p:nvSpPr>
        <p:spPr>
          <a:xfrm>
            <a:off x="5204765" y="3750868"/>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67" name="object 267"/>
          <p:cNvSpPr/>
          <p:nvPr/>
        </p:nvSpPr>
        <p:spPr>
          <a:xfrm>
            <a:off x="5819241" y="2461565"/>
            <a:ext cx="1154430" cy="1891284"/>
          </a:xfrm>
          <a:custGeom>
            <a:avLst/>
            <a:gdLst/>
            <a:ahLst/>
            <a:cxnLst/>
            <a:rect l="l" t="t" r="r" b="b"/>
            <a:pathLst>
              <a:path w="962025" h="1576070">
                <a:moveTo>
                  <a:pt x="961643" y="0"/>
                </a:moveTo>
                <a:lnTo>
                  <a:pt x="0" y="0"/>
                </a:lnTo>
                <a:lnTo>
                  <a:pt x="0" y="1575816"/>
                </a:lnTo>
                <a:lnTo>
                  <a:pt x="961643" y="1575816"/>
                </a:lnTo>
                <a:lnTo>
                  <a:pt x="961643" y="0"/>
                </a:lnTo>
                <a:close/>
              </a:path>
            </a:pathLst>
          </a:custGeom>
          <a:solidFill>
            <a:srgbClr val="EDEBE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68" name="object 268"/>
          <p:cNvSpPr/>
          <p:nvPr/>
        </p:nvSpPr>
        <p:spPr>
          <a:xfrm>
            <a:off x="5864961" y="2507285"/>
            <a:ext cx="506730" cy="966216"/>
          </a:xfrm>
          <a:custGeom>
            <a:avLst/>
            <a:gdLst/>
            <a:ahLst/>
            <a:cxnLst/>
            <a:rect l="l" t="t" r="r" b="b"/>
            <a:pathLst>
              <a:path w="422275" h="805180">
                <a:moveTo>
                  <a:pt x="422148" y="0"/>
                </a:moveTo>
                <a:lnTo>
                  <a:pt x="0" y="0"/>
                </a:lnTo>
                <a:lnTo>
                  <a:pt x="0" y="804672"/>
                </a:lnTo>
                <a:lnTo>
                  <a:pt x="422148" y="804672"/>
                </a:lnTo>
                <a:lnTo>
                  <a:pt x="422148"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69" name="object 269"/>
          <p:cNvSpPr/>
          <p:nvPr/>
        </p:nvSpPr>
        <p:spPr>
          <a:xfrm>
            <a:off x="5864961" y="2507285"/>
            <a:ext cx="506730" cy="966216"/>
          </a:xfrm>
          <a:custGeom>
            <a:avLst/>
            <a:gdLst/>
            <a:ahLst/>
            <a:cxnLst/>
            <a:rect l="l" t="t" r="r" b="b"/>
            <a:pathLst>
              <a:path w="422275" h="805180">
                <a:moveTo>
                  <a:pt x="0" y="804672"/>
                </a:moveTo>
                <a:lnTo>
                  <a:pt x="422148" y="804672"/>
                </a:lnTo>
                <a:lnTo>
                  <a:pt x="422148" y="0"/>
                </a:lnTo>
                <a:lnTo>
                  <a:pt x="0" y="0"/>
                </a:lnTo>
                <a:lnTo>
                  <a:pt x="0" y="804672"/>
                </a:lnTo>
                <a:close/>
              </a:path>
            </a:pathLst>
          </a:custGeom>
          <a:ln w="9143">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70" name="object 270"/>
          <p:cNvSpPr/>
          <p:nvPr/>
        </p:nvSpPr>
        <p:spPr>
          <a:xfrm>
            <a:off x="5912509" y="2553005"/>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71" name="object 271"/>
          <p:cNvSpPr/>
          <p:nvPr/>
        </p:nvSpPr>
        <p:spPr>
          <a:xfrm>
            <a:off x="5912509" y="2553005"/>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72" name="object 272"/>
          <p:cNvSpPr txBox="1"/>
          <p:nvPr/>
        </p:nvSpPr>
        <p:spPr>
          <a:xfrm>
            <a:off x="5934151" y="2564893"/>
            <a:ext cx="15849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6" dirty="0">
                <a:solidFill>
                  <a:srgbClr val="FFFFFF"/>
                </a:solidFill>
                <a:latin typeface="Arial"/>
                <a:ea typeface="微软雅黑"/>
                <a:cs typeface="Arial"/>
              </a:rPr>
              <a:t>SP</a:t>
            </a:r>
            <a:endParaRPr sz="840">
              <a:solidFill>
                <a:prstClr val="black"/>
              </a:solidFill>
              <a:latin typeface="Arial"/>
              <a:ea typeface="微软雅黑"/>
              <a:cs typeface="Arial"/>
            </a:endParaRPr>
          </a:p>
        </p:txBody>
      </p:sp>
      <p:sp>
        <p:nvSpPr>
          <p:cNvPr id="273" name="object 273"/>
          <p:cNvSpPr/>
          <p:nvPr/>
        </p:nvSpPr>
        <p:spPr>
          <a:xfrm>
            <a:off x="6141110" y="2553005"/>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74" name="object 274"/>
          <p:cNvSpPr/>
          <p:nvPr/>
        </p:nvSpPr>
        <p:spPr>
          <a:xfrm>
            <a:off x="6141110" y="2553005"/>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75" name="object 275"/>
          <p:cNvSpPr/>
          <p:nvPr/>
        </p:nvSpPr>
        <p:spPr>
          <a:xfrm>
            <a:off x="5912509" y="2783433"/>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76" name="object 276"/>
          <p:cNvSpPr/>
          <p:nvPr/>
        </p:nvSpPr>
        <p:spPr>
          <a:xfrm>
            <a:off x="5912509" y="2783433"/>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77" name="object 277"/>
          <p:cNvSpPr/>
          <p:nvPr/>
        </p:nvSpPr>
        <p:spPr>
          <a:xfrm>
            <a:off x="6141110" y="2783433"/>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78" name="object 278"/>
          <p:cNvSpPr/>
          <p:nvPr/>
        </p:nvSpPr>
        <p:spPr>
          <a:xfrm>
            <a:off x="6141110" y="2783433"/>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79" name="object 279"/>
          <p:cNvSpPr/>
          <p:nvPr/>
        </p:nvSpPr>
        <p:spPr>
          <a:xfrm>
            <a:off x="5912509" y="3013862"/>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80" name="object 280"/>
          <p:cNvSpPr/>
          <p:nvPr/>
        </p:nvSpPr>
        <p:spPr>
          <a:xfrm>
            <a:off x="5912509" y="3013862"/>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81" name="object 281"/>
          <p:cNvSpPr/>
          <p:nvPr/>
        </p:nvSpPr>
        <p:spPr>
          <a:xfrm>
            <a:off x="6141110" y="3013862"/>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82" name="object 282"/>
          <p:cNvSpPr/>
          <p:nvPr/>
        </p:nvSpPr>
        <p:spPr>
          <a:xfrm>
            <a:off x="6141110" y="3013862"/>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83" name="object 283"/>
          <p:cNvSpPr/>
          <p:nvPr/>
        </p:nvSpPr>
        <p:spPr>
          <a:xfrm>
            <a:off x="5912509" y="3244292"/>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84" name="object 284"/>
          <p:cNvSpPr/>
          <p:nvPr/>
        </p:nvSpPr>
        <p:spPr>
          <a:xfrm>
            <a:off x="5912509" y="3244292"/>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85" name="object 285"/>
          <p:cNvSpPr/>
          <p:nvPr/>
        </p:nvSpPr>
        <p:spPr>
          <a:xfrm>
            <a:off x="6141110" y="3244292"/>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86" name="object 286"/>
          <p:cNvSpPr/>
          <p:nvPr/>
        </p:nvSpPr>
        <p:spPr>
          <a:xfrm>
            <a:off x="6141110" y="3244292"/>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87" name="object 287"/>
          <p:cNvSpPr/>
          <p:nvPr/>
        </p:nvSpPr>
        <p:spPr>
          <a:xfrm>
            <a:off x="6420917" y="2507285"/>
            <a:ext cx="506730" cy="966216"/>
          </a:xfrm>
          <a:custGeom>
            <a:avLst/>
            <a:gdLst/>
            <a:ahLst/>
            <a:cxnLst/>
            <a:rect l="l" t="t" r="r" b="b"/>
            <a:pathLst>
              <a:path w="422275" h="805180">
                <a:moveTo>
                  <a:pt x="422148" y="0"/>
                </a:moveTo>
                <a:lnTo>
                  <a:pt x="0" y="0"/>
                </a:lnTo>
                <a:lnTo>
                  <a:pt x="0" y="804672"/>
                </a:lnTo>
                <a:lnTo>
                  <a:pt x="422148" y="804672"/>
                </a:lnTo>
                <a:lnTo>
                  <a:pt x="422148"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88" name="object 288"/>
          <p:cNvSpPr/>
          <p:nvPr/>
        </p:nvSpPr>
        <p:spPr>
          <a:xfrm>
            <a:off x="6420917" y="2507285"/>
            <a:ext cx="506730" cy="966216"/>
          </a:xfrm>
          <a:custGeom>
            <a:avLst/>
            <a:gdLst/>
            <a:ahLst/>
            <a:cxnLst/>
            <a:rect l="l" t="t" r="r" b="b"/>
            <a:pathLst>
              <a:path w="422275" h="805180">
                <a:moveTo>
                  <a:pt x="0" y="804672"/>
                </a:moveTo>
                <a:lnTo>
                  <a:pt x="422148" y="804672"/>
                </a:lnTo>
                <a:lnTo>
                  <a:pt x="422148" y="0"/>
                </a:lnTo>
                <a:lnTo>
                  <a:pt x="0" y="0"/>
                </a:lnTo>
                <a:lnTo>
                  <a:pt x="0" y="804672"/>
                </a:lnTo>
                <a:close/>
              </a:path>
            </a:pathLst>
          </a:custGeom>
          <a:ln w="9143">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89" name="object 289"/>
          <p:cNvSpPr/>
          <p:nvPr/>
        </p:nvSpPr>
        <p:spPr>
          <a:xfrm>
            <a:off x="6468466" y="2553005"/>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90" name="object 290"/>
          <p:cNvSpPr/>
          <p:nvPr/>
        </p:nvSpPr>
        <p:spPr>
          <a:xfrm>
            <a:off x="6468466" y="2553005"/>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91" name="object 291"/>
          <p:cNvSpPr txBox="1"/>
          <p:nvPr/>
        </p:nvSpPr>
        <p:spPr>
          <a:xfrm>
            <a:off x="6488582" y="2564893"/>
            <a:ext cx="15849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6" dirty="0">
                <a:solidFill>
                  <a:srgbClr val="FFFFFF"/>
                </a:solidFill>
                <a:latin typeface="Arial"/>
                <a:ea typeface="微软雅黑"/>
                <a:cs typeface="Arial"/>
              </a:rPr>
              <a:t>SP</a:t>
            </a:r>
            <a:endParaRPr sz="840">
              <a:solidFill>
                <a:prstClr val="black"/>
              </a:solidFill>
              <a:latin typeface="Arial"/>
              <a:ea typeface="微软雅黑"/>
              <a:cs typeface="Arial"/>
            </a:endParaRPr>
          </a:p>
        </p:txBody>
      </p:sp>
      <p:sp>
        <p:nvSpPr>
          <p:cNvPr id="292" name="object 292"/>
          <p:cNvSpPr/>
          <p:nvPr/>
        </p:nvSpPr>
        <p:spPr>
          <a:xfrm>
            <a:off x="6697066" y="2553005"/>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93" name="object 293"/>
          <p:cNvSpPr/>
          <p:nvPr/>
        </p:nvSpPr>
        <p:spPr>
          <a:xfrm>
            <a:off x="6697066" y="2553005"/>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94" name="object 294"/>
          <p:cNvSpPr/>
          <p:nvPr/>
        </p:nvSpPr>
        <p:spPr>
          <a:xfrm>
            <a:off x="6468466" y="2783433"/>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95" name="object 295"/>
          <p:cNvSpPr/>
          <p:nvPr/>
        </p:nvSpPr>
        <p:spPr>
          <a:xfrm>
            <a:off x="6468466" y="2783433"/>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96" name="object 296"/>
          <p:cNvSpPr/>
          <p:nvPr/>
        </p:nvSpPr>
        <p:spPr>
          <a:xfrm>
            <a:off x="6697066" y="2783433"/>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97" name="object 297"/>
          <p:cNvSpPr/>
          <p:nvPr/>
        </p:nvSpPr>
        <p:spPr>
          <a:xfrm>
            <a:off x="6697066" y="2783433"/>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98" name="object 298"/>
          <p:cNvSpPr/>
          <p:nvPr/>
        </p:nvSpPr>
        <p:spPr>
          <a:xfrm>
            <a:off x="6468466" y="3013862"/>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99" name="object 299"/>
          <p:cNvSpPr/>
          <p:nvPr/>
        </p:nvSpPr>
        <p:spPr>
          <a:xfrm>
            <a:off x="6468466" y="3013862"/>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00" name="object 300"/>
          <p:cNvSpPr/>
          <p:nvPr/>
        </p:nvSpPr>
        <p:spPr>
          <a:xfrm>
            <a:off x="6697066" y="3013862"/>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01" name="object 301"/>
          <p:cNvSpPr/>
          <p:nvPr/>
        </p:nvSpPr>
        <p:spPr>
          <a:xfrm>
            <a:off x="6697066" y="3013862"/>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02" name="object 302"/>
          <p:cNvSpPr/>
          <p:nvPr/>
        </p:nvSpPr>
        <p:spPr>
          <a:xfrm>
            <a:off x="6468466" y="3244292"/>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03" name="object 303"/>
          <p:cNvSpPr/>
          <p:nvPr/>
        </p:nvSpPr>
        <p:spPr>
          <a:xfrm>
            <a:off x="6468466" y="3244292"/>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04" name="object 304"/>
          <p:cNvSpPr/>
          <p:nvPr/>
        </p:nvSpPr>
        <p:spPr>
          <a:xfrm>
            <a:off x="6697066" y="3244292"/>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05" name="object 305"/>
          <p:cNvSpPr/>
          <p:nvPr/>
        </p:nvSpPr>
        <p:spPr>
          <a:xfrm>
            <a:off x="6697066" y="3244292"/>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06" name="object 306"/>
          <p:cNvSpPr/>
          <p:nvPr/>
        </p:nvSpPr>
        <p:spPr>
          <a:xfrm>
            <a:off x="5864961" y="4028845"/>
            <a:ext cx="1062990" cy="276605"/>
          </a:xfrm>
          <a:custGeom>
            <a:avLst/>
            <a:gdLst/>
            <a:ahLst/>
            <a:cxnLst/>
            <a:rect l="l" t="t" r="r" b="b"/>
            <a:pathLst>
              <a:path w="885825" h="230504">
                <a:moveTo>
                  <a:pt x="0" y="230124"/>
                </a:moveTo>
                <a:lnTo>
                  <a:pt x="885443" y="230124"/>
                </a:lnTo>
                <a:lnTo>
                  <a:pt x="885443" y="0"/>
                </a:lnTo>
                <a:lnTo>
                  <a:pt x="0" y="0"/>
                </a:lnTo>
                <a:lnTo>
                  <a:pt x="0" y="2301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07" name="object 307"/>
          <p:cNvSpPr txBox="1"/>
          <p:nvPr/>
        </p:nvSpPr>
        <p:spPr>
          <a:xfrm>
            <a:off x="5870448" y="4010558"/>
            <a:ext cx="1051560" cy="263149"/>
          </a:xfrm>
          <a:prstGeom prst="rect">
            <a:avLst/>
          </a:prstGeom>
          <a:solidFill>
            <a:srgbClr val="FF9900"/>
          </a:solidFill>
        </p:spPr>
        <p:txBody>
          <a:bodyPr vert="horz" wrap="square" lIns="0" tIns="41148" rIns="0" bIns="0" rtlCol="0">
            <a:spAutoFit/>
          </a:bodyPr>
          <a:lstStyle/>
          <a:p>
            <a:pPr algn="ctr" defTabSz="1097280" eaLnBrk="1" fontAlgn="auto" hangingPunct="1">
              <a:spcBef>
                <a:spcPts val="324"/>
              </a:spcBef>
              <a:spcAft>
                <a:spcPts val="0"/>
              </a:spcAft>
              <a:defRPr/>
            </a:pPr>
            <a:r>
              <a:rPr sz="1440" b="1" spc="-6" dirty="0">
                <a:solidFill>
                  <a:srgbClr val="FFFFFF"/>
                </a:solidFill>
                <a:latin typeface="Arial"/>
                <a:ea typeface="微软雅黑"/>
                <a:cs typeface="Arial"/>
              </a:rPr>
              <a:t>L1</a:t>
            </a:r>
            <a:endParaRPr sz="1440">
              <a:solidFill>
                <a:prstClr val="black"/>
              </a:solidFill>
              <a:latin typeface="Arial"/>
              <a:ea typeface="微软雅黑"/>
              <a:cs typeface="Arial"/>
            </a:endParaRPr>
          </a:p>
        </p:txBody>
      </p:sp>
      <p:sp>
        <p:nvSpPr>
          <p:cNvPr id="308" name="object 308"/>
          <p:cNvSpPr/>
          <p:nvPr/>
        </p:nvSpPr>
        <p:spPr>
          <a:xfrm>
            <a:off x="5866790" y="3520441"/>
            <a:ext cx="1060703" cy="461010"/>
          </a:xfrm>
          <a:custGeom>
            <a:avLst/>
            <a:gdLst/>
            <a:ahLst/>
            <a:cxnLst/>
            <a:rect l="l" t="t" r="r" b="b"/>
            <a:pathLst>
              <a:path w="883920" h="384175">
                <a:moveTo>
                  <a:pt x="883919" y="0"/>
                </a:moveTo>
                <a:lnTo>
                  <a:pt x="0" y="0"/>
                </a:lnTo>
                <a:lnTo>
                  <a:pt x="0" y="384048"/>
                </a:lnTo>
                <a:lnTo>
                  <a:pt x="883919" y="384048"/>
                </a:lnTo>
                <a:lnTo>
                  <a:pt x="883919"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09" name="object 309"/>
          <p:cNvSpPr/>
          <p:nvPr/>
        </p:nvSpPr>
        <p:spPr>
          <a:xfrm>
            <a:off x="5866790" y="3520441"/>
            <a:ext cx="1060703" cy="461010"/>
          </a:xfrm>
          <a:custGeom>
            <a:avLst/>
            <a:gdLst/>
            <a:ahLst/>
            <a:cxnLst/>
            <a:rect l="l" t="t" r="r" b="b"/>
            <a:pathLst>
              <a:path w="883920" h="384175">
                <a:moveTo>
                  <a:pt x="0" y="384048"/>
                </a:moveTo>
                <a:lnTo>
                  <a:pt x="883919" y="384048"/>
                </a:lnTo>
                <a:lnTo>
                  <a:pt x="883919" y="0"/>
                </a:lnTo>
                <a:lnTo>
                  <a:pt x="0" y="0"/>
                </a:lnTo>
                <a:lnTo>
                  <a:pt x="0" y="3840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10" name="object 310"/>
          <p:cNvSpPr/>
          <p:nvPr/>
        </p:nvSpPr>
        <p:spPr>
          <a:xfrm>
            <a:off x="5912509" y="3566160"/>
            <a:ext cx="182880" cy="371856"/>
          </a:xfrm>
          <a:custGeom>
            <a:avLst/>
            <a:gdLst/>
            <a:ahLst/>
            <a:cxnLst/>
            <a:rect l="l" t="t" r="r" b="b"/>
            <a:pathLst>
              <a:path w="152400" h="309879">
                <a:moveTo>
                  <a:pt x="152400" y="0"/>
                </a:moveTo>
                <a:lnTo>
                  <a:pt x="0" y="0"/>
                </a:lnTo>
                <a:lnTo>
                  <a:pt x="0" y="309372"/>
                </a:lnTo>
                <a:lnTo>
                  <a:pt x="152400" y="309372"/>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11" name="object 311"/>
          <p:cNvSpPr/>
          <p:nvPr/>
        </p:nvSpPr>
        <p:spPr>
          <a:xfrm>
            <a:off x="5912509" y="3566160"/>
            <a:ext cx="182880" cy="371856"/>
          </a:xfrm>
          <a:custGeom>
            <a:avLst/>
            <a:gdLst/>
            <a:ahLst/>
            <a:cxnLst/>
            <a:rect l="l" t="t" r="r" b="b"/>
            <a:pathLst>
              <a:path w="152400" h="309879">
                <a:moveTo>
                  <a:pt x="0" y="309372"/>
                </a:moveTo>
                <a:lnTo>
                  <a:pt x="152400" y="309372"/>
                </a:lnTo>
                <a:lnTo>
                  <a:pt x="152400" y="0"/>
                </a:lnTo>
                <a:lnTo>
                  <a:pt x="0" y="0"/>
                </a:lnTo>
                <a:lnTo>
                  <a:pt x="0" y="309372"/>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12" name="object 312"/>
          <p:cNvSpPr txBox="1"/>
          <p:nvPr/>
        </p:nvSpPr>
        <p:spPr>
          <a:xfrm>
            <a:off x="5941465" y="3583533"/>
            <a:ext cx="14325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18" dirty="0">
                <a:solidFill>
                  <a:srgbClr val="FFFFFF"/>
                </a:solidFill>
                <a:latin typeface="Arial"/>
                <a:ea typeface="微软雅黑"/>
                <a:cs typeface="Arial"/>
              </a:rPr>
              <a:t>TF</a:t>
            </a:r>
            <a:endParaRPr sz="840">
              <a:solidFill>
                <a:prstClr val="black"/>
              </a:solidFill>
              <a:latin typeface="Arial"/>
              <a:ea typeface="微软雅黑"/>
              <a:cs typeface="Arial"/>
            </a:endParaRPr>
          </a:p>
        </p:txBody>
      </p:sp>
      <p:sp>
        <p:nvSpPr>
          <p:cNvPr id="313" name="object 313"/>
          <p:cNvSpPr/>
          <p:nvPr/>
        </p:nvSpPr>
        <p:spPr>
          <a:xfrm>
            <a:off x="5912509" y="3750868"/>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14" name="object 314"/>
          <p:cNvSpPr/>
          <p:nvPr/>
        </p:nvSpPr>
        <p:spPr>
          <a:xfrm>
            <a:off x="6174028" y="3566160"/>
            <a:ext cx="182880" cy="371856"/>
          </a:xfrm>
          <a:custGeom>
            <a:avLst/>
            <a:gdLst/>
            <a:ahLst/>
            <a:cxnLst/>
            <a:rect l="l" t="t" r="r" b="b"/>
            <a:pathLst>
              <a:path w="152400" h="309879">
                <a:moveTo>
                  <a:pt x="152400" y="0"/>
                </a:moveTo>
                <a:lnTo>
                  <a:pt x="0" y="0"/>
                </a:lnTo>
                <a:lnTo>
                  <a:pt x="0" y="309372"/>
                </a:lnTo>
                <a:lnTo>
                  <a:pt x="152400" y="309372"/>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15" name="object 315"/>
          <p:cNvSpPr/>
          <p:nvPr/>
        </p:nvSpPr>
        <p:spPr>
          <a:xfrm>
            <a:off x="6174028" y="3566160"/>
            <a:ext cx="182880" cy="371856"/>
          </a:xfrm>
          <a:custGeom>
            <a:avLst/>
            <a:gdLst/>
            <a:ahLst/>
            <a:cxnLst/>
            <a:rect l="l" t="t" r="r" b="b"/>
            <a:pathLst>
              <a:path w="152400" h="309879">
                <a:moveTo>
                  <a:pt x="0" y="309372"/>
                </a:moveTo>
                <a:lnTo>
                  <a:pt x="152400" y="309372"/>
                </a:lnTo>
                <a:lnTo>
                  <a:pt x="152400" y="0"/>
                </a:lnTo>
                <a:lnTo>
                  <a:pt x="0" y="0"/>
                </a:lnTo>
                <a:lnTo>
                  <a:pt x="0" y="309372"/>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16" name="object 316"/>
          <p:cNvSpPr/>
          <p:nvPr/>
        </p:nvSpPr>
        <p:spPr>
          <a:xfrm>
            <a:off x="6174028" y="3750868"/>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17" name="object 317"/>
          <p:cNvSpPr/>
          <p:nvPr/>
        </p:nvSpPr>
        <p:spPr>
          <a:xfrm>
            <a:off x="6697066" y="3566160"/>
            <a:ext cx="182880" cy="371856"/>
          </a:xfrm>
          <a:custGeom>
            <a:avLst/>
            <a:gdLst/>
            <a:ahLst/>
            <a:cxnLst/>
            <a:rect l="l" t="t" r="r" b="b"/>
            <a:pathLst>
              <a:path w="152400" h="309879">
                <a:moveTo>
                  <a:pt x="152400" y="0"/>
                </a:moveTo>
                <a:lnTo>
                  <a:pt x="0" y="0"/>
                </a:lnTo>
                <a:lnTo>
                  <a:pt x="0" y="309372"/>
                </a:lnTo>
                <a:lnTo>
                  <a:pt x="152400" y="309372"/>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18" name="object 318"/>
          <p:cNvSpPr/>
          <p:nvPr/>
        </p:nvSpPr>
        <p:spPr>
          <a:xfrm>
            <a:off x="6697066" y="3566160"/>
            <a:ext cx="182880" cy="371856"/>
          </a:xfrm>
          <a:custGeom>
            <a:avLst/>
            <a:gdLst/>
            <a:ahLst/>
            <a:cxnLst/>
            <a:rect l="l" t="t" r="r" b="b"/>
            <a:pathLst>
              <a:path w="152400" h="309879">
                <a:moveTo>
                  <a:pt x="0" y="309372"/>
                </a:moveTo>
                <a:lnTo>
                  <a:pt x="152400" y="309372"/>
                </a:lnTo>
                <a:lnTo>
                  <a:pt x="152400" y="0"/>
                </a:lnTo>
                <a:lnTo>
                  <a:pt x="0" y="0"/>
                </a:lnTo>
                <a:lnTo>
                  <a:pt x="0" y="309372"/>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19" name="object 319"/>
          <p:cNvSpPr/>
          <p:nvPr/>
        </p:nvSpPr>
        <p:spPr>
          <a:xfrm>
            <a:off x="6697066" y="3750868"/>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20" name="object 320"/>
          <p:cNvSpPr/>
          <p:nvPr/>
        </p:nvSpPr>
        <p:spPr>
          <a:xfrm>
            <a:off x="6435546" y="3566160"/>
            <a:ext cx="182880" cy="371856"/>
          </a:xfrm>
          <a:custGeom>
            <a:avLst/>
            <a:gdLst/>
            <a:ahLst/>
            <a:cxnLst/>
            <a:rect l="l" t="t" r="r" b="b"/>
            <a:pathLst>
              <a:path w="152400" h="309879">
                <a:moveTo>
                  <a:pt x="152400" y="0"/>
                </a:moveTo>
                <a:lnTo>
                  <a:pt x="0" y="0"/>
                </a:lnTo>
                <a:lnTo>
                  <a:pt x="0" y="309372"/>
                </a:lnTo>
                <a:lnTo>
                  <a:pt x="152400" y="309372"/>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21" name="object 321"/>
          <p:cNvSpPr/>
          <p:nvPr/>
        </p:nvSpPr>
        <p:spPr>
          <a:xfrm>
            <a:off x="6435546" y="3566160"/>
            <a:ext cx="182880" cy="371856"/>
          </a:xfrm>
          <a:custGeom>
            <a:avLst/>
            <a:gdLst/>
            <a:ahLst/>
            <a:cxnLst/>
            <a:rect l="l" t="t" r="r" b="b"/>
            <a:pathLst>
              <a:path w="152400" h="309879">
                <a:moveTo>
                  <a:pt x="0" y="309372"/>
                </a:moveTo>
                <a:lnTo>
                  <a:pt x="152400" y="309372"/>
                </a:lnTo>
                <a:lnTo>
                  <a:pt x="152400" y="0"/>
                </a:lnTo>
                <a:lnTo>
                  <a:pt x="0" y="0"/>
                </a:lnTo>
                <a:lnTo>
                  <a:pt x="0" y="309372"/>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22" name="object 322"/>
          <p:cNvSpPr/>
          <p:nvPr/>
        </p:nvSpPr>
        <p:spPr>
          <a:xfrm>
            <a:off x="6435546" y="3750868"/>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23" name="object 323"/>
          <p:cNvSpPr/>
          <p:nvPr/>
        </p:nvSpPr>
        <p:spPr>
          <a:xfrm>
            <a:off x="7090257" y="2457906"/>
            <a:ext cx="1152143" cy="1889760"/>
          </a:xfrm>
          <a:custGeom>
            <a:avLst/>
            <a:gdLst/>
            <a:ahLst/>
            <a:cxnLst/>
            <a:rect l="l" t="t" r="r" b="b"/>
            <a:pathLst>
              <a:path w="960120" h="1574800">
                <a:moveTo>
                  <a:pt x="960120" y="0"/>
                </a:moveTo>
                <a:lnTo>
                  <a:pt x="0" y="0"/>
                </a:lnTo>
                <a:lnTo>
                  <a:pt x="0" y="1574291"/>
                </a:lnTo>
                <a:lnTo>
                  <a:pt x="960120" y="1574291"/>
                </a:lnTo>
                <a:lnTo>
                  <a:pt x="960120" y="0"/>
                </a:lnTo>
                <a:close/>
              </a:path>
            </a:pathLst>
          </a:custGeom>
          <a:solidFill>
            <a:srgbClr val="EDEBE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24" name="object 324"/>
          <p:cNvSpPr/>
          <p:nvPr/>
        </p:nvSpPr>
        <p:spPr>
          <a:xfrm>
            <a:off x="7135977" y="2503626"/>
            <a:ext cx="506730" cy="966216"/>
          </a:xfrm>
          <a:custGeom>
            <a:avLst/>
            <a:gdLst/>
            <a:ahLst/>
            <a:cxnLst/>
            <a:rect l="l" t="t" r="r" b="b"/>
            <a:pathLst>
              <a:path w="422275" h="805180">
                <a:moveTo>
                  <a:pt x="422148" y="0"/>
                </a:moveTo>
                <a:lnTo>
                  <a:pt x="0" y="0"/>
                </a:lnTo>
                <a:lnTo>
                  <a:pt x="0" y="804672"/>
                </a:lnTo>
                <a:lnTo>
                  <a:pt x="422148" y="804672"/>
                </a:lnTo>
                <a:lnTo>
                  <a:pt x="422148"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25" name="object 325"/>
          <p:cNvSpPr/>
          <p:nvPr/>
        </p:nvSpPr>
        <p:spPr>
          <a:xfrm>
            <a:off x="7135977" y="2503626"/>
            <a:ext cx="506730" cy="966216"/>
          </a:xfrm>
          <a:custGeom>
            <a:avLst/>
            <a:gdLst/>
            <a:ahLst/>
            <a:cxnLst/>
            <a:rect l="l" t="t" r="r" b="b"/>
            <a:pathLst>
              <a:path w="422275" h="805180">
                <a:moveTo>
                  <a:pt x="0" y="804672"/>
                </a:moveTo>
                <a:lnTo>
                  <a:pt x="422148" y="804672"/>
                </a:lnTo>
                <a:lnTo>
                  <a:pt x="422148" y="0"/>
                </a:lnTo>
                <a:lnTo>
                  <a:pt x="0" y="0"/>
                </a:lnTo>
                <a:lnTo>
                  <a:pt x="0" y="804672"/>
                </a:lnTo>
                <a:close/>
              </a:path>
            </a:pathLst>
          </a:custGeom>
          <a:ln w="9143">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26" name="object 326"/>
          <p:cNvSpPr/>
          <p:nvPr/>
        </p:nvSpPr>
        <p:spPr>
          <a:xfrm>
            <a:off x="7183525" y="2549347"/>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27" name="object 327"/>
          <p:cNvSpPr/>
          <p:nvPr/>
        </p:nvSpPr>
        <p:spPr>
          <a:xfrm>
            <a:off x="7183525" y="2549347"/>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28" name="object 328"/>
          <p:cNvSpPr txBox="1"/>
          <p:nvPr/>
        </p:nvSpPr>
        <p:spPr>
          <a:xfrm>
            <a:off x="7204405" y="2560472"/>
            <a:ext cx="15849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6" dirty="0">
                <a:solidFill>
                  <a:srgbClr val="FFFFFF"/>
                </a:solidFill>
                <a:latin typeface="Arial"/>
                <a:ea typeface="微软雅黑"/>
                <a:cs typeface="Arial"/>
              </a:rPr>
              <a:t>SP</a:t>
            </a:r>
            <a:endParaRPr sz="840">
              <a:solidFill>
                <a:prstClr val="black"/>
              </a:solidFill>
              <a:latin typeface="Arial"/>
              <a:ea typeface="微软雅黑"/>
              <a:cs typeface="Arial"/>
            </a:endParaRPr>
          </a:p>
        </p:txBody>
      </p:sp>
      <p:sp>
        <p:nvSpPr>
          <p:cNvPr id="329" name="object 329"/>
          <p:cNvSpPr/>
          <p:nvPr/>
        </p:nvSpPr>
        <p:spPr>
          <a:xfrm>
            <a:off x="7412126" y="2549347"/>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30" name="object 330"/>
          <p:cNvSpPr/>
          <p:nvPr/>
        </p:nvSpPr>
        <p:spPr>
          <a:xfrm>
            <a:off x="7412126" y="2549347"/>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31" name="object 331"/>
          <p:cNvSpPr/>
          <p:nvPr/>
        </p:nvSpPr>
        <p:spPr>
          <a:xfrm>
            <a:off x="7183525" y="2779775"/>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32" name="object 332"/>
          <p:cNvSpPr/>
          <p:nvPr/>
        </p:nvSpPr>
        <p:spPr>
          <a:xfrm>
            <a:off x="7183525" y="2779775"/>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33" name="object 333"/>
          <p:cNvSpPr/>
          <p:nvPr/>
        </p:nvSpPr>
        <p:spPr>
          <a:xfrm>
            <a:off x="7412126" y="2779775"/>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34" name="object 334"/>
          <p:cNvSpPr/>
          <p:nvPr/>
        </p:nvSpPr>
        <p:spPr>
          <a:xfrm>
            <a:off x="7412126" y="2779775"/>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35" name="object 335"/>
          <p:cNvSpPr/>
          <p:nvPr/>
        </p:nvSpPr>
        <p:spPr>
          <a:xfrm>
            <a:off x="7183525" y="3010205"/>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36" name="object 336"/>
          <p:cNvSpPr/>
          <p:nvPr/>
        </p:nvSpPr>
        <p:spPr>
          <a:xfrm>
            <a:off x="7183525" y="3010205"/>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37" name="object 337"/>
          <p:cNvSpPr/>
          <p:nvPr/>
        </p:nvSpPr>
        <p:spPr>
          <a:xfrm>
            <a:off x="7412126" y="3010205"/>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38" name="object 338"/>
          <p:cNvSpPr/>
          <p:nvPr/>
        </p:nvSpPr>
        <p:spPr>
          <a:xfrm>
            <a:off x="7412126" y="3010205"/>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39" name="object 339"/>
          <p:cNvSpPr/>
          <p:nvPr/>
        </p:nvSpPr>
        <p:spPr>
          <a:xfrm>
            <a:off x="7183525" y="3240633"/>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40" name="object 340"/>
          <p:cNvSpPr/>
          <p:nvPr/>
        </p:nvSpPr>
        <p:spPr>
          <a:xfrm>
            <a:off x="7183525" y="3240633"/>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41" name="object 341"/>
          <p:cNvSpPr/>
          <p:nvPr/>
        </p:nvSpPr>
        <p:spPr>
          <a:xfrm>
            <a:off x="7412126" y="3240633"/>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42" name="object 342"/>
          <p:cNvSpPr/>
          <p:nvPr/>
        </p:nvSpPr>
        <p:spPr>
          <a:xfrm>
            <a:off x="7412126" y="3240633"/>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43" name="object 343"/>
          <p:cNvSpPr/>
          <p:nvPr/>
        </p:nvSpPr>
        <p:spPr>
          <a:xfrm>
            <a:off x="7690105" y="2503626"/>
            <a:ext cx="506730" cy="966216"/>
          </a:xfrm>
          <a:custGeom>
            <a:avLst/>
            <a:gdLst/>
            <a:ahLst/>
            <a:cxnLst/>
            <a:rect l="l" t="t" r="r" b="b"/>
            <a:pathLst>
              <a:path w="422275" h="805180">
                <a:moveTo>
                  <a:pt x="422148" y="0"/>
                </a:moveTo>
                <a:lnTo>
                  <a:pt x="0" y="0"/>
                </a:lnTo>
                <a:lnTo>
                  <a:pt x="0" y="804672"/>
                </a:lnTo>
                <a:lnTo>
                  <a:pt x="422148" y="804672"/>
                </a:lnTo>
                <a:lnTo>
                  <a:pt x="422148"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44" name="object 344"/>
          <p:cNvSpPr/>
          <p:nvPr/>
        </p:nvSpPr>
        <p:spPr>
          <a:xfrm>
            <a:off x="7690105" y="2503626"/>
            <a:ext cx="506730" cy="966216"/>
          </a:xfrm>
          <a:custGeom>
            <a:avLst/>
            <a:gdLst/>
            <a:ahLst/>
            <a:cxnLst/>
            <a:rect l="l" t="t" r="r" b="b"/>
            <a:pathLst>
              <a:path w="422275" h="805180">
                <a:moveTo>
                  <a:pt x="0" y="804672"/>
                </a:moveTo>
                <a:lnTo>
                  <a:pt x="422148" y="804672"/>
                </a:lnTo>
                <a:lnTo>
                  <a:pt x="422148" y="0"/>
                </a:lnTo>
                <a:lnTo>
                  <a:pt x="0" y="0"/>
                </a:lnTo>
                <a:lnTo>
                  <a:pt x="0" y="804672"/>
                </a:lnTo>
                <a:close/>
              </a:path>
            </a:pathLst>
          </a:custGeom>
          <a:ln w="9143">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45" name="object 345"/>
          <p:cNvSpPr/>
          <p:nvPr/>
        </p:nvSpPr>
        <p:spPr>
          <a:xfrm>
            <a:off x="7737653" y="2549347"/>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46" name="object 346"/>
          <p:cNvSpPr/>
          <p:nvPr/>
        </p:nvSpPr>
        <p:spPr>
          <a:xfrm>
            <a:off x="7737653" y="2549347"/>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47" name="object 347"/>
          <p:cNvSpPr txBox="1"/>
          <p:nvPr/>
        </p:nvSpPr>
        <p:spPr>
          <a:xfrm>
            <a:off x="7758835" y="2560472"/>
            <a:ext cx="15849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6" dirty="0">
                <a:solidFill>
                  <a:srgbClr val="FFFFFF"/>
                </a:solidFill>
                <a:latin typeface="Arial"/>
                <a:ea typeface="微软雅黑"/>
                <a:cs typeface="Arial"/>
              </a:rPr>
              <a:t>SP</a:t>
            </a:r>
            <a:endParaRPr sz="840">
              <a:solidFill>
                <a:prstClr val="black"/>
              </a:solidFill>
              <a:latin typeface="Arial"/>
              <a:ea typeface="微软雅黑"/>
              <a:cs typeface="Arial"/>
            </a:endParaRPr>
          </a:p>
        </p:txBody>
      </p:sp>
      <p:sp>
        <p:nvSpPr>
          <p:cNvPr id="348" name="object 348"/>
          <p:cNvSpPr/>
          <p:nvPr/>
        </p:nvSpPr>
        <p:spPr>
          <a:xfrm>
            <a:off x="7966253" y="2549347"/>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49" name="object 349"/>
          <p:cNvSpPr/>
          <p:nvPr/>
        </p:nvSpPr>
        <p:spPr>
          <a:xfrm>
            <a:off x="7966253" y="2549347"/>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50" name="object 350"/>
          <p:cNvSpPr/>
          <p:nvPr/>
        </p:nvSpPr>
        <p:spPr>
          <a:xfrm>
            <a:off x="7737653" y="2779775"/>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51" name="object 351"/>
          <p:cNvSpPr/>
          <p:nvPr/>
        </p:nvSpPr>
        <p:spPr>
          <a:xfrm>
            <a:off x="7737653" y="2779775"/>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52" name="object 352"/>
          <p:cNvSpPr/>
          <p:nvPr/>
        </p:nvSpPr>
        <p:spPr>
          <a:xfrm>
            <a:off x="7966253" y="2779775"/>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53" name="object 353"/>
          <p:cNvSpPr/>
          <p:nvPr/>
        </p:nvSpPr>
        <p:spPr>
          <a:xfrm>
            <a:off x="7966253" y="2779775"/>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54" name="object 354"/>
          <p:cNvSpPr/>
          <p:nvPr/>
        </p:nvSpPr>
        <p:spPr>
          <a:xfrm>
            <a:off x="7737653" y="3010205"/>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55" name="object 355"/>
          <p:cNvSpPr/>
          <p:nvPr/>
        </p:nvSpPr>
        <p:spPr>
          <a:xfrm>
            <a:off x="7737653" y="3010205"/>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56" name="object 356"/>
          <p:cNvSpPr/>
          <p:nvPr/>
        </p:nvSpPr>
        <p:spPr>
          <a:xfrm>
            <a:off x="7966253" y="3010205"/>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57" name="object 357"/>
          <p:cNvSpPr/>
          <p:nvPr/>
        </p:nvSpPr>
        <p:spPr>
          <a:xfrm>
            <a:off x="7966253" y="3010205"/>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58" name="object 358"/>
          <p:cNvSpPr/>
          <p:nvPr/>
        </p:nvSpPr>
        <p:spPr>
          <a:xfrm>
            <a:off x="7737653" y="3240633"/>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59" name="object 359"/>
          <p:cNvSpPr/>
          <p:nvPr/>
        </p:nvSpPr>
        <p:spPr>
          <a:xfrm>
            <a:off x="7737653" y="3240633"/>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60" name="object 360"/>
          <p:cNvSpPr/>
          <p:nvPr/>
        </p:nvSpPr>
        <p:spPr>
          <a:xfrm>
            <a:off x="7966253" y="3240633"/>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61" name="object 361"/>
          <p:cNvSpPr/>
          <p:nvPr/>
        </p:nvSpPr>
        <p:spPr>
          <a:xfrm>
            <a:off x="7966253" y="3240633"/>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62" name="object 362"/>
          <p:cNvSpPr/>
          <p:nvPr/>
        </p:nvSpPr>
        <p:spPr>
          <a:xfrm>
            <a:off x="7135977" y="4023360"/>
            <a:ext cx="1060703" cy="276605"/>
          </a:xfrm>
          <a:custGeom>
            <a:avLst/>
            <a:gdLst/>
            <a:ahLst/>
            <a:cxnLst/>
            <a:rect l="l" t="t" r="r" b="b"/>
            <a:pathLst>
              <a:path w="883920" h="230504">
                <a:moveTo>
                  <a:pt x="0" y="230124"/>
                </a:moveTo>
                <a:lnTo>
                  <a:pt x="883920" y="230124"/>
                </a:lnTo>
                <a:lnTo>
                  <a:pt x="883920" y="0"/>
                </a:lnTo>
                <a:lnTo>
                  <a:pt x="0" y="0"/>
                </a:lnTo>
                <a:lnTo>
                  <a:pt x="0" y="2301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63" name="object 363"/>
          <p:cNvSpPr txBox="1"/>
          <p:nvPr/>
        </p:nvSpPr>
        <p:spPr>
          <a:xfrm>
            <a:off x="7141464" y="4005986"/>
            <a:ext cx="1050036" cy="263918"/>
          </a:xfrm>
          <a:prstGeom prst="rect">
            <a:avLst/>
          </a:prstGeom>
          <a:solidFill>
            <a:srgbClr val="FF9900"/>
          </a:solidFill>
        </p:spPr>
        <p:txBody>
          <a:bodyPr vert="horz" wrap="square" lIns="0" tIns="41910" rIns="0" bIns="0" rtlCol="0">
            <a:spAutoFit/>
          </a:bodyPr>
          <a:lstStyle/>
          <a:p>
            <a:pPr algn="ctr" defTabSz="1097280" eaLnBrk="1" fontAlgn="auto" hangingPunct="1">
              <a:spcBef>
                <a:spcPts val="330"/>
              </a:spcBef>
              <a:spcAft>
                <a:spcPts val="0"/>
              </a:spcAft>
              <a:defRPr/>
            </a:pPr>
            <a:r>
              <a:rPr sz="1440" b="1" spc="-6" dirty="0">
                <a:solidFill>
                  <a:srgbClr val="FFFFFF"/>
                </a:solidFill>
                <a:latin typeface="Arial"/>
                <a:ea typeface="微软雅黑"/>
                <a:cs typeface="Arial"/>
              </a:rPr>
              <a:t>L1</a:t>
            </a:r>
            <a:endParaRPr sz="1440">
              <a:solidFill>
                <a:prstClr val="black"/>
              </a:solidFill>
              <a:latin typeface="Arial"/>
              <a:ea typeface="微软雅黑"/>
              <a:cs typeface="Arial"/>
            </a:endParaRPr>
          </a:p>
        </p:txBody>
      </p:sp>
      <p:sp>
        <p:nvSpPr>
          <p:cNvPr id="364" name="object 364"/>
          <p:cNvSpPr/>
          <p:nvPr/>
        </p:nvSpPr>
        <p:spPr>
          <a:xfrm>
            <a:off x="7135977" y="3514952"/>
            <a:ext cx="1062990" cy="463296"/>
          </a:xfrm>
          <a:custGeom>
            <a:avLst/>
            <a:gdLst/>
            <a:ahLst/>
            <a:cxnLst/>
            <a:rect l="l" t="t" r="r" b="b"/>
            <a:pathLst>
              <a:path w="885825" h="386079">
                <a:moveTo>
                  <a:pt x="885444" y="0"/>
                </a:moveTo>
                <a:lnTo>
                  <a:pt x="0" y="0"/>
                </a:lnTo>
                <a:lnTo>
                  <a:pt x="0" y="385572"/>
                </a:lnTo>
                <a:lnTo>
                  <a:pt x="885444" y="385572"/>
                </a:lnTo>
                <a:lnTo>
                  <a:pt x="885444"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65" name="object 365"/>
          <p:cNvSpPr/>
          <p:nvPr/>
        </p:nvSpPr>
        <p:spPr>
          <a:xfrm>
            <a:off x="7135977" y="3514952"/>
            <a:ext cx="1062990" cy="463296"/>
          </a:xfrm>
          <a:custGeom>
            <a:avLst/>
            <a:gdLst/>
            <a:ahLst/>
            <a:cxnLst/>
            <a:rect l="l" t="t" r="r" b="b"/>
            <a:pathLst>
              <a:path w="885825" h="386079">
                <a:moveTo>
                  <a:pt x="0" y="385572"/>
                </a:moveTo>
                <a:lnTo>
                  <a:pt x="885444" y="385572"/>
                </a:lnTo>
                <a:lnTo>
                  <a:pt x="885444" y="0"/>
                </a:lnTo>
                <a:lnTo>
                  <a:pt x="0" y="0"/>
                </a:lnTo>
                <a:lnTo>
                  <a:pt x="0" y="385572"/>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66" name="object 366"/>
          <p:cNvSpPr/>
          <p:nvPr/>
        </p:nvSpPr>
        <p:spPr>
          <a:xfrm>
            <a:off x="7183525" y="356250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67" name="object 367"/>
          <p:cNvSpPr/>
          <p:nvPr/>
        </p:nvSpPr>
        <p:spPr>
          <a:xfrm>
            <a:off x="7183525" y="356250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68" name="object 368"/>
          <p:cNvSpPr txBox="1"/>
          <p:nvPr/>
        </p:nvSpPr>
        <p:spPr>
          <a:xfrm>
            <a:off x="7211719" y="3579418"/>
            <a:ext cx="14325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18" dirty="0">
                <a:solidFill>
                  <a:srgbClr val="FFFFFF"/>
                </a:solidFill>
                <a:latin typeface="Arial"/>
                <a:ea typeface="微软雅黑"/>
                <a:cs typeface="Arial"/>
              </a:rPr>
              <a:t>TF</a:t>
            </a:r>
            <a:endParaRPr sz="840">
              <a:solidFill>
                <a:prstClr val="black"/>
              </a:solidFill>
              <a:latin typeface="Arial"/>
              <a:ea typeface="微软雅黑"/>
              <a:cs typeface="Arial"/>
            </a:endParaRPr>
          </a:p>
        </p:txBody>
      </p:sp>
      <p:sp>
        <p:nvSpPr>
          <p:cNvPr id="369" name="object 369"/>
          <p:cNvSpPr/>
          <p:nvPr/>
        </p:nvSpPr>
        <p:spPr>
          <a:xfrm>
            <a:off x="7183525" y="3747211"/>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70" name="object 370"/>
          <p:cNvSpPr/>
          <p:nvPr/>
        </p:nvSpPr>
        <p:spPr>
          <a:xfrm>
            <a:off x="7445044" y="356250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71" name="object 371"/>
          <p:cNvSpPr/>
          <p:nvPr/>
        </p:nvSpPr>
        <p:spPr>
          <a:xfrm>
            <a:off x="7445044" y="356250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72" name="object 372"/>
          <p:cNvSpPr/>
          <p:nvPr/>
        </p:nvSpPr>
        <p:spPr>
          <a:xfrm>
            <a:off x="7445044" y="3747211"/>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73" name="object 373"/>
          <p:cNvSpPr/>
          <p:nvPr/>
        </p:nvSpPr>
        <p:spPr>
          <a:xfrm>
            <a:off x="7966253" y="356250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74" name="object 374"/>
          <p:cNvSpPr/>
          <p:nvPr/>
        </p:nvSpPr>
        <p:spPr>
          <a:xfrm>
            <a:off x="7966253" y="356250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75" name="object 375"/>
          <p:cNvSpPr/>
          <p:nvPr/>
        </p:nvSpPr>
        <p:spPr>
          <a:xfrm>
            <a:off x="7966253" y="3747211"/>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76" name="object 376"/>
          <p:cNvSpPr/>
          <p:nvPr/>
        </p:nvSpPr>
        <p:spPr>
          <a:xfrm>
            <a:off x="7704733" y="356250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77" name="object 377"/>
          <p:cNvSpPr/>
          <p:nvPr/>
        </p:nvSpPr>
        <p:spPr>
          <a:xfrm>
            <a:off x="7704733" y="356250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78" name="object 378"/>
          <p:cNvSpPr/>
          <p:nvPr/>
        </p:nvSpPr>
        <p:spPr>
          <a:xfrm>
            <a:off x="7704733" y="3747211"/>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79" name="object 379"/>
          <p:cNvSpPr/>
          <p:nvPr/>
        </p:nvSpPr>
        <p:spPr>
          <a:xfrm>
            <a:off x="8321041" y="2457906"/>
            <a:ext cx="1152143" cy="1889760"/>
          </a:xfrm>
          <a:custGeom>
            <a:avLst/>
            <a:gdLst/>
            <a:ahLst/>
            <a:cxnLst/>
            <a:rect l="l" t="t" r="r" b="b"/>
            <a:pathLst>
              <a:path w="960120" h="1574800">
                <a:moveTo>
                  <a:pt x="960120" y="0"/>
                </a:moveTo>
                <a:lnTo>
                  <a:pt x="0" y="0"/>
                </a:lnTo>
                <a:lnTo>
                  <a:pt x="0" y="1574291"/>
                </a:lnTo>
                <a:lnTo>
                  <a:pt x="960120" y="1574291"/>
                </a:lnTo>
                <a:lnTo>
                  <a:pt x="960120" y="0"/>
                </a:lnTo>
                <a:close/>
              </a:path>
            </a:pathLst>
          </a:custGeom>
          <a:solidFill>
            <a:srgbClr val="EDEBE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80" name="object 380"/>
          <p:cNvSpPr/>
          <p:nvPr/>
        </p:nvSpPr>
        <p:spPr>
          <a:xfrm>
            <a:off x="8366761" y="2503626"/>
            <a:ext cx="506730" cy="966216"/>
          </a:xfrm>
          <a:custGeom>
            <a:avLst/>
            <a:gdLst/>
            <a:ahLst/>
            <a:cxnLst/>
            <a:rect l="l" t="t" r="r" b="b"/>
            <a:pathLst>
              <a:path w="422275" h="805180">
                <a:moveTo>
                  <a:pt x="422148" y="0"/>
                </a:moveTo>
                <a:lnTo>
                  <a:pt x="0" y="0"/>
                </a:lnTo>
                <a:lnTo>
                  <a:pt x="0" y="804672"/>
                </a:lnTo>
                <a:lnTo>
                  <a:pt x="422148" y="804672"/>
                </a:lnTo>
                <a:lnTo>
                  <a:pt x="422148"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81" name="object 381"/>
          <p:cNvSpPr/>
          <p:nvPr/>
        </p:nvSpPr>
        <p:spPr>
          <a:xfrm>
            <a:off x="8366761" y="2503626"/>
            <a:ext cx="506730" cy="966216"/>
          </a:xfrm>
          <a:custGeom>
            <a:avLst/>
            <a:gdLst/>
            <a:ahLst/>
            <a:cxnLst/>
            <a:rect l="l" t="t" r="r" b="b"/>
            <a:pathLst>
              <a:path w="422275" h="805180">
                <a:moveTo>
                  <a:pt x="0" y="804672"/>
                </a:moveTo>
                <a:lnTo>
                  <a:pt x="422148" y="804672"/>
                </a:lnTo>
                <a:lnTo>
                  <a:pt x="422148" y="0"/>
                </a:lnTo>
                <a:lnTo>
                  <a:pt x="0" y="0"/>
                </a:lnTo>
                <a:lnTo>
                  <a:pt x="0" y="804672"/>
                </a:lnTo>
                <a:close/>
              </a:path>
            </a:pathLst>
          </a:custGeom>
          <a:ln w="9143">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82" name="object 382"/>
          <p:cNvSpPr/>
          <p:nvPr/>
        </p:nvSpPr>
        <p:spPr>
          <a:xfrm>
            <a:off x="8414308" y="2549347"/>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83" name="object 383"/>
          <p:cNvSpPr/>
          <p:nvPr/>
        </p:nvSpPr>
        <p:spPr>
          <a:xfrm>
            <a:off x="8414308" y="2549347"/>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84" name="object 384"/>
          <p:cNvSpPr txBox="1"/>
          <p:nvPr/>
        </p:nvSpPr>
        <p:spPr>
          <a:xfrm>
            <a:off x="8435186" y="2560472"/>
            <a:ext cx="15849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6" dirty="0">
                <a:solidFill>
                  <a:srgbClr val="FFFFFF"/>
                </a:solidFill>
                <a:latin typeface="Arial"/>
                <a:ea typeface="微软雅黑"/>
                <a:cs typeface="Arial"/>
              </a:rPr>
              <a:t>SP</a:t>
            </a:r>
            <a:endParaRPr sz="840">
              <a:solidFill>
                <a:prstClr val="black"/>
              </a:solidFill>
              <a:latin typeface="Arial"/>
              <a:ea typeface="微软雅黑"/>
              <a:cs typeface="Arial"/>
            </a:endParaRPr>
          </a:p>
        </p:txBody>
      </p:sp>
      <p:sp>
        <p:nvSpPr>
          <p:cNvPr id="385" name="object 385"/>
          <p:cNvSpPr/>
          <p:nvPr/>
        </p:nvSpPr>
        <p:spPr>
          <a:xfrm>
            <a:off x="8642908" y="2549347"/>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86" name="object 386"/>
          <p:cNvSpPr/>
          <p:nvPr/>
        </p:nvSpPr>
        <p:spPr>
          <a:xfrm>
            <a:off x="8642908" y="2549347"/>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87" name="object 387"/>
          <p:cNvSpPr/>
          <p:nvPr/>
        </p:nvSpPr>
        <p:spPr>
          <a:xfrm>
            <a:off x="8642908" y="3010205"/>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88" name="object 388"/>
          <p:cNvSpPr/>
          <p:nvPr/>
        </p:nvSpPr>
        <p:spPr>
          <a:xfrm>
            <a:off x="8642908" y="3010205"/>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89" name="object 389"/>
          <p:cNvSpPr/>
          <p:nvPr/>
        </p:nvSpPr>
        <p:spPr>
          <a:xfrm>
            <a:off x="8642908" y="3240633"/>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graphicFrame>
        <p:nvGraphicFramePr>
          <p:cNvPr id="390" name="object 390"/>
          <p:cNvGraphicFramePr>
            <a:graphicFrameLocks noGrp="1"/>
          </p:cNvGraphicFramePr>
          <p:nvPr/>
        </p:nvGraphicFramePr>
        <p:xfrm>
          <a:off x="8408822" y="2774289"/>
          <a:ext cx="413004" cy="645567"/>
        </p:xfrm>
        <a:graphic>
          <a:graphicData uri="http://schemas.openxmlformats.org/drawingml/2006/table">
            <a:tbl>
              <a:tblPr firstRow="1" bandRow="1">
                <a:tableStyleId>{2D5ABB26-0587-4C30-8999-92F81FD0307C}</a:tableStyleId>
              </a:tblPr>
              <a:tblGrid>
                <a:gridCol w="205740">
                  <a:extLst>
                    <a:ext uri="{9D8B030D-6E8A-4147-A177-3AD203B41FA5}">
                      <a16:colId xmlns:a16="http://schemas.microsoft.com/office/drawing/2014/main" val="20000"/>
                    </a:ext>
                  </a:extLst>
                </a:gridCol>
                <a:gridCol w="207264">
                  <a:extLst>
                    <a:ext uri="{9D8B030D-6E8A-4147-A177-3AD203B41FA5}">
                      <a16:colId xmlns:a16="http://schemas.microsoft.com/office/drawing/2014/main" val="20001"/>
                    </a:ext>
                  </a:extLst>
                </a:gridCol>
              </a:tblGrid>
              <a:tr h="230429">
                <a:tc>
                  <a:txBody>
                    <a:bodyPr/>
                    <a:lstStyle/>
                    <a:p>
                      <a:pPr>
                        <a:lnSpc>
                          <a:spcPct val="100000"/>
                        </a:lnSpc>
                      </a:pPr>
                      <a:endParaRPr sz="13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tc>
                  <a:txBody>
                    <a:bodyPr/>
                    <a:lstStyle/>
                    <a:p>
                      <a:pPr>
                        <a:lnSpc>
                          <a:spcPct val="100000"/>
                        </a:lnSpc>
                      </a:pPr>
                      <a:endParaRPr sz="1300">
                        <a:latin typeface="Times New Roman"/>
                        <a:cs typeface="Times New Roman"/>
                      </a:endParaRPr>
                    </a:p>
                  </a:txBody>
                  <a:tcPr marL="0" marR="0" marT="0" marB="0">
                    <a:lnL w="9525">
                      <a:solidFill>
                        <a:srgbClr val="FFFFFF"/>
                      </a:solidFill>
                      <a:prstDash val="solid"/>
                    </a:lnL>
                    <a:lnT w="9525">
                      <a:solidFill>
                        <a:srgbClr val="FFFFFF"/>
                      </a:solidFill>
                      <a:prstDash val="solid"/>
                    </a:lnT>
                    <a:lnB w="9525">
                      <a:solidFill>
                        <a:srgbClr val="FFFFFF"/>
                      </a:solidFill>
                      <a:prstDash val="solid"/>
                    </a:lnB>
                    <a:solidFill>
                      <a:srgbClr val="99CC00"/>
                    </a:solidFill>
                  </a:tcPr>
                </a:tc>
                <a:extLst>
                  <a:ext uri="{0D108BD9-81ED-4DB2-BD59-A6C34878D82A}">
                    <a16:rowId xmlns:a16="http://schemas.microsoft.com/office/drawing/2014/main" val="10000"/>
                  </a:ext>
                </a:extLst>
              </a:tr>
              <a:tr h="207569">
                <a:tc>
                  <a:txBody>
                    <a:bodyPr/>
                    <a:lstStyle/>
                    <a:p>
                      <a:pP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tc>
                  <a:txBody>
                    <a:bodyPr/>
                    <a:lstStyle/>
                    <a:p>
                      <a:pPr>
                        <a:lnSpc>
                          <a:spcPct val="100000"/>
                        </a:lnSpc>
                      </a:pPr>
                      <a:endParaRPr sz="1200">
                        <a:latin typeface="Times New Roman"/>
                        <a:cs typeface="Times New Roman"/>
                      </a:endParaRPr>
                    </a:p>
                  </a:txBody>
                  <a:tcPr marL="0" marR="0" marT="0" marB="0">
                    <a:lnL w="9525">
                      <a:solidFill>
                        <a:srgbClr val="FFFFFF"/>
                      </a:solidFill>
                      <a:prstDash val="solid"/>
                    </a:lnL>
                    <a:lnT w="9525">
                      <a:solidFill>
                        <a:srgbClr val="FFFFFF"/>
                      </a:solidFill>
                      <a:prstDash val="solid"/>
                    </a:lnT>
                    <a:lnB w="9525">
                      <a:solidFill>
                        <a:srgbClr val="FFFFFF"/>
                      </a:solidFill>
                      <a:prstDash val="solid"/>
                    </a:lnB>
                    <a:solidFill>
                      <a:srgbClr val="99CC00"/>
                    </a:solidFill>
                  </a:tcPr>
                </a:tc>
                <a:extLst>
                  <a:ext uri="{0D108BD9-81ED-4DB2-BD59-A6C34878D82A}">
                    <a16:rowId xmlns:a16="http://schemas.microsoft.com/office/drawing/2014/main" val="10001"/>
                  </a:ext>
                </a:extLst>
              </a:tr>
              <a:tr h="207569">
                <a:tc>
                  <a:txBody>
                    <a:bodyPr/>
                    <a:lstStyle/>
                    <a:p>
                      <a:pP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solidFill>
                      <a:srgbClr val="99CC00"/>
                    </a:solidFill>
                  </a:tcPr>
                </a:tc>
                <a:tc>
                  <a:txBody>
                    <a:bodyPr/>
                    <a:lstStyle/>
                    <a:p>
                      <a:pPr>
                        <a:lnSpc>
                          <a:spcPct val="100000"/>
                        </a:lnSpc>
                      </a:pPr>
                      <a:endParaRPr sz="1200">
                        <a:latin typeface="Times New Roman"/>
                        <a:cs typeface="Times New Roman"/>
                      </a:endParaRPr>
                    </a:p>
                  </a:txBody>
                  <a:tcPr marL="0" marR="0" marT="0" marB="0">
                    <a:lnL w="9525">
                      <a:solidFill>
                        <a:srgbClr val="FFFFFF"/>
                      </a:solidFill>
                      <a:prstDash val="solid"/>
                    </a:lnL>
                    <a:lnT w="9525">
                      <a:solidFill>
                        <a:srgbClr val="FFFFFF"/>
                      </a:solidFill>
                      <a:prstDash val="solid"/>
                    </a:lnT>
                    <a:solidFill>
                      <a:srgbClr val="99CC00"/>
                    </a:solidFill>
                  </a:tcPr>
                </a:tc>
                <a:extLst>
                  <a:ext uri="{0D108BD9-81ED-4DB2-BD59-A6C34878D82A}">
                    <a16:rowId xmlns:a16="http://schemas.microsoft.com/office/drawing/2014/main" val="10002"/>
                  </a:ext>
                </a:extLst>
              </a:tr>
            </a:tbl>
          </a:graphicData>
        </a:graphic>
      </p:graphicFrame>
      <p:sp>
        <p:nvSpPr>
          <p:cNvPr id="391" name="object 391"/>
          <p:cNvSpPr/>
          <p:nvPr/>
        </p:nvSpPr>
        <p:spPr>
          <a:xfrm>
            <a:off x="8920886" y="2503626"/>
            <a:ext cx="506730" cy="966216"/>
          </a:xfrm>
          <a:custGeom>
            <a:avLst/>
            <a:gdLst/>
            <a:ahLst/>
            <a:cxnLst/>
            <a:rect l="l" t="t" r="r" b="b"/>
            <a:pathLst>
              <a:path w="422275" h="805180">
                <a:moveTo>
                  <a:pt x="422148" y="0"/>
                </a:moveTo>
                <a:lnTo>
                  <a:pt x="0" y="0"/>
                </a:lnTo>
                <a:lnTo>
                  <a:pt x="0" y="804672"/>
                </a:lnTo>
                <a:lnTo>
                  <a:pt x="422148" y="804672"/>
                </a:lnTo>
                <a:lnTo>
                  <a:pt x="422148"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92" name="object 392"/>
          <p:cNvSpPr/>
          <p:nvPr/>
        </p:nvSpPr>
        <p:spPr>
          <a:xfrm>
            <a:off x="8920886" y="2503626"/>
            <a:ext cx="506730" cy="966216"/>
          </a:xfrm>
          <a:custGeom>
            <a:avLst/>
            <a:gdLst/>
            <a:ahLst/>
            <a:cxnLst/>
            <a:rect l="l" t="t" r="r" b="b"/>
            <a:pathLst>
              <a:path w="422275" h="805180">
                <a:moveTo>
                  <a:pt x="0" y="804672"/>
                </a:moveTo>
                <a:lnTo>
                  <a:pt x="422148" y="804672"/>
                </a:lnTo>
                <a:lnTo>
                  <a:pt x="422148" y="0"/>
                </a:lnTo>
                <a:lnTo>
                  <a:pt x="0" y="0"/>
                </a:lnTo>
                <a:lnTo>
                  <a:pt x="0" y="804672"/>
                </a:lnTo>
                <a:close/>
              </a:path>
            </a:pathLst>
          </a:custGeom>
          <a:ln w="9143">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93" name="object 393"/>
          <p:cNvSpPr/>
          <p:nvPr/>
        </p:nvSpPr>
        <p:spPr>
          <a:xfrm>
            <a:off x="8968435" y="2549347"/>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94" name="object 394"/>
          <p:cNvSpPr/>
          <p:nvPr/>
        </p:nvSpPr>
        <p:spPr>
          <a:xfrm>
            <a:off x="8968435" y="2549347"/>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95" name="object 395"/>
          <p:cNvSpPr txBox="1"/>
          <p:nvPr/>
        </p:nvSpPr>
        <p:spPr>
          <a:xfrm>
            <a:off x="8989618" y="2560472"/>
            <a:ext cx="15849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6" dirty="0">
                <a:solidFill>
                  <a:srgbClr val="FFFFFF"/>
                </a:solidFill>
                <a:latin typeface="Arial"/>
                <a:ea typeface="微软雅黑"/>
                <a:cs typeface="Arial"/>
              </a:rPr>
              <a:t>SP</a:t>
            </a:r>
            <a:endParaRPr sz="840">
              <a:solidFill>
                <a:prstClr val="black"/>
              </a:solidFill>
              <a:latin typeface="Arial"/>
              <a:ea typeface="微软雅黑"/>
              <a:cs typeface="Arial"/>
            </a:endParaRPr>
          </a:p>
        </p:txBody>
      </p:sp>
      <p:sp>
        <p:nvSpPr>
          <p:cNvPr id="396" name="object 396"/>
          <p:cNvSpPr/>
          <p:nvPr/>
        </p:nvSpPr>
        <p:spPr>
          <a:xfrm>
            <a:off x="9197036" y="2549347"/>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397" name="object 397"/>
          <p:cNvSpPr/>
          <p:nvPr/>
        </p:nvSpPr>
        <p:spPr>
          <a:xfrm>
            <a:off x="9197036" y="2549347"/>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graphicFrame>
        <p:nvGraphicFramePr>
          <p:cNvPr id="398" name="object 398"/>
          <p:cNvGraphicFramePr>
            <a:graphicFrameLocks noGrp="1"/>
          </p:cNvGraphicFramePr>
          <p:nvPr/>
        </p:nvGraphicFramePr>
        <p:xfrm>
          <a:off x="8962948" y="2774289"/>
          <a:ext cx="413004" cy="645567"/>
        </p:xfrm>
        <a:graphic>
          <a:graphicData uri="http://schemas.openxmlformats.org/drawingml/2006/table">
            <a:tbl>
              <a:tblPr firstRow="1" bandRow="1">
                <a:tableStyleId>{2D5ABB26-0587-4C30-8999-92F81FD0307C}</a:tableStyleId>
              </a:tblPr>
              <a:tblGrid>
                <a:gridCol w="205740">
                  <a:extLst>
                    <a:ext uri="{9D8B030D-6E8A-4147-A177-3AD203B41FA5}">
                      <a16:colId xmlns:a16="http://schemas.microsoft.com/office/drawing/2014/main" val="20000"/>
                    </a:ext>
                  </a:extLst>
                </a:gridCol>
                <a:gridCol w="207264">
                  <a:extLst>
                    <a:ext uri="{9D8B030D-6E8A-4147-A177-3AD203B41FA5}">
                      <a16:colId xmlns:a16="http://schemas.microsoft.com/office/drawing/2014/main" val="20001"/>
                    </a:ext>
                  </a:extLst>
                </a:gridCol>
              </a:tblGrid>
              <a:tr h="230429">
                <a:tc>
                  <a:txBody>
                    <a:bodyPr/>
                    <a:lstStyle/>
                    <a:p>
                      <a:pPr>
                        <a:lnSpc>
                          <a:spcPct val="100000"/>
                        </a:lnSpc>
                      </a:pPr>
                      <a:endParaRPr sz="13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tc>
                  <a:txBody>
                    <a:bodyPr/>
                    <a:lstStyle/>
                    <a:p>
                      <a:pPr>
                        <a:lnSpc>
                          <a:spcPct val="100000"/>
                        </a:lnSpc>
                      </a:pPr>
                      <a:endParaRPr sz="1300">
                        <a:latin typeface="Times New Roman"/>
                        <a:cs typeface="Times New Roman"/>
                      </a:endParaRPr>
                    </a:p>
                  </a:txBody>
                  <a:tcPr marL="0" marR="0" marT="0" marB="0">
                    <a:lnL w="9525">
                      <a:solidFill>
                        <a:srgbClr val="FFFFFF"/>
                      </a:solidFill>
                      <a:prstDash val="solid"/>
                    </a:lnL>
                    <a:lnT w="9525">
                      <a:solidFill>
                        <a:srgbClr val="FFFFFF"/>
                      </a:solidFill>
                      <a:prstDash val="solid"/>
                    </a:lnT>
                    <a:lnB w="9525">
                      <a:solidFill>
                        <a:srgbClr val="FFFFFF"/>
                      </a:solidFill>
                      <a:prstDash val="solid"/>
                    </a:lnB>
                    <a:solidFill>
                      <a:srgbClr val="99CC00"/>
                    </a:solidFill>
                  </a:tcPr>
                </a:tc>
                <a:extLst>
                  <a:ext uri="{0D108BD9-81ED-4DB2-BD59-A6C34878D82A}">
                    <a16:rowId xmlns:a16="http://schemas.microsoft.com/office/drawing/2014/main" val="10000"/>
                  </a:ext>
                </a:extLst>
              </a:tr>
              <a:tr h="207569">
                <a:tc>
                  <a:txBody>
                    <a:bodyPr/>
                    <a:lstStyle/>
                    <a:p>
                      <a:pP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tc>
                  <a:txBody>
                    <a:bodyPr/>
                    <a:lstStyle/>
                    <a:p>
                      <a:pP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extLst>
                  <a:ext uri="{0D108BD9-81ED-4DB2-BD59-A6C34878D82A}">
                    <a16:rowId xmlns:a16="http://schemas.microsoft.com/office/drawing/2014/main" val="10001"/>
                  </a:ext>
                </a:extLst>
              </a:tr>
              <a:tr h="207569">
                <a:tc>
                  <a:txBody>
                    <a:bodyPr/>
                    <a:lstStyle/>
                    <a:p>
                      <a:pP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solidFill>
                      <a:srgbClr val="99CC00"/>
                    </a:solidFill>
                  </a:tcPr>
                </a:tc>
                <a:tc>
                  <a:txBody>
                    <a:bodyPr/>
                    <a:lstStyle/>
                    <a:p>
                      <a:pPr>
                        <a:lnSpc>
                          <a:spcPct val="100000"/>
                        </a:lnSpc>
                      </a:pPr>
                      <a:endParaRPr sz="1200">
                        <a:latin typeface="Times New Roman"/>
                        <a:cs typeface="Times New Roman"/>
                      </a:endParaRPr>
                    </a:p>
                  </a:txBody>
                  <a:tcPr marL="0" marR="0" marT="0" marB="0">
                    <a:lnL w="9525">
                      <a:solidFill>
                        <a:srgbClr val="FFFFFF"/>
                      </a:solidFill>
                      <a:prstDash val="solid"/>
                    </a:lnL>
                    <a:lnT w="9525">
                      <a:solidFill>
                        <a:srgbClr val="FFFFFF"/>
                      </a:solidFill>
                      <a:prstDash val="solid"/>
                    </a:lnT>
                    <a:solidFill>
                      <a:srgbClr val="99CC00"/>
                    </a:solidFill>
                  </a:tcPr>
                </a:tc>
                <a:extLst>
                  <a:ext uri="{0D108BD9-81ED-4DB2-BD59-A6C34878D82A}">
                    <a16:rowId xmlns:a16="http://schemas.microsoft.com/office/drawing/2014/main" val="10002"/>
                  </a:ext>
                </a:extLst>
              </a:tr>
            </a:tbl>
          </a:graphicData>
        </a:graphic>
      </p:graphicFrame>
      <p:sp>
        <p:nvSpPr>
          <p:cNvPr id="399" name="object 399"/>
          <p:cNvSpPr/>
          <p:nvPr/>
        </p:nvSpPr>
        <p:spPr>
          <a:xfrm>
            <a:off x="8366761" y="4023360"/>
            <a:ext cx="1060703" cy="276605"/>
          </a:xfrm>
          <a:custGeom>
            <a:avLst/>
            <a:gdLst/>
            <a:ahLst/>
            <a:cxnLst/>
            <a:rect l="l" t="t" r="r" b="b"/>
            <a:pathLst>
              <a:path w="883920" h="230504">
                <a:moveTo>
                  <a:pt x="0" y="230124"/>
                </a:moveTo>
                <a:lnTo>
                  <a:pt x="883920" y="230124"/>
                </a:lnTo>
                <a:lnTo>
                  <a:pt x="883920" y="0"/>
                </a:lnTo>
                <a:lnTo>
                  <a:pt x="0" y="0"/>
                </a:lnTo>
                <a:lnTo>
                  <a:pt x="0" y="2301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00" name="object 400"/>
          <p:cNvSpPr txBox="1"/>
          <p:nvPr/>
        </p:nvSpPr>
        <p:spPr>
          <a:xfrm>
            <a:off x="8372245" y="4005986"/>
            <a:ext cx="1050036" cy="263918"/>
          </a:xfrm>
          <a:prstGeom prst="rect">
            <a:avLst/>
          </a:prstGeom>
          <a:solidFill>
            <a:srgbClr val="FF9900"/>
          </a:solidFill>
        </p:spPr>
        <p:txBody>
          <a:bodyPr vert="horz" wrap="square" lIns="0" tIns="41910" rIns="0" bIns="0" rtlCol="0">
            <a:spAutoFit/>
          </a:bodyPr>
          <a:lstStyle/>
          <a:p>
            <a:pPr algn="ctr" defTabSz="1097280" eaLnBrk="1" fontAlgn="auto" hangingPunct="1">
              <a:spcBef>
                <a:spcPts val="330"/>
              </a:spcBef>
              <a:spcAft>
                <a:spcPts val="0"/>
              </a:spcAft>
              <a:defRPr/>
            </a:pPr>
            <a:r>
              <a:rPr sz="1440" b="1" spc="-6" dirty="0">
                <a:solidFill>
                  <a:srgbClr val="FFFFFF"/>
                </a:solidFill>
                <a:latin typeface="Arial"/>
                <a:ea typeface="微软雅黑"/>
                <a:cs typeface="Arial"/>
              </a:rPr>
              <a:t>L1</a:t>
            </a:r>
            <a:endParaRPr sz="1440">
              <a:solidFill>
                <a:prstClr val="black"/>
              </a:solidFill>
              <a:latin typeface="Arial"/>
              <a:ea typeface="微软雅黑"/>
              <a:cs typeface="Arial"/>
            </a:endParaRPr>
          </a:p>
        </p:txBody>
      </p:sp>
      <p:sp>
        <p:nvSpPr>
          <p:cNvPr id="401" name="object 401"/>
          <p:cNvSpPr/>
          <p:nvPr/>
        </p:nvSpPr>
        <p:spPr>
          <a:xfrm>
            <a:off x="8366761" y="3514952"/>
            <a:ext cx="1062990" cy="463296"/>
          </a:xfrm>
          <a:custGeom>
            <a:avLst/>
            <a:gdLst/>
            <a:ahLst/>
            <a:cxnLst/>
            <a:rect l="l" t="t" r="r" b="b"/>
            <a:pathLst>
              <a:path w="885825" h="386079">
                <a:moveTo>
                  <a:pt x="885444" y="0"/>
                </a:moveTo>
                <a:lnTo>
                  <a:pt x="0" y="0"/>
                </a:lnTo>
                <a:lnTo>
                  <a:pt x="0" y="385572"/>
                </a:lnTo>
                <a:lnTo>
                  <a:pt x="885444" y="385572"/>
                </a:lnTo>
                <a:lnTo>
                  <a:pt x="885444"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02" name="object 402"/>
          <p:cNvSpPr/>
          <p:nvPr/>
        </p:nvSpPr>
        <p:spPr>
          <a:xfrm>
            <a:off x="8366761" y="3514952"/>
            <a:ext cx="1062990" cy="463296"/>
          </a:xfrm>
          <a:custGeom>
            <a:avLst/>
            <a:gdLst/>
            <a:ahLst/>
            <a:cxnLst/>
            <a:rect l="l" t="t" r="r" b="b"/>
            <a:pathLst>
              <a:path w="885825" h="386079">
                <a:moveTo>
                  <a:pt x="0" y="385572"/>
                </a:moveTo>
                <a:lnTo>
                  <a:pt x="885444" y="385572"/>
                </a:lnTo>
                <a:lnTo>
                  <a:pt x="885444" y="0"/>
                </a:lnTo>
                <a:lnTo>
                  <a:pt x="0" y="0"/>
                </a:lnTo>
                <a:lnTo>
                  <a:pt x="0" y="385572"/>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03" name="object 403"/>
          <p:cNvSpPr/>
          <p:nvPr/>
        </p:nvSpPr>
        <p:spPr>
          <a:xfrm>
            <a:off x="8414308" y="356250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04" name="object 404"/>
          <p:cNvSpPr/>
          <p:nvPr/>
        </p:nvSpPr>
        <p:spPr>
          <a:xfrm>
            <a:off x="8414308" y="356250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05" name="object 405"/>
          <p:cNvSpPr txBox="1"/>
          <p:nvPr/>
        </p:nvSpPr>
        <p:spPr>
          <a:xfrm>
            <a:off x="8442503" y="3579418"/>
            <a:ext cx="14325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18" dirty="0">
                <a:solidFill>
                  <a:srgbClr val="FFFFFF"/>
                </a:solidFill>
                <a:latin typeface="Arial"/>
                <a:ea typeface="微软雅黑"/>
                <a:cs typeface="Arial"/>
              </a:rPr>
              <a:t>TF</a:t>
            </a:r>
            <a:endParaRPr sz="840">
              <a:solidFill>
                <a:prstClr val="black"/>
              </a:solidFill>
              <a:latin typeface="Arial"/>
              <a:ea typeface="微软雅黑"/>
              <a:cs typeface="Arial"/>
            </a:endParaRPr>
          </a:p>
        </p:txBody>
      </p:sp>
      <p:sp>
        <p:nvSpPr>
          <p:cNvPr id="406" name="object 406"/>
          <p:cNvSpPr/>
          <p:nvPr/>
        </p:nvSpPr>
        <p:spPr>
          <a:xfrm>
            <a:off x="8414308" y="3747211"/>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07" name="object 407"/>
          <p:cNvSpPr/>
          <p:nvPr/>
        </p:nvSpPr>
        <p:spPr>
          <a:xfrm>
            <a:off x="8673999" y="3562502"/>
            <a:ext cx="185166" cy="369570"/>
          </a:xfrm>
          <a:custGeom>
            <a:avLst/>
            <a:gdLst/>
            <a:ahLst/>
            <a:cxnLst/>
            <a:rect l="l" t="t" r="r" b="b"/>
            <a:pathLst>
              <a:path w="154304" h="307975">
                <a:moveTo>
                  <a:pt x="153924" y="0"/>
                </a:moveTo>
                <a:lnTo>
                  <a:pt x="0" y="0"/>
                </a:lnTo>
                <a:lnTo>
                  <a:pt x="0" y="307848"/>
                </a:lnTo>
                <a:lnTo>
                  <a:pt x="153924" y="307848"/>
                </a:lnTo>
                <a:lnTo>
                  <a:pt x="153924"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08" name="object 408"/>
          <p:cNvSpPr/>
          <p:nvPr/>
        </p:nvSpPr>
        <p:spPr>
          <a:xfrm>
            <a:off x="8673999" y="3562502"/>
            <a:ext cx="185166" cy="369570"/>
          </a:xfrm>
          <a:custGeom>
            <a:avLst/>
            <a:gdLst/>
            <a:ahLst/>
            <a:cxnLst/>
            <a:rect l="l" t="t" r="r" b="b"/>
            <a:pathLst>
              <a:path w="154304" h="307975">
                <a:moveTo>
                  <a:pt x="0" y="307848"/>
                </a:moveTo>
                <a:lnTo>
                  <a:pt x="153924" y="307848"/>
                </a:lnTo>
                <a:lnTo>
                  <a:pt x="153924" y="0"/>
                </a:lnTo>
                <a:lnTo>
                  <a:pt x="0" y="0"/>
                </a:lnTo>
                <a:lnTo>
                  <a:pt x="0" y="307848"/>
                </a:lnTo>
                <a:close/>
              </a:path>
            </a:pathLst>
          </a:custGeom>
          <a:ln w="9143">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09" name="object 409"/>
          <p:cNvSpPr/>
          <p:nvPr/>
        </p:nvSpPr>
        <p:spPr>
          <a:xfrm>
            <a:off x="8673999" y="3747211"/>
            <a:ext cx="185166" cy="0"/>
          </a:xfrm>
          <a:custGeom>
            <a:avLst/>
            <a:gdLst/>
            <a:ahLst/>
            <a:cxnLst/>
            <a:rect l="l" t="t" r="r" b="b"/>
            <a:pathLst>
              <a:path w="154304">
                <a:moveTo>
                  <a:pt x="0" y="0"/>
                </a:moveTo>
                <a:lnTo>
                  <a:pt x="153923"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10" name="object 410"/>
          <p:cNvSpPr/>
          <p:nvPr/>
        </p:nvSpPr>
        <p:spPr>
          <a:xfrm>
            <a:off x="9197035" y="356250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11" name="object 411"/>
          <p:cNvSpPr/>
          <p:nvPr/>
        </p:nvSpPr>
        <p:spPr>
          <a:xfrm>
            <a:off x="9197035" y="356250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12" name="object 412"/>
          <p:cNvSpPr/>
          <p:nvPr/>
        </p:nvSpPr>
        <p:spPr>
          <a:xfrm>
            <a:off x="9197035" y="3747211"/>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13" name="object 413"/>
          <p:cNvSpPr/>
          <p:nvPr/>
        </p:nvSpPr>
        <p:spPr>
          <a:xfrm>
            <a:off x="8935517" y="356250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14" name="object 414"/>
          <p:cNvSpPr/>
          <p:nvPr/>
        </p:nvSpPr>
        <p:spPr>
          <a:xfrm>
            <a:off x="8935517" y="356250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15" name="object 415"/>
          <p:cNvSpPr/>
          <p:nvPr/>
        </p:nvSpPr>
        <p:spPr>
          <a:xfrm>
            <a:off x="8935517" y="3747211"/>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16" name="object 416"/>
          <p:cNvSpPr/>
          <p:nvPr/>
        </p:nvSpPr>
        <p:spPr>
          <a:xfrm>
            <a:off x="9575597" y="2459735"/>
            <a:ext cx="1154430" cy="1891284"/>
          </a:xfrm>
          <a:custGeom>
            <a:avLst/>
            <a:gdLst/>
            <a:ahLst/>
            <a:cxnLst/>
            <a:rect l="l" t="t" r="r" b="b"/>
            <a:pathLst>
              <a:path w="962025" h="1576070">
                <a:moveTo>
                  <a:pt x="961643" y="0"/>
                </a:moveTo>
                <a:lnTo>
                  <a:pt x="0" y="0"/>
                </a:lnTo>
                <a:lnTo>
                  <a:pt x="0" y="1575816"/>
                </a:lnTo>
                <a:lnTo>
                  <a:pt x="961643" y="1575816"/>
                </a:lnTo>
                <a:lnTo>
                  <a:pt x="961643" y="0"/>
                </a:lnTo>
                <a:close/>
              </a:path>
            </a:pathLst>
          </a:custGeom>
          <a:solidFill>
            <a:srgbClr val="EDEBE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17" name="object 417"/>
          <p:cNvSpPr/>
          <p:nvPr/>
        </p:nvSpPr>
        <p:spPr>
          <a:xfrm>
            <a:off x="9621317" y="2505455"/>
            <a:ext cx="509016" cy="966216"/>
          </a:xfrm>
          <a:custGeom>
            <a:avLst/>
            <a:gdLst/>
            <a:ahLst/>
            <a:cxnLst/>
            <a:rect l="l" t="t" r="r" b="b"/>
            <a:pathLst>
              <a:path w="424179" h="805180">
                <a:moveTo>
                  <a:pt x="423671" y="0"/>
                </a:moveTo>
                <a:lnTo>
                  <a:pt x="0" y="0"/>
                </a:lnTo>
                <a:lnTo>
                  <a:pt x="0" y="804672"/>
                </a:lnTo>
                <a:lnTo>
                  <a:pt x="423671" y="804672"/>
                </a:lnTo>
                <a:lnTo>
                  <a:pt x="423671"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18" name="object 418"/>
          <p:cNvSpPr/>
          <p:nvPr/>
        </p:nvSpPr>
        <p:spPr>
          <a:xfrm>
            <a:off x="9621317" y="2505455"/>
            <a:ext cx="509016" cy="966216"/>
          </a:xfrm>
          <a:custGeom>
            <a:avLst/>
            <a:gdLst/>
            <a:ahLst/>
            <a:cxnLst/>
            <a:rect l="l" t="t" r="r" b="b"/>
            <a:pathLst>
              <a:path w="424179" h="805180">
                <a:moveTo>
                  <a:pt x="0" y="804672"/>
                </a:moveTo>
                <a:lnTo>
                  <a:pt x="423671" y="804672"/>
                </a:lnTo>
                <a:lnTo>
                  <a:pt x="423671" y="0"/>
                </a:lnTo>
                <a:lnTo>
                  <a:pt x="0" y="0"/>
                </a:lnTo>
                <a:lnTo>
                  <a:pt x="0" y="804672"/>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19" name="object 419"/>
          <p:cNvSpPr/>
          <p:nvPr/>
        </p:nvSpPr>
        <p:spPr>
          <a:xfrm>
            <a:off x="9668866" y="2551175"/>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20" name="object 420"/>
          <p:cNvSpPr/>
          <p:nvPr/>
        </p:nvSpPr>
        <p:spPr>
          <a:xfrm>
            <a:off x="9668866" y="2551175"/>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21" name="object 421"/>
          <p:cNvSpPr txBox="1"/>
          <p:nvPr/>
        </p:nvSpPr>
        <p:spPr>
          <a:xfrm>
            <a:off x="9621317" y="2505455"/>
            <a:ext cx="486156" cy="201594"/>
          </a:xfrm>
          <a:prstGeom prst="rect">
            <a:avLst/>
          </a:prstGeom>
          <a:ln w="9144">
            <a:solidFill>
              <a:srgbClr val="FFFFFF"/>
            </a:solidFill>
          </a:ln>
        </p:spPr>
        <p:txBody>
          <a:bodyPr vert="horz" wrap="square" lIns="0" tIns="71628" rIns="0" bIns="0" rtlCol="0">
            <a:spAutoFit/>
          </a:bodyPr>
          <a:lstStyle/>
          <a:p>
            <a:pPr marL="69342" defTabSz="1097280" eaLnBrk="1" fontAlgn="auto" hangingPunct="1">
              <a:spcBef>
                <a:spcPts val="564"/>
              </a:spcBef>
              <a:spcAft>
                <a:spcPts val="0"/>
              </a:spcAft>
              <a:defRPr/>
            </a:pPr>
            <a:r>
              <a:rPr sz="840" b="1" spc="-6" dirty="0">
                <a:solidFill>
                  <a:srgbClr val="FFFFFF"/>
                </a:solidFill>
                <a:latin typeface="Arial"/>
                <a:ea typeface="微软雅黑"/>
                <a:cs typeface="Arial"/>
              </a:rPr>
              <a:t>SP</a:t>
            </a:r>
            <a:endParaRPr sz="840">
              <a:solidFill>
                <a:prstClr val="black"/>
              </a:solidFill>
              <a:latin typeface="Arial"/>
              <a:ea typeface="微软雅黑"/>
              <a:cs typeface="Arial"/>
            </a:endParaRPr>
          </a:p>
        </p:txBody>
      </p:sp>
      <p:sp>
        <p:nvSpPr>
          <p:cNvPr id="422" name="object 422"/>
          <p:cNvSpPr/>
          <p:nvPr/>
        </p:nvSpPr>
        <p:spPr>
          <a:xfrm>
            <a:off x="9899294" y="2551175"/>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23" name="object 423"/>
          <p:cNvSpPr/>
          <p:nvPr/>
        </p:nvSpPr>
        <p:spPr>
          <a:xfrm>
            <a:off x="9899294" y="2551175"/>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24" name="object 424"/>
          <p:cNvSpPr/>
          <p:nvPr/>
        </p:nvSpPr>
        <p:spPr>
          <a:xfrm>
            <a:off x="9668866" y="2781605"/>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25" name="object 425"/>
          <p:cNvSpPr/>
          <p:nvPr/>
        </p:nvSpPr>
        <p:spPr>
          <a:xfrm>
            <a:off x="9668866" y="2781605"/>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26" name="object 426"/>
          <p:cNvSpPr/>
          <p:nvPr/>
        </p:nvSpPr>
        <p:spPr>
          <a:xfrm>
            <a:off x="9899294" y="2781605"/>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27" name="object 427"/>
          <p:cNvSpPr/>
          <p:nvPr/>
        </p:nvSpPr>
        <p:spPr>
          <a:xfrm>
            <a:off x="9899294" y="2781605"/>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28" name="object 428"/>
          <p:cNvSpPr/>
          <p:nvPr/>
        </p:nvSpPr>
        <p:spPr>
          <a:xfrm>
            <a:off x="9668866" y="3012033"/>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29" name="object 429"/>
          <p:cNvSpPr/>
          <p:nvPr/>
        </p:nvSpPr>
        <p:spPr>
          <a:xfrm>
            <a:off x="9668866" y="3012033"/>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30" name="object 430"/>
          <p:cNvSpPr/>
          <p:nvPr/>
        </p:nvSpPr>
        <p:spPr>
          <a:xfrm>
            <a:off x="9899294" y="3012033"/>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31" name="object 431"/>
          <p:cNvSpPr/>
          <p:nvPr/>
        </p:nvSpPr>
        <p:spPr>
          <a:xfrm>
            <a:off x="9899294" y="3012033"/>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32" name="object 432"/>
          <p:cNvSpPr/>
          <p:nvPr/>
        </p:nvSpPr>
        <p:spPr>
          <a:xfrm>
            <a:off x="9668866" y="3242462"/>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33" name="object 433"/>
          <p:cNvSpPr/>
          <p:nvPr/>
        </p:nvSpPr>
        <p:spPr>
          <a:xfrm>
            <a:off x="9668866" y="3242462"/>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34" name="object 434"/>
          <p:cNvSpPr/>
          <p:nvPr/>
        </p:nvSpPr>
        <p:spPr>
          <a:xfrm>
            <a:off x="9899294" y="3242462"/>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35" name="object 435"/>
          <p:cNvSpPr/>
          <p:nvPr/>
        </p:nvSpPr>
        <p:spPr>
          <a:xfrm>
            <a:off x="9899294" y="3242462"/>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36" name="object 436"/>
          <p:cNvSpPr/>
          <p:nvPr/>
        </p:nvSpPr>
        <p:spPr>
          <a:xfrm>
            <a:off x="10177271" y="2505455"/>
            <a:ext cx="506730" cy="966216"/>
          </a:xfrm>
          <a:custGeom>
            <a:avLst/>
            <a:gdLst/>
            <a:ahLst/>
            <a:cxnLst/>
            <a:rect l="l" t="t" r="r" b="b"/>
            <a:pathLst>
              <a:path w="422275" h="805180">
                <a:moveTo>
                  <a:pt x="422148" y="0"/>
                </a:moveTo>
                <a:lnTo>
                  <a:pt x="0" y="0"/>
                </a:lnTo>
                <a:lnTo>
                  <a:pt x="0" y="804672"/>
                </a:lnTo>
                <a:lnTo>
                  <a:pt x="422148" y="804672"/>
                </a:lnTo>
                <a:lnTo>
                  <a:pt x="422148"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37" name="object 437"/>
          <p:cNvSpPr/>
          <p:nvPr/>
        </p:nvSpPr>
        <p:spPr>
          <a:xfrm>
            <a:off x="10177271" y="2505455"/>
            <a:ext cx="506730" cy="966216"/>
          </a:xfrm>
          <a:custGeom>
            <a:avLst/>
            <a:gdLst/>
            <a:ahLst/>
            <a:cxnLst/>
            <a:rect l="l" t="t" r="r" b="b"/>
            <a:pathLst>
              <a:path w="422275" h="805180">
                <a:moveTo>
                  <a:pt x="0" y="804672"/>
                </a:moveTo>
                <a:lnTo>
                  <a:pt x="422148" y="804672"/>
                </a:lnTo>
                <a:lnTo>
                  <a:pt x="422148" y="0"/>
                </a:lnTo>
                <a:lnTo>
                  <a:pt x="0" y="0"/>
                </a:lnTo>
                <a:lnTo>
                  <a:pt x="0" y="804672"/>
                </a:lnTo>
                <a:close/>
              </a:path>
            </a:pathLst>
          </a:custGeom>
          <a:ln w="9143">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38" name="object 438"/>
          <p:cNvSpPr/>
          <p:nvPr/>
        </p:nvSpPr>
        <p:spPr>
          <a:xfrm>
            <a:off x="10224820" y="2551175"/>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39" name="object 439"/>
          <p:cNvSpPr/>
          <p:nvPr/>
        </p:nvSpPr>
        <p:spPr>
          <a:xfrm>
            <a:off x="10224820" y="2551175"/>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40" name="object 440"/>
          <p:cNvSpPr txBox="1"/>
          <p:nvPr/>
        </p:nvSpPr>
        <p:spPr>
          <a:xfrm>
            <a:off x="10245698" y="2562605"/>
            <a:ext cx="15849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6" dirty="0">
                <a:solidFill>
                  <a:srgbClr val="FFFFFF"/>
                </a:solidFill>
                <a:latin typeface="Arial"/>
                <a:ea typeface="微软雅黑"/>
                <a:cs typeface="Arial"/>
              </a:rPr>
              <a:t>SP</a:t>
            </a:r>
            <a:endParaRPr sz="840">
              <a:solidFill>
                <a:prstClr val="black"/>
              </a:solidFill>
              <a:latin typeface="Arial"/>
              <a:ea typeface="微软雅黑"/>
              <a:cs typeface="Arial"/>
            </a:endParaRPr>
          </a:p>
        </p:txBody>
      </p:sp>
      <p:sp>
        <p:nvSpPr>
          <p:cNvPr id="441" name="object 441"/>
          <p:cNvSpPr/>
          <p:nvPr/>
        </p:nvSpPr>
        <p:spPr>
          <a:xfrm>
            <a:off x="10453420" y="2551175"/>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42" name="object 442"/>
          <p:cNvSpPr/>
          <p:nvPr/>
        </p:nvSpPr>
        <p:spPr>
          <a:xfrm>
            <a:off x="10453420" y="2551175"/>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graphicFrame>
        <p:nvGraphicFramePr>
          <p:cNvPr id="443" name="object 443"/>
          <p:cNvGraphicFramePr>
            <a:graphicFrameLocks noGrp="1"/>
          </p:cNvGraphicFramePr>
          <p:nvPr/>
        </p:nvGraphicFramePr>
        <p:xfrm>
          <a:off x="10219333" y="2776119"/>
          <a:ext cx="413004" cy="645567"/>
        </p:xfrm>
        <a:graphic>
          <a:graphicData uri="http://schemas.openxmlformats.org/drawingml/2006/table">
            <a:tbl>
              <a:tblPr firstRow="1" bandRow="1">
                <a:tableStyleId>{2D5ABB26-0587-4C30-8999-92F81FD0307C}</a:tableStyleId>
              </a:tblPr>
              <a:tblGrid>
                <a:gridCol w="182880">
                  <a:extLst>
                    <a:ext uri="{9D8B030D-6E8A-4147-A177-3AD203B41FA5}">
                      <a16:colId xmlns:a16="http://schemas.microsoft.com/office/drawing/2014/main" val="20000"/>
                    </a:ext>
                  </a:extLst>
                </a:gridCol>
                <a:gridCol w="230124">
                  <a:extLst>
                    <a:ext uri="{9D8B030D-6E8A-4147-A177-3AD203B41FA5}">
                      <a16:colId xmlns:a16="http://schemas.microsoft.com/office/drawing/2014/main" val="20001"/>
                    </a:ext>
                  </a:extLst>
                </a:gridCol>
              </a:tblGrid>
              <a:tr h="207569">
                <a:tc>
                  <a:txBody>
                    <a:bodyPr/>
                    <a:lstStyle/>
                    <a:p>
                      <a:pP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tc>
                  <a:txBody>
                    <a:bodyPr/>
                    <a:lstStyle/>
                    <a:p>
                      <a:pP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extLst>
                  <a:ext uri="{0D108BD9-81ED-4DB2-BD59-A6C34878D82A}">
                    <a16:rowId xmlns:a16="http://schemas.microsoft.com/office/drawing/2014/main" val="10000"/>
                  </a:ext>
                </a:extLst>
              </a:tr>
              <a:tr h="230429">
                <a:tc>
                  <a:txBody>
                    <a:bodyPr/>
                    <a:lstStyle/>
                    <a:p>
                      <a:pPr>
                        <a:lnSpc>
                          <a:spcPct val="100000"/>
                        </a:lnSpc>
                      </a:pPr>
                      <a:endParaRPr sz="13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tc>
                  <a:txBody>
                    <a:bodyPr/>
                    <a:lstStyle/>
                    <a:p>
                      <a:pPr>
                        <a:lnSpc>
                          <a:spcPct val="100000"/>
                        </a:lnSpc>
                      </a:pPr>
                      <a:endParaRPr sz="13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extLst>
                  <a:ext uri="{0D108BD9-81ED-4DB2-BD59-A6C34878D82A}">
                    <a16:rowId xmlns:a16="http://schemas.microsoft.com/office/drawing/2014/main" val="10001"/>
                  </a:ext>
                </a:extLst>
              </a:tr>
              <a:tr h="207569">
                <a:tc>
                  <a:txBody>
                    <a:bodyPr/>
                    <a:lstStyle/>
                    <a:p>
                      <a:pP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tc>
                  <a:txBody>
                    <a:bodyPr/>
                    <a:lstStyle/>
                    <a:p>
                      <a:pP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extLst>
                  <a:ext uri="{0D108BD9-81ED-4DB2-BD59-A6C34878D82A}">
                    <a16:rowId xmlns:a16="http://schemas.microsoft.com/office/drawing/2014/main" val="10002"/>
                  </a:ext>
                </a:extLst>
              </a:tr>
            </a:tbl>
          </a:graphicData>
        </a:graphic>
      </p:graphicFrame>
      <p:sp>
        <p:nvSpPr>
          <p:cNvPr id="444" name="object 444"/>
          <p:cNvSpPr/>
          <p:nvPr/>
        </p:nvSpPr>
        <p:spPr>
          <a:xfrm>
            <a:off x="9621317" y="4025188"/>
            <a:ext cx="1062990" cy="278130"/>
          </a:xfrm>
          <a:custGeom>
            <a:avLst/>
            <a:gdLst/>
            <a:ahLst/>
            <a:cxnLst/>
            <a:rect l="l" t="t" r="r" b="b"/>
            <a:pathLst>
              <a:path w="885825" h="231775">
                <a:moveTo>
                  <a:pt x="0" y="231648"/>
                </a:moveTo>
                <a:lnTo>
                  <a:pt x="885443" y="231648"/>
                </a:lnTo>
                <a:lnTo>
                  <a:pt x="885443" y="0"/>
                </a:lnTo>
                <a:lnTo>
                  <a:pt x="0" y="0"/>
                </a:lnTo>
                <a:lnTo>
                  <a:pt x="0" y="231648"/>
                </a:lnTo>
                <a:close/>
              </a:path>
            </a:pathLst>
          </a:custGeom>
          <a:ln w="9143">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45" name="object 445"/>
          <p:cNvSpPr txBox="1"/>
          <p:nvPr/>
        </p:nvSpPr>
        <p:spPr>
          <a:xfrm>
            <a:off x="9626802" y="4007816"/>
            <a:ext cx="1051560" cy="263918"/>
          </a:xfrm>
          <a:prstGeom prst="rect">
            <a:avLst/>
          </a:prstGeom>
          <a:solidFill>
            <a:srgbClr val="FF9900"/>
          </a:solidFill>
        </p:spPr>
        <p:txBody>
          <a:bodyPr vert="horz" wrap="square" lIns="0" tIns="41910" rIns="0" bIns="0" rtlCol="0">
            <a:spAutoFit/>
          </a:bodyPr>
          <a:lstStyle/>
          <a:p>
            <a:pPr algn="ctr" defTabSz="1097280" eaLnBrk="1" fontAlgn="auto" hangingPunct="1">
              <a:spcBef>
                <a:spcPts val="330"/>
              </a:spcBef>
              <a:spcAft>
                <a:spcPts val="0"/>
              </a:spcAft>
              <a:defRPr/>
            </a:pPr>
            <a:r>
              <a:rPr sz="1440" b="1" spc="-6" dirty="0">
                <a:solidFill>
                  <a:srgbClr val="FFFFFF"/>
                </a:solidFill>
                <a:latin typeface="Arial"/>
                <a:ea typeface="微软雅黑"/>
                <a:cs typeface="Arial"/>
              </a:rPr>
              <a:t>L1</a:t>
            </a:r>
            <a:endParaRPr sz="1440">
              <a:solidFill>
                <a:prstClr val="black"/>
              </a:solidFill>
              <a:latin typeface="Arial"/>
              <a:ea typeface="微软雅黑"/>
              <a:cs typeface="Arial"/>
            </a:endParaRPr>
          </a:p>
        </p:txBody>
      </p:sp>
      <p:sp>
        <p:nvSpPr>
          <p:cNvPr id="446" name="object 446"/>
          <p:cNvSpPr/>
          <p:nvPr/>
        </p:nvSpPr>
        <p:spPr>
          <a:xfrm>
            <a:off x="9623146" y="3518612"/>
            <a:ext cx="1060703" cy="461010"/>
          </a:xfrm>
          <a:custGeom>
            <a:avLst/>
            <a:gdLst/>
            <a:ahLst/>
            <a:cxnLst/>
            <a:rect l="l" t="t" r="r" b="b"/>
            <a:pathLst>
              <a:path w="883920" h="384175">
                <a:moveTo>
                  <a:pt x="883919" y="0"/>
                </a:moveTo>
                <a:lnTo>
                  <a:pt x="0" y="0"/>
                </a:lnTo>
                <a:lnTo>
                  <a:pt x="0" y="384048"/>
                </a:lnTo>
                <a:lnTo>
                  <a:pt x="883919" y="384048"/>
                </a:lnTo>
                <a:lnTo>
                  <a:pt x="883919"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47" name="object 447"/>
          <p:cNvSpPr/>
          <p:nvPr/>
        </p:nvSpPr>
        <p:spPr>
          <a:xfrm>
            <a:off x="9623146" y="3518612"/>
            <a:ext cx="1060703" cy="461010"/>
          </a:xfrm>
          <a:custGeom>
            <a:avLst/>
            <a:gdLst/>
            <a:ahLst/>
            <a:cxnLst/>
            <a:rect l="l" t="t" r="r" b="b"/>
            <a:pathLst>
              <a:path w="883920" h="384175">
                <a:moveTo>
                  <a:pt x="0" y="384048"/>
                </a:moveTo>
                <a:lnTo>
                  <a:pt x="883919" y="384048"/>
                </a:lnTo>
                <a:lnTo>
                  <a:pt x="883919" y="0"/>
                </a:lnTo>
                <a:lnTo>
                  <a:pt x="0" y="0"/>
                </a:lnTo>
                <a:lnTo>
                  <a:pt x="0" y="3840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48" name="object 448"/>
          <p:cNvSpPr/>
          <p:nvPr/>
        </p:nvSpPr>
        <p:spPr>
          <a:xfrm>
            <a:off x="9668866" y="356433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49" name="object 449"/>
          <p:cNvSpPr/>
          <p:nvPr/>
        </p:nvSpPr>
        <p:spPr>
          <a:xfrm>
            <a:off x="9668866" y="356433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50" name="object 450"/>
          <p:cNvSpPr txBox="1"/>
          <p:nvPr/>
        </p:nvSpPr>
        <p:spPr>
          <a:xfrm>
            <a:off x="9698431" y="3581248"/>
            <a:ext cx="14325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18" dirty="0">
                <a:solidFill>
                  <a:srgbClr val="FFFFFF"/>
                </a:solidFill>
                <a:latin typeface="Arial"/>
                <a:ea typeface="微软雅黑"/>
                <a:cs typeface="Arial"/>
              </a:rPr>
              <a:t>TF</a:t>
            </a:r>
            <a:endParaRPr sz="840">
              <a:solidFill>
                <a:prstClr val="black"/>
              </a:solidFill>
              <a:latin typeface="Arial"/>
              <a:ea typeface="微软雅黑"/>
              <a:cs typeface="Arial"/>
            </a:endParaRPr>
          </a:p>
        </p:txBody>
      </p:sp>
      <p:sp>
        <p:nvSpPr>
          <p:cNvPr id="451" name="object 451"/>
          <p:cNvSpPr/>
          <p:nvPr/>
        </p:nvSpPr>
        <p:spPr>
          <a:xfrm>
            <a:off x="9668866" y="3749040"/>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52" name="object 452"/>
          <p:cNvSpPr/>
          <p:nvPr/>
        </p:nvSpPr>
        <p:spPr>
          <a:xfrm>
            <a:off x="9930383" y="356433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53" name="object 453"/>
          <p:cNvSpPr/>
          <p:nvPr/>
        </p:nvSpPr>
        <p:spPr>
          <a:xfrm>
            <a:off x="9930383" y="356433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54" name="object 454"/>
          <p:cNvSpPr/>
          <p:nvPr/>
        </p:nvSpPr>
        <p:spPr>
          <a:xfrm>
            <a:off x="9930383" y="3749040"/>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55" name="object 455"/>
          <p:cNvSpPr/>
          <p:nvPr/>
        </p:nvSpPr>
        <p:spPr>
          <a:xfrm>
            <a:off x="10453420" y="356433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56" name="object 456"/>
          <p:cNvSpPr/>
          <p:nvPr/>
        </p:nvSpPr>
        <p:spPr>
          <a:xfrm>
            <a:off x="10453420" y="356433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57" name="object 457"/>
          <p:cNvSpPr/>
          <p:nvPr/>
        </p:nvSpPr>
        <p:spPr>
          <a:xfrm>
            <a:off x="10453420" y="3749040"/>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58" name="object 458"/>
          <p:cNvSpPr/>
          <p:nvPr/>
        </p:nvSpPr>
        <p:spPr>
          <a:xfrm>
            <a:off x="10191902" y="356433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59" name="object 459"/>
          <p:cNvSpPr/>
          <p:nvPr/>
        </p:nvSpPr>
        <p:spPr>
          <a:xfrm>
            <a:off x="10191902" y="356433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60" name="object 460"/>
          <p:cNvSpPr/>
          <p:nvPr/>
        </p:nvSpPr>
        <p:spPr>
          <a:xfrm>
            <a:off x="10191902" y="3749040"/>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61" name="object 461"/>
          <p:cNvSpPr/>
          <p:nvPr/>
        </p:nvSpPr>
        <p:spPr>
          <a:xfrm>
            <a:off x="10806380" y="2459735"/>
            <a:ext cx="1154430" cy="1891284"/>
          </a:xfrm>
          <a:custGeom>
            <a:avLst/>
            <a:gdLst/>
            <a:ahLst/>
            <a:cxnLst/>
            <a:rect l="l" t="t" r="r" b="b"/>
            <a:pathLst>
              <a:path w="962025" h="1576070">
                <a:moveTo>
                  <a:pt x="961644" y="0"/>
                </a:moveTo>
                <a:lnTo>
                  <a:pt x="0" y="0"/>
                </a:lnTo>
                <a:lnTo>
                  <a:pt x="0" y="1575816"/>
                </a:lnTo>
                <a:lnTo>
                  <a:pt x="961644" y="1575816"/>
                </a:lnTo>
                <a:lnTo>
                  <a:pt x="961644" y="0"/>
                </a:lnTo>
                <a:close/>
              </a:path>
            </a:pathLst>
          </a:custGeom>
          <a:solidFill>
            <a:srgbClr val="EDEBE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62" name="object 462"/>
          <p:cNvSpPr/>
          <p:nvPr/>
        </p:nvSpPr>
        <p:spPr>
          <a:xfrm>
            <a:off x="10852100" y="2505455"/>
            <a:ext cx="506730" cy="966216"/>
          </a:xfrm>
          <a:custGeom>
            <a:avLst/>
            <a:gdLst/>
            <a:ahLst/>
            <a:cxnLst/>
            <a:rect l="l" t="t" r="r" b="b"/>
            <a:pathLst>
              <a:path w="422275" h="805180">
                <a:moveTo>
                  <a:pt x="422148" y="0"/>
                </a:moveTo>
                <a:lnTo>
                  <a:pt x="0" y="0"/>
                </a:lnTo>
                <a:lnTo>
                  <a:pt x="0" y="804672"/>
                </a:lnTo>
                <a:lnTo>
                  <a:pt x="422148" y="804672"/>
                </a:lnTo>
                <a:lnTo>
                  <a:pt x="422148"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63" name="object 463"/>
          <p:cNvSpPr/>
          <p:nvPr/>
        </p:nvSpPr>
        <p:spPr>
          <a:xfrm>
            <a:off x="10852100" y="2505455"/>
            <a:ext cx="506730" cy="966216"/>
          </a:xfrm>
          <a:custGeom>
            <a:avLst/>
            <a:gdLst/>
            <a:ahLst/>
            <a:cxnLst/>
            <a:rect l="l" t="t" r="r" b="b"/>
            <a:pathLst>
              <a:path w="422275" h="805180">
                <a:moveTo>
                  <a:pt x="0" y="804672"/>
                </a:moveTo>
                <a:lnTo>
                  <a:pt x="422148" y="804672"/>
                </a:lnTo>
                <a:lnTo>
                  <a:pt x="422148" y="0"/>
                </a:lnTo>
                <a:lnTo>
                  <a:pt x="0" y="0"/>
                </a:lnTo>
                <a:lnTo>
                  <a:pt x="0" y="804672"/>
                </a:lnTo>
                <a:close/>
              </a:path>
            </a:pathLst>
          </a:custGeom>
          <a:ln w="9143">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64" name="object 464"/>
          <p:cNvSpPr/>
          <p:nvPr/>
        </p:nvSpPr>
        <p:spPr>
          <a:xfrm>
            <a:off x="10899648" y="2551175"/>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65" name="object 465"/>
          <p:cNvSpPr/>
          <p:nvPr/>
        </p:nvSpPr>
        <p:spPr>
          <a:xfrm>
            <a:off x="10899648" y="2551175"/>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66" name="object 466"/>
          <p:cNvSpPr txBox="1"/>
          <p:nvPr/>
        </p:nvSpPr>
        <p:spPr>
          <a:xfrm>
            <a:off x="10921594" y="2562605"/>
            <a:ext cx="15849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6" dirty="0">
                <a:solidFill>
                  <a:srgbClr val="FFFFFF"/>
                </a:solidFill>
                <a:latin typeface="Arial"/>
                <a:ea typeface="微软雅黑"/>
                <a:cs typeface="Arial"/>
              </a:rPr>
              <a:t>SP</a:t>
            </a:r>
            <a:endParaRPr sz="840">
              <a:solidFill>
                <a:prstClr val="black"/>
              </a:solidFill>
              <a:latin typeface="Arial"/>
              <a:ea typeface="微软雅黑"/>
              <a:cs typeface="Arial"/>
            </a:endParaRPr>
          </a:p>
        </p:txBody>
      </p:sp>
      <p:sp>
        <p:nvSpPr>
          <p:cNvPr id="467" name="object 467"/>
          <p:cNvSpPr/>
          <p:nvPr/>
        </p:nvSpPr>
        <p:spPr>
          <a:xfrm>
            <a:off x="11128249" y="2551175"/>
            <a:ext cx="185166" cy="185166"/>
          </a:xfrm>
          <a:custGeom>
            <a:avLst/>
            <a:gdLst/>
            <a:ahLst/>
            <a:cxnLst/>
            <a:rect l="l" t="t" r="r" b="b"/>
            <a:pathLst>
              <a:path w="154304" h="154305">
                <a:moveTo>
                  <a:pt x="153924" y="0"/>
                </a:moveTo>
                <a:lnTo>
                  <a:pt x="0" y="0"/>
                </a:lnTo>
                <a:lnTo>
                  <a:pt x="0" y="153924"/>
                </a:lnTo>
                <a:lnTo>
                  <a:pt x="153924" y="153924"/>
                </a:lnTo>
                <a:lnTo>
                  <a:pt x="153924"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68" name="object 468"/>
          <p:cNvSpPr/>
          <p:nvPr/>
        </p:nvSpPr>
        <p:spPr>
          <a:xfrm>
            <a:off x="11128249" y="2551175"/>
            <a:ext cx="185166" cy="185166"/>
          </a:xfrm>
          <a:custGeom>
            <a:avLst/>
            <a:gdLst/>
            <a:ahLst/>
            <a:cxnLst/>
            <a:rect l="l" t="t" r="r" b="b"/>
            <a:pathLst>
              <a:path w="154304" h="154305">
                <a:moveTo>
                  <a:pt x="0" y="153924"/>
                </a:moveTo>
                <a:lnTo>
                  <a:pt x="153924" y="153924"/>
                </a:lnTo>
                <a:lnTo>
                  <a:pt x="153924"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graphicFrame>
        <p:nvGraphicFramePr>
          <p:cNvPr id="469" name="object 469"/>
          <p:cNvGraphicFramePr>
            <a:graphicFrameLocks noGrp="1"/>
          </p:cNvGraphicFramePr>
          <p:nvPr/>
        </p:nvGraphicFramePr>
        <p:xfrm>
          <a:off x="10894162" y="2776119"/>
          <a:ext cx="413004" cy="645567"/>
        </p:xfrm>
        <a:graphic>
          <a:graphicData uri="http://schemas.openxmlformats.org/drawingml/2006/table">
            <a:tbl>
              <a:tblPr firstRow="1" bandRow="1">
                <a:tableStyleId>{2D5ABB26-0587-4C30-8999-92F81FD0307C}</a:tableStyleId>
              </a:tblPr>
              <a:tblGrid>
                <a:gridCol w="205740">
                  <a:extLst>
                    <a:ext uri="{9D8B030D-6E8A-4147-A177-3AD203B41FA5}">
                      <a16:colId xmlns:a16="http://schemas.microsoft.com/office/drawing/2014/main" val="20000"/>
                    </a:ext>
                  </a:extLst>
                </a:gridCol>
                <a:gridCol w="207264">
                  <a:extLst>
                    <a:ext uri="{9D8B030D-6E8A-4147-A177-3AD203B41FA5}">
                      <a16:colId xmlns:a16="http://schemas.microsoft.com/office/drawing/2014/main" val="20001"/>
                    </a:ext>
                  </a:extLst>
                </a:gridCol>
              </a:tblGrid>
              <a:tr h="207569">
                <a:tc>
                  <a:txBody>
                    <a:bodyPr/>
                    <a:lstStyle/>
                    <a:p>
                      <a:pP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tc>
                  <a:txBody>
                    <a:bodyPr/>
                    <a:lstStyle/>
                    <a:p>
                      <a:pP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extLst>
                  <a:ext uri="{0D108BD9-81ED-4DB2-BD59-A6C34878D82A}">
                    <a16:rowId xmlns:a16="http://schemas.microsoft.com/office/drawing/2014/main" val="10000"/>
                  </a:ext>
                </a:extLst>
              </a:tr>
              <a:tr h="230429">
                <a:tc>
                  <a:txBody>
                    <a:bodyPr/>
                    <a:lstStyle/>
                    <a:p>
                      <a:pPr>
                        <a:lnSpc>
                          <a:spcPct val="100000"/>
                        </a:lnSpc>
                      </a:pPr>
                      <a:endParaRPr sz="13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tc>
                  <a:txBody>
                    <a:bodyPr/>
                    <a:lstStyle/>
                    <a:p>
                      <a:pPr>
                        <a:lnSpc>
                          <a:spcPct val="100000"/>
                        </a:lnSpc>
                      </a:pPr>
                      <a:endParaRPr sz="13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extLst>
                  <a:ext uri="{0D108BD9-81ED-4DB2-BD59-A6C34878D82A}">
                    <a16:rowId xmlns:a16="http://schemas.microsoft.com/office/drawing/2014/main" val="10001"/>
                  </a:ext>
                </a:extLst>
              </a:tr>
              <a:tr h="207569">
                <a:tc>
                  <a:txBody>
                    <a:bodyPr/>
                    <a:lstStyle/>
                    <a:p>
                      <a:pP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tc>
                  <a:txBody>
                    <a:bodyPr/>
                    <a:lstStyle/>
                    <a:p>
                      <a:pP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extLst>
                  <a:ext uri="{0D108BD9-81ED-4DB2-BD59-A6C34878D82A}">
                    <a16:rowId xmlns:a16="http://schemas.microsoft.com/office/drawing/2014/main" val="10002"/>
                  </a:ext>
                </a:extLst>
              </a:tr>
            </a:tbl>
          </a:graphicData>
        </a:graphic>
      </p:graphicFrame>
      <p:sp>
        <p:nvSpPr>
          <p:cNvPr id="470" name="object 470"/>
          <p:cNvSpPr/>
          <p:nvPr/>
        </p:nvSpPr>
        <p:spPr>
          <a:xfrm>
            <a:off x="11406226" y="2505455"/>
            <a:ext cx="509016" cy="966216"/>
          </a:xfrm>
          <a:custGeom>
            <a:avLst/>
            <a:gdLst/>
            <a:ahLst/>
            <a:cxnLst/>
            <a:rect l="l" t="t" r="r" b="b"/>
            <a:pathLst>
              <a:path w="424179" h="805180">
                <a:moveTo>
                  <a:pt x="423672" y="0"/>
                </a:moveTo>
                <a:lnTo>
                  <a:pt x="0" y="0"/>
                </a:lnTo>
                <a:lnTo>
                  <a:pt x="0" y="804672"/>
                </a:lnTo>
                <a:lnTo>
                  <a:pt x="423672" y="804672"/>
                </a:lnTo>
                <a:lnTo>
                  <a:pt x="423672"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71" name="object 471"/>
          <p:cNvSpPr/>
          <p:nvPr/>
        </p:nvSpPr>
        <p:spPr>
          <a:xfrm>
            <a:off x="11406226" y="2505455"/>
            <a:ext cx="509016" cy="966216"/>
          </a:xfrm>
          <a:custGeom>
            <a:avLst/>
            <a:gdLst/>
            <a:ahLst/>
            <a:cxnLst/>
            <a:rect l="l" t="t" r="r" b="b"/>
            <a:pathLst>
              <a:path w="424179" h="805180">
                <a:moveTo>
                  <a:pt x="0" y="804672"/>
                </a:moveTo>
                <a:lnTo>
                  <a:pt x="423672" y="804672"/>
                </a:lnTo>
                <a:lnTo>
                  <a:pt x="423672" y="0"/>
                </a:lnTo>
                <a:lnTo>
                  <a:pt x="0" y="0"/>
                </a:lnTo>
                <a:lnTo>
                  <a:pt x="0" y="804672"/>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72" name="object 472"/>
          <p:cNvSpPr/>
          <p:nvPr/>
        </p:nvSpPr>
        <p:spPr>
          <a:xfrm>
            <a:off x="11453773" y="2551175"/>
            <a:ext cx="182880" cy="185166"/>
          </a:xfrm>
          <a:custGeom>
            <a:avLst/>
            <a:gdLst/>
            <a:ahLst/>
            <a:cxnLst/>
            <a:rect l="l" t="t" r="r" b="b"/>
            <a:pathLst>
              <a:path w="152400" h="154305">
                <a:moveTo>
                  <a:pt x="152400" y="0"/>
                </a:moveTo>
                <a:lnTo>
                  <a:pt x="0" y="0"/>
                </a:lnTo>
                <a:lnTo>
                  <a:pt x="0" y="153924"/>
                </a:lnTo>
                <a:lnTo>
                  <a:pt x="152400" y="153924"/>
                </a:lnTo>
                <a:lnTo>
                  <a:pt x="152400"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73" name="object 473"/>
          <p:cNvSpPr/>
          <p:nvPr/>
        </p:nvSpPr>
        <p:spPr>
          <a:xfrm>
            <a:off x="11453773" y="2551175"/>
            <a:ext cx="182880" cy="185166"/>
          </a:xfrm>
          <a:custGeom>
            <a:avLst/>
            <a:gdLst/>
            <a:ahLst/>
            <a:cxnLst/>
            <a:rect l="l" t="t" r="r" b="b"/>
            <a:pathLst>
              <a:path w="152400" h="154305">
                <a:moveTo>
                  <a:pt x="0" y="153924"/>
                </a:moveTo>
                <a:lnTo>
                  <a:pt x="152400" y="153924"/>
                </a:lnTo>
                <a:lnTo>
                  <a:pt x="152400"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74" name="object 474"/>
          <p:cNvSpPr txBox="1"/>
          <p:nvPr/>
        </p:nvSpPr>
        <p:spPr>
          <a:xfrm>
            <a:off x="11476481" y="2562605"/>
            <a:ext cx="15849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6" dirty="0">
                <a:solidFill>
                  <a:srgbClr val="FFFFFF"/>
                </a:solidFill>
                <a:latin typeface="Arial"/>
                <a:ea typeface="微软雅黑"/>
                <a:cs typeface="Arial"/>
              </a:rPr>
              <a:t>SP</a:t>
            </a:r>
            <a:endParaRPr sz="840">
              <a:solidFill>
                <a:prstClr val="black"/>
              </a:solidFill>
              <a:latin typeface="Arial"/>
              <a:ea typeface="微软雅黑"/>
              <a:cs typeface="Arial"/>
            </a:endParaRPr>
          </a:p>
        </p:txBody>
      </p:sp>
      <p:sp>
        <p:nvSpPr>
          <p:cNvPr id="475" name="object 475"/>
          <p:cNvSpPr/>
          <p:nvPr/>
        </p:nvSpPr>
        <p:spPr>
          <a:xfrm>
            <a:off x="11682374" y="2551175"/>
            <a:ext cx="186690" cy="185166"/>
          </a:xfrm>
          <a:custGeom>
            <a:avLst/>
            <a:gdLst/>
            <a:ahLst/>
            <a:cxnLst/>
            <a:rect l="l" t="t" r="r" b="b"/>
            <a:pathLst>
              <a:path w="155575" h="154305">
                <a:moveTo>
                  <a:pt x="155448" y="0"/>
                </a:moveTo>
                <a:lnTo>
                  <a:pt x="0" y="0"/>
                </a:lnTo>
                <a:lnTo>
                  <a:pt x="0" y="153924"/>
                </a:lnTo>
                <a:lnTo>
                  <a:pt x="155448" y="153924"/>
                </a:lnTo>
                <a:lnTo>
                  <a:pt x="155448" y="0"/>
                </a:lnTo>
                <a:close/>
              </a:path>
            </a:pathLst>
          </a:custGeom>
          <a:solidFill>
            <a:srgbClr val="99CC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76" name="object 476"/>
          <p:cNvSpPr/>
          <p:nvPr/>
        </p:nvSpPr>
        <p:spPr>
          <a:xfrm>
            <a:off x="11682374" y="2551175"/>
            <a:ext cx="186690" cy="185166"/>
          </a:xfrm>
          <a:custGeom>
            <a:avLst/>
            <a:gdLst/>
            <a:ahLst/>
            <a:cxnLst/>
            <a:rect l="l" t="t" r="r" b="b"/>
            <a:pathLst>
              <a:path w="155575" h="154305">
                <a:moveTo>
                  <a:pt x="0" y="153924"/>
                </a:moveTo>
                <a:lnTo>
                  <a:pt x="155448" y="153924"/>
                </a:lnTo>
                <a:lnTo>
                  <a:pt x="155448" y="0"/>
                </a:lnTo>
                <a:lnTo>
                  <a:pt x="0" y="0"/>
                </a:lnTo>
                <a:lnTo>
                  <a:pt x="0" y="153924"/>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graphicFrame>
        <p:nvGraphicFramePr>
          <p:cNvPr id="477" name="object 477"/>
          <p:cNvGraphicFramePr>
            <a:graphicFrameLocks noGrp="1"/>
          </p:cNvGraphicFramePr>
          <p:nvPr/>
        </p:nvGraphicFramePr>
        <p:xfrm>
          <a:off x="11448289" y="2776119"/>
          <a:ext cx="415290" cy="645567"/>
        </p:xfrm>
        <a:graphic>
          <a:graphicData uri="http://schemas.openxmlformats.org/drawingml/2006/table">
            <a:tbl>
              <a:tblPr firstRow="1" bandRow="1">
                <a:tableStyleId>{2D5ABB26-0587-4C30-8999-92F81FD0307C}</a:tableStyleId>
              </a:tblPr>
              <a:tblGrid>
                <a:gridCol w="205740">
                  <a:extLst>
                    <a:ext uri="{9D8B030D-6E8A-4147-A177-3AD203B41FA5}">
                      <a16:colId xmlns:a16="http://schemas.microsoft.com/office/drawing/2014/main" val="20000"/>
                    </a:ext>
                  </a:extLst>
                </a:gridCol>
                <a:gridCol w="209550">
                  <a:extLst>
                    <a:ext uri="{9D8B030D-6E8A-4147-A177-3AD203B41FA5}">
                      <a16:colId xmlns:a16="http://schemas.microsoft.com/office/drawing/2014/main" val="20001"/>
                    </a:ext>
                  </a:extLst>
                </a:gridCol>
              </a:tblGrid>
              <a:tr h="207569">
                <a:tc>
                  <a:txBody>
                    <a:bodyPr/>
                    <a:lstStyle/>
                    <a:p>
                      <a:pP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tc>
                  <a:txBody>
                    <a:bodyPr/>
                    <a:lstStyle/>
                    <a:p>
                      <a:pP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extLst>
                  <a:ext uri="{0D108BD9-81ED-4DB2-BD59-A6C34878D82A}">
                    <a16:rowId xmlns:a16="http://schemas.microsoft.com/office/drawing/2014/main" val="10000"/>
                  </a:ext>
                </a:extLst>
              </a:tr>
              <a:tr h="230429">
                <a:tc>
                  <a:txBody>
                    <a:bodyPr/>
                    <a:lstStyle/>
                    <a:p>
                      <a:pPr>
                        <a:lnSpc>
                          <a:spcPct val="100000"/>
                        </a:lnSpc>
                      </a:pPr>
                      <a:endParaRPr sz="13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tc>
                  <a:txBody>
                    <a:bodyPr/>
                    <a:lstStyle/>
                    <a:p>
                      <a:pPr>
                        <a:lnSpc>
                          <a:spcPct val="100000"/>
                        </a:lnSpc>
                      </a:pPr>
                      <a:endParaRPr sz="13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extLst>
                  <a:ext uri="{0D108BD9-81ED-4DB2-BD59-A6C34878D82A}">
                    <a16:rowId xmlns:a16="http://schemas.microsoft.com/office/drawing/2014/main" val="10001"/>
                  </a:ext>
                </a:extLst>
              </a:tr>
              <a:tr h="207569">
                <a:tc>
                  <a:txBody>
                    <a:bodyPr/>
                    <a:lstStyle/>
                    <a:p>
                      <a:pP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tc>
                  <a:txBody>
                    <a:bodyPr/>
                    <a:lstStyle/>
                    <a:p>
                      <a:pPr>
                        <a:lnSpc>
                          <a:spcPct val="100000"/>
                        </a:lnSpc>
                      </a:pPr>
                      <a:endParaRPr sz="12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99CC00"/>
                    </a:solidFill>
                  </a:tcPr>
                </a:tc>
                <a:extLst>
                  <a:ext uri="{0D108BD9-81ED-4DB2-BD59-A6C34878D82A}">
                    <a16:rowId xmlns:a16="http://schemas.microsoft.com/office/drawing/2014/main" val="10002"/>
                  </a:ext>
                </a:extLst>
              </a:tr>
            </a:tbl>
          </a:graphicData>
        </a:graphic>
      </p:graphicFrame>
      <p:sp>
        <p:nvSpPr>
          <p:cNvPr id="478" name="object 478"/>
          <p:cNvSpPr/>
          <p:nvPr/>
        </p:nvSpPr>
        <p:spPr>
          <a:xfrm>
            <a:off x="10852100" y="4025188"/>
            <a:ext cx="1062990" cy="278130"/>
          </a:xfrm>
          <a:custGeom>
            <a:avLst/>
            <a:gdLst/>
            <a:ahLst/>
            <a:cxnLst/>
            <a:rect l="l" t="t" r="r" b="b"/>
            <a:pathLst>
              <a:path w="885825" h="231775">
                <a:moveTo>
                  <a:pt x="0" y="231648"/>
                </a:moveTo>
                <a:lnTo>
                  <a:pt x="885444" y="231648"/>
                </a:lnTo>
                <a:lnTo>
                  <a:pt x="885444" y="0"/>
                </a:lnTo>
                <a:lnTo>
                  <a:pt x="0" y="0"/>
                </a:lnTo>
                <a:lnTo>
                  <a:pt x="0" y="2316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79" name="object 479"/>
          <p:cNvSpPr txBox="1"/>
          <p:nvPr/>
        </p:nvSpPr>
        <p:spPr>
          <a:xfrm>
            <a:off x="10857586" y="4007816"/>
            <a:ext cx="1051560" cy="263918"/>
          </a:xfrm>
          <a:prstGeom prst="rect">
            <a:avLst/>
          </a:prstGeom>
          <a:solidFill>
            <a:srgbClr val="FF9900"/>
          </a:solidFill>
        </p:spPr>
        <p:txBody>
          <a:bodyPr vert="horz" wrap="square" lIns="0" tIns="41910" rIns="0" bIns="0" rtlCol="0">
            <a:spAutoFit/>
          </a:bodyPr>
          <a:lstStyle/>
          <a:p>
            <a:pPr algn="ctr" defTabSz="1097280" eaLnBrk="1" fontAlgn="auto" hangingPunct="1">
              <a:spcBef>
                <a:spcPts val="330"/>
              </a:spcBef>
              <a:spcAft>
                <a:spcPts val="0"/>
              </a:spcAft>
              <a:defRPr/>
            </a:pPr>
            <a:r>
              <a:rPr sz="1440" b="1" spc="-6" dirty="0">
                <a:solidFill>
                  <a:srgbClr val="FFFFFF"/>
                </a:solidFill>
                <a:latin typeface="Arial"/>
                <a:ea typeface="微软雅黑"/>
                <a:cs typeface="Arial"/>
              </a:rPr>
              <a:t>L1</a:t>
            </a:r>
            <a:endParaRPr sz="1440">
              <a:solidFill>
                <a:prstClr val="black"/>
              </a:solidFill>
              <a:latin typeface="Arial"/>
              <a:ea typeface="微软雅黑"/>
              <a:cs typeface="Arial"/>
            </a:endParaRPr>
          </a:p>
        </p:txBody>
      </p:sp>
      <p:sp>
        <p:nvSpPr>
          <p:cNvPr id="480" name="object 480"/>
          <p:cNvSpPr/>
          <p:nvPr/>
        </p:nvSpPr>
        <p:spPr>
          <a:xfrm>
            <a:off x="10853929" y="3518612"/>
            <a:ext cx="1060703" cy="461010"/>
          </a:xfrm>
          <a:custGeom>
            <a:avLst/>
            <a:gdLst/>
            <a:ahLst/>
            <a:cxnLst/>
            <a:rect l="l" t="t" r="r" b="b"/>
            <a:pathLst>
              <a:path w="883920" h="384175">
                <a:moveTo>
                  <a:pt x="883920" y="0"/>
                </a:moveTo>
                <a:lnTo>
                  <a:pt x="0" y="0"/>
                </a:lnTo>
                <a:lnTo>
                  <a:pt x="0" y="384048"/>
                </a:lnTo>
                <a:lnTo>
                  <a:pt x="883920" y="384048"/>
                </a:lnTo>
                <a:lnTo>
                  <a:pt x="883920"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81" name="object 481"/>
          <p:cNvSpPr/>
          <p:nvPr/>
        </p:nvSpPr>
        <p:spPr>
          <a:xfrm>
            <a:off x="10853929" y="3518612"/>
            <a:ext cx="1060703" cy="461010"/>
          </a:xfrm>
          <a:custGeom>
            <a:avLst/>
            <a:gdLst/>
            <a:ahLst/>
            <a:cxnLst/>
            <a:rect l="l" t="t" r="r" b="b"/>
            <a:pathLst>
              <a:path w="883920" h="384175">
                <a:moveTo>
                  <a:pt x="0" y="384048"/>
                </a:moveTo>
                <a:lnTo>
                  <a:pt x="883920" y="384048"/>
                </a:lnTo>
                <a:lnTo>
                  <a:pt x="883920" y="0"/>
                </a:lnTo>
                <a:lnTo>
                  <a:pt x="0" y="0"/>
                </a:lnTo>
                <a:lnTo>
                  <a:pt x="0" y="3840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82" name="object 482"/>
          <p:cNvSpPr/>
          <p:nvPr/>
        </p:nvSpPr>
        <p:spPr>
          <a:xfrm>
            <a:off x="10899648" y="356433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83" name="object 483"/>
          <p:cNvSpPr/>
          <p:nvPr/>
        </p:nvSpPr>
        <p:spPr>
          <a:xfrm>
            <a:off x="10899648" y="356433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84" name="object 484"/>
          <p:cNvSpPr txBox="1"/>
          <p:nvPr/>
        </p:nvSpPr>
        <p:spPr>
          <a:xfrm>
            <a:off x="10928908" y="3581248"/>
            <a:ext cx="143256" cy="143886"/>
          </a:xfrm>
          <a:prstGeom prst="rect">
            <a:avLst/>
          </a:prstGeom>
        </p:spPr>
        <p:txBody>
          <a:bodyPr vert="horz" wrap="square" lIns="0" tIns="14478" rIns="0" bIns="0" rtlCol="0">
            <a:spAutoFit/>
          </a:bodyPr>
          <a:lstStyle/>
          <a:p>
            <a:pPr defTabSz="1097280" eaLnBrk="1" fontAlgn="auto" hangingPunct="1">
              <a:spcBef>
                <a:spcPts val="114"/>
              </a:spcBef>
              <a:spcAft>
                <a:spcPts val="0"/>
              </a:spcAft>
              <a:defRPr/>
            </a:pPr>
            <a:r>
              <a:rPr sz="840" b="1" spc="-18" dirty="0">
                <a:solidFill>
                  <a:srgbClr val="FFFFFF"/>
                </a:solidFill>
                <a:latin typeface="Arial"/>
                <a:ea typeface="微软雅黑"/>
                <a:cs typeface="Arial"/>
              </a:rPr>
              <a:t>TF</a:t>
            </a:r>
            <a:endParaRPr sz="840">
              <a:solidFill>
                <a:prstClr val="black"/>
              </a:solidFill>
              <a:latin typeface="Arial"/>
              <a:ea typeface="微软雅黑"/>
              <a:cs typeface="Arial"/>
            </a:endParaRPr>
          </a:p>
        </p:txBody>
      </p:sp>
      <p:sp>
        <p:nvSpPr>
          <p:cNvPr id="485" name="object 485"/>
          <p:cNvSpPr/>
          <p:nvPr/>
        </p:nvSpPr>
        <p:spPr>
          <a:xfrm>
            <a:off x="10899648" y="3749040"/>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86" name="object 486"/>
          <p:cNvSpPr/>
          <p:nvPr/>
        </p:nvSpPr>
        <p:spPr>
          <a:xfrm>
            <a:off x="11161165" y="356433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87" name="object 487"/>
          <p:cNvSpPr/>
          <p:nvPr/>
        </p:nvSpPr>
        <p:spPr>
          <a:xfrm>
            <a:off x="11161165" y="356433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88" name="object 488"/>
          <p:cNvSpPr/>
          <p:nvPr/>
        </p:nvSpPr>
        <p:spPr>
          <a:xfrm>
            <a:off x="11161165" y="3749040"/>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89" name="object 489"/>
          <p:cNvSpPr/>
          <p:nvPr/>
        </p:nvSpPr>
        <p:spPr>
          <a:xfrm>
            <a:off x="11682373" y="356433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90" name="object 490"/>
          <p:cNvSpPr/>
          <p:nvPr/>
        </p:nvSpPr>
        <p:spPr>
          <a:xfrm>
            <a:off x="11682373" y="356433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91" name="object 491"/>
          <p:cNvSpPr/>
          <p:nvPr/>
        </p:nvSpPr>
        <p:spPr>
          <a:xfrm>
            <a:off x="11682373" y="3749040"/>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92" name="object 492"/>
          <p:cNvSpPr/>
          <p:nvPr/>
        </p:nvSpPr>
        <p:spPr>
          <a:xfrm>
            <a:off x="11422685" y="3564332"/>
            <a:ext cx="182880" cy="369570"/>
          </a:xfrm>
          <a:custGeom>
            <a:avLst/>
            <a:gdLst/>
            <a:ahLst/>
            <a:cxnLst/>
            <a:rect l="l" t="t" r="r" b="b"/>
            <a:pathLst>
              <a:path w="152400" h="307975">
                <a:moveTo>
                  <a:pt x="152400" y="0"/>
                </a:moveTo>
                <a:lnTo>
                  <a:pt x="0" y="0"/>
                </a:lnTo>
                <a:lnTo>
                  <a:pt x="0" y="307848"/>
                </a:lnTo>
                <a:lnTo>
                  <a:pt x="152400" y="307848"/>
                </a:lnTo>
                <a:lnTo>
                  <a:pt x="152400" y="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93" name="object 493"/>
          <p:cNvSpPr/>
          <p:nvPr/>
        </p:nvSpPr>
        <p:spPr>
          <a:xfrm>
            <a:off x="11422685" y="3564332"/>
            <a:ext cx="182880" cy="369570"/>
          </a:xfrm>
          <a:custGeom>
            <a:avLst/>
            <a:gdLst/>
            <a:ahLst/>
            <a:cxnLst/>
            <a:rect l="l" t="t" r="r" b="b"/>
            <a:pathLst>
              <a:path w="152400" h="307975">
                <a:moveTo>
                  <a:pt x="0" y="307848"/>
                </a:moveTo>
                <a:lnTo>
                  <a:pt x="152400" y="307848"/>
                </a:lnTo>
                <a:lnTo>
                  <a:pt x="152400" y="0"/>
                </a:lnTo>
                <a:lnTo>
                  <a:pt x="0" y="0"/>
                </a:lnTo>
                <a:lnTo>
                  <a:pt x="0" y="307848"/>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94" name="object 494"/>
          <p:cNvSpPr/>
          <p:nvPr/>
        </p:nvSpPr>
        <p:spPr>
          <a:xfrm>
            <a:off x="11422685" y="3749040"/>
            <a:ext cx="182880" cy="0"/>
          </a:xfrm>
          <a:custGeom>
            <a:avLst/>
            <a:gdLst/>
            <a:ahLst/>
            <a:cxnLst/>
            <a:rect l="l" t="t" r="r" b="b"/>
            <a:pathLst>
              <a:path w="152400">
                <a:moveTo>
                  <a:pt x="0" y="0"/>
                </a:moveTo>
                <a:lnTo>
                  <a:pt x="152400" y="0"/>
                </a:lnTo>
              </a:path>
            </a:pathLst>
          </a:custGeom>
          <a:ln w="9144">
            <a:solidFill>
              <a:srgbClr val="FFFFFF"/>
            </a:solidFill>
            <a:prstDash val="dot"/>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95" name="object 495"/>
          <p:cNvSpPr/>
          <p:nvPr/>
        </p:nvSpPr>
        <p:spPr>
          <a:xfrm>
            <a:off x="5075833" y="5501944"/>
            <a:ext cx="91440" cy="262890"/>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96" name="object 496"/>
          <p:cNvSpPr/>
          <p:nvPr/>
        </p:nvSpPr>
        <p:spPr>
          <a:xfrm>
            <a:off x="4236414" y="5501944"/>
            <a:ext cx="91440" cy="262890"/>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97" name="object 497"/>
          <p:cNvSpPr/>
          <p:nvPr/>
        </p:nvSpPr>
        <p:spPr>
          <a:xfrm>
            <a:off x="3899000" y="5175504"/>
            <a:ext cx="757428" cy="326136"/>
          </a:xfrm>
          <a:custGeom>
            <a:avLst/>
            <a:gdLst/>
            <a:ahLst/>
            <a:cxnLst/>
            <a:rect l="l" t="t" r="r" b="b"/>
            <a:pathLst>
              <a:path w="631189" h="271779">
                <a:moveTo>
                  <a:pt x="630936" y="0"/>
                </a:moveTo>
                <a:lnTo>
                  <a:pt x="0" y="0"/>
                </a:lnTo>
                <a:lnTo>
                  <a:pt x="0" y="271271"/>
                </a:lnTo>
                <a:lnTo>
                  <a:pt x="630936" y="271271"/>
                </a:lnTo>
                <a:lnTo>
                  <a:pt x="630936"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98" name="object 498"/>
          <p:cNvSpPr/>
          <p:nvPr/>
        </p:nvSpPr>
        <p:spPr>
          <a:xfrm>
            <a:off x="3941065"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99" name="object 499"/>
          <p:cNvSpPr/>
          <p:nvPr/>
        </p:nvSpPr>
        <p:spPr>
          <a:xfrm>
            <a:off x="3941065" y="5230368"/>
            <a:ext cx="84582" cy="108204"/>
          </a:xfrm>
          <a:custGeom>
            <a:avLst/>
            <a:gdLst/>
            <a:ahLst/>
            <a:cxnLst/>
            <a:rect l="l" t="t" r="r" b="b"/>
            <a:pathLst>
              <a:path w="70485" h="90170">
                <a:moveTo>
                  <a:pt x="0" y="89916"/>
                </a:moveTo>
                <a:lnTo>
                  <a:pt x="70104" y="89916"/>
                </a:lnTo>
                <a:lnTo>
                  <a:pt x="70104"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00" name="object 500"/>
          <p:cNvSpPr/>
          <p:nvPr/>
        </p:nvSpPr>
        <p:spPr>
          <a:xfrm>
            <a:off x="4025188"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01" name="object 501"/>
          <p:cNvSpPr/>
          <p:nvPr/>
        </p:nvSpPr>
        <p:spPr>
          <a:xfrm>
            <a:off x="4025188" y="5230368"/>
            <a:ext cx="84582" cy="108204"/>
          </a:xfrm>
          <a:custGeom>
            <a:avLst/>
            <a:gdLst/>
            <a:ahLst/>
            <a:cxnLst/>
            <a:rect l="l" t="t" r="r" b="b"/>
            <a:pathLst>
              <a:path w="70485" h="90170">
                <a:moveTo>
                  <a:pt x="0" y="89916"/>
                </a:moveTo>
                <a:lnTo>
                  <a:pt x="70104" y="89916"/>
                </a:lnTo>
                <a:lnTo>
                  <a:pt x="70104"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02" name="object 502"/>
          <p:cNvSpPr/>
          <p:nvPr/>
        </p:nvSpPr>
        <p:spPr>
          <a:xfrm>
            <a:off x="3941065"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03" name="object 503"/>
          <p:cNvSpPr/>
          <p:nvPr/>
        </p:nvSpPr>
        <p:spPr>
          <a:xfrm>
            <a:off x="3941065" y="5338266"/>
            <a:ext cx="84582" cy="109728"/>
          </a:xfrm>
          <a:custGeom>
            <a:avLst/>
            <a:gdLst/>
            <a:ahLst/>
            <a:cxnLst/>
            <a:rect l="l" t="t" r="r" b="b"/>
            <a:pathLst>
              <a:path w="70485" h="91439">
                <a:moveTo>
                  <a:pt x="0" y="91440"/>
                </a:moveTo>
                <a:lnTo>
                  <a:pt x="70104" y="91440"/>
                </a:lnTo>
                <a:lnTo>
                  <a:pt x="70104"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04" name="object 504"/>
          <p:cNvSpPr/>
          <p:nvPr/>
        </p:nvSpPr>
        <p:spPr>
          <a:xfrm>
            <a:off x="4025188"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05" name="object 505"/>
          <p:cNvSpPr/>
          <p:nvPr/>
        </p:nvSpPr>
        <p:spPr>
          <a:xfrm>
            <a:off x="4025188" y="5338266"/>
            <a:ext cx="84582" cy="109728"/>
          </a:xfrm>
          <a:custGeom>
            <a:avLst/>
            <a:gdLst/>
            <a:ahLst/>
            <a:cxnLst/>
            <a:rect l="l" t="t" r="r" b="b"/>
            <a:pathLst>
              <a:path w="70485" h="91439">
                <a:moveTo>
                  <a:pt x="0" y="91440"/>
                </a:moveTo>
                <a:lnTo>
                  <a:pt x="70104" y="91440"/>
                </a:lnTo>
                <a:lnTo>
                  <a:pt x="70104"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06" name="object 506"/>
          <p:cNvSpPr/>
          <p:nvPr/>
        </p:nvSpPr>
        <p:spPr>
          <a:xfrm>
            <a:off x="4109313"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07" name="object 507"/>
          <p:cNvSpPr/>
          <p:nvPr/>
        </p:nvSpPr>
        <p:spPr>
          <a:xfrm>
            <a:off x="4109313" y="5230368"/>
            <a:ext cx="84582" cy="108204"/>
          </a:xfrm>
          <a:custGeom>
            <a:avLst/>
            <a:gdLst/>
            <a:ahLst/>
            <a:cxnLst/>
            <a:rect l="l" t="t" r="r" b="b"/>
            <a:pathLst>
              <a:path w="70485" h="90170">
                <a:moveTo>
                  <a:pt x="0" y="89916"/>
                </a:moveTo>
                <a:lnTo>
                  <a:pt x="70104" y="89916"/>
                </a:lnTo>
                <a:lnTo>
                  <a:pt x="70104"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08" name="object 508"/>
          <p:cNvSpPr/>
          <p:nvPr/>
        </p:nvSpPr>
        <p:spPr>
          <a:xfrm>
            <a:off x="4193439"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09" name="object 509"/>
          <p:cNvSpPr/>
          <p:nvPr/>
        </p:nvSpPr>
        <p:spPr>
          <a:xfrm>
            <a:off x="4193439" y="5230368"/>
            <a:ext cx="84582" cy="108204"/>
          </a:xfrm>
          <a:custGeom>
            <a:avLst/>
            <a:gdLst/>
            <a:ahLst/>
            <a:cxnLst/>
            <a:rect l="l" t="t" r="r" b="b"/>
            <a:pathLst>
              <a:path w="70485" h="90170">
                <a:moveTo>
                  <a:pt x="0" y="89916"/>
                </a:moveTo>
                <a:lnTo>
                  <a:pt x="70104" y="89916"/>
                </a:lnTo>
                <a:lnTo>
                  <a:pt x="70104"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10" name="object 510"/>
          <p:cNvSpPr/>
          <p:nvPr/>
        </p:nvSpPr>
        <p:spPr>
          <a:xfrm>
            <a:off x="4109313"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11" name="object 511"/>
          <p:cNvSpPr/>
          <p:nvPr/>
        </p:nvSpPr>
        <p:spPr>
          <a:xfrm>
            <a:off x="4109313" y="5338266"/>
            <a:ext cx="84582" cy="109728"/>
          </a:xfrm>
          <a:custGeom>
            <a:avLst/>
            <a:gdLst/>
            <a:ahLst/>
            <a:cxnLst/>
            <a:rect l="l" t="t" r="r" b="b"/>
            <a:pathLst>
              <a:path w="70485" h="91439">
                <a:moveTo>
                  <a:pt x="0" y="91440"/>
                </a:moveTo>
                <a:lnTo>
                  <a:pt x="70104" y="91440"/>
                </a:lnTo>
                <a:lnTo>
                  <a:pt x="70104"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12" name="object 512"/>
          <p:cNvSpPr/>
          <p:nvPr/>
        </p:nvSpPr>
        <p:spPr>
          <a:xfrm>
            <a:off x="4193439"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13" name="object 513"/>
          <p:cNvSpPr/>
          <p:nvPr/>
        </p:nvSpPr>
        <p:spPr>
          <a:xfrm>
            <a:off x="4193439" y="5338266"/>
            <a:ext cx="84582" cy="109728"/>
          </a:xfrm>
          <a:custGeom>
            <a:avLst/>
            <a:gdLst/>
            <a:ahLst/>
            <a:cxnLst/>
            <a:rect l="l" t="t" r="r" b="b"/>
            <a:pathLst>
              <a:path w="70485" h="91439">
                <a:moveTo>
                  <a:pt x="0" y="91440"/>
                </a:moveTo>
                <a:lnTo>
                  <a:pt x="70104" y="91440"/>
                </a:lnTo>
                <a:lnTo>
                  <a:pt x="70104"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14" name="object 514"/>
          <p:cNvSpPr/>
          <p:nvPr/>
        </p:nvSpPr>
        <p:spPr>
          <a:xfrm>
            <a:off x="4277563"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15" name="object 515"/>
          <p:cNvSpPr/>
          <p:nvPr/>
        </p:nvSpPr>
        <p:spPr>
          <a:xfrm>
            <a:off x="4277563" y="5230368"/>
            <a:ext cx="84582" cy="108204"/>
          </a:xfrm>
          <a:custGeom>
            <a:avLst/>
            <a:gdLst/>
            <a:ahLst/>
            <a:cxnLst/>
            <a:rect l="l" t="t" r="r" b="b"/>
            <a:pathLst>
              <a:path w="70485" h="90170">
                <a:moveTo>
                  <a:pt x="0" y="89916"/>
                </a:moveTo>
                <a:lnTo>
                  <a:pt x="70104" y="89916"/>
                </a:lnTo>
                <a:lnTo>
                  <a:pt x="70104"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16" name="object 516"/>
          <p:cNvSpPr/>
          <p:nvPr/>
        </p:nvSpPr>
        <p:spPr>
          <a:xfrm>
            <a:off x="4361687"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17" name="object 517"/>
          <p:cNvSpPr/>
          <p:nvPr/>
        </p:nvSpPr>
        <p:spPr>
          <a:xfrm>
            <a:off x="4361687" y="5230368"/>
            <a:ext cx="84582" cy="108204"/>
          </a:xfrm>
          <a:custGeom>
            <a:avLst/>
            <a:gdLst/>
            <a:ahLst/>
            <a:cxnLst/>
            <a:rect l="l" t="t" r="r" b="b"/>
            <a:pathLst>
              <a:path w="70485" h="90170">
                <a:moveTo>
                  <a:pt x="0" y="89916"/>
                </a:moveTo>
                <a:lnTo>
                  <a:pt x="70104" y="89916"/>
                </a:lnTo>
                <a:lnTo>
                  <a:pt x="70104"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18" name="object 518"/>
          <p:cNvSpPr/>
          <p:nvPr/>
        </p:nvSpPr>
        <p:spPr>
          <a:xfrm>
            <a:off x="4277563"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19" name="object 519"/>
          <p:cNvSpPr/>
          <p:nvPr/>
        </p:nvSpPr>
        <p:spPr>
          <a:xfrm>
            <a:off x="4277563" y="5338266"/>
            <a:ext cx="84582" cy="109728"/>
          </a:xfrm>
          <a:custGeom>
            <a:avLst/>
            <a:gdLst/>
            <a:ahLst/>
            <a:cxnLst/>
            <a:rect l="l" t="t" r="r" b="b"/>
            <a:pathLst>
              <a:path w="70485" h="91439">
                <a:moveTo>
                  <a:pt x="0" y="91440"/>
                </a:moveTo>
                <a:lnTo>
                  <a:pt x="70104" y="91440"/>
                </a:lnTo>
                <a:lnTo>
                  <a:pt x="70104"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20" name="object 520"/>
          <p:cNvSpPr/>
          <p:nvPr/>
        </p:nvSpPr>
        <p:spPr>
          <a:xfrm>
            <a:off x="4361687"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21" name="object 521"/>
          <p:cNvSpPr/>
          <p:nvPr/>
        </p:nvSpPr>
        <p:spPr>
          <a:xfrm>
            <a:off x="4361687" y="5338266"/>
            <a:ext cx="84582" cy="109728"/>
          </a:xfrm>
          <a:custGeom>
            <a:avLst/>
            <a:gdLst/>
            <a:ahLst/>
            <a:cxnLst/>
            <a:rect l="l" t="t" r="r" b="b"/>
            <a:pathLst>
              <a:path w="70485" h="91439">
                <a:moveTo>
                  <a:pt x="0" y="91440"/>
                </a:moveTo>
                <a:lnTo>
                  <a:pt x="70104" y="91440"/>
                </a:lnTo>
                <a:lnTo>
                  <a:pt x="70104"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22" name="object 522"/>
          <p:cNvSpPr/>
          <p:nvPr/>
        </p:nvSpPr>
        <p:spPr>
          <a:xfrm>
            <a:off x="4445813"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23" name="object 523"/>
          <p:cNvSpPr/>
          <p:nvPr/>
        </p:nvSpPr>
        <p:spPr>
          <a:xfrm>
            <a:off x="4445813" y="5230368"/>
            <a:ext cx="84582" cy="108204"/>
          </a:xfrm>
          <a:custGeom>
            <a:avLst/>
            <a:gdLst/>
            <a:ahLst/>
            <a:cxnLst/>
            <a:rect l="l" t="t" r="r" b="b"/>
            <a:pathLst>
              <a:path w="70485" h="90170">
                <a:moveTo>
                  <a:pt x="0" y="89916"/>
                </a:moveTo>
                <a:lnTo>
                  <a:pt x="70104" y="89916"/>
                </a:lnTo>
                <a:lnTo>
                  <a:pt x="70104"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24" name="object 524"/>
          <p:cNvSpPr/>
          <p:nvPr/>
        </p:nvSpPr>
        <p:spPr>
          <a:xfrm>
            <a:off x="4529938"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25" name="object 525"/>
          <p:cNvSpPr/>
          <p:nvPr/>
        </p:nvSpPr>
        <p:spPr>
          <a:xfrm>
            <a:off x="4529938" y="5230368"/>
            <a:ext cx="84582" cy="108204"/>
          </a:xfrm>
          <a:custGeom>
            <a:avLst/>
            <a:gdLst/>
            <a:ahLst/>
            <a:cxnLst/>
            <a:rect l="l" t="t" r="r" b="b"/>
            <a:pathLst>
              <a:path w="70485" h="90170">
                <a:moveTo>
                  <a:pt x="0" y="89916"/>
                </a:moveTo>
                <a:lnTo>
                  <a:pt x="70104" y="89916"/>
                </a:lnTo>
                <a:lnTo>
                  <a:pt x="70104"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26" name="object 526"/>
          <p:cNvSpPr/>
          <p:nvPr/>
        </p:nvSpPr>
        <p:spPr>
          <a:xfrm>
            <a:off x="4445813"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27" name="object 527"/>
          <p:cNvSpPr/>
          <p:nvPr/>
        </p:nvSpPr>
        <p:spPr>
          <a:xfrm>
            <a:off x="4445813" y="5338266"/>
            <a:ext cx="84582" cy="109728"/>
          </a:xfrm>
          <a:custGeom>
            <a:avLst/>
            <a:gdLst/>
            <a:ahLst/>
            <a:cxnLst/>
            <a:rect l="l" t="t" r="r" b="b"/>
            <a:pathLst>
              <a:path w="70485" h="91439">
                <a:moveTo>
                  <a:pt x="0" y="91440"/>
                </a:moveTo>
                <a:lnTo>
                  <a:pt x="70104" y="91440"/>
                </a:lnTo>
                <a:lnTo>
                  <a:pt x="70104"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28" name="object 528"/>
          <p:cNvSpPr/>
          <p:nvPr/>
        </p:nvSpPr>
        <p:spPr>
          <a:xfrm>
            <a:off x="4529938"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29" name="object 529"/>
          <p:cNvSpPr/>
          <p:nvPr/>
        </p:nvSpPr>
        <p:spPr>
          <a:xfrm>
            <a:off x="4529938" y="5338266"/>
            <a:ext cx="84582" cy="109728"/>
          </a:xfrm>
          <a:custGeom>
            <a:avLst/>
            <a:gdLst/>
            <a:ahLst/>
            <a:cxnLst/>
            <a:rect l="l" t="t" r="r" b="b"/>
            <a:pathLst>
              <a:path w="70485" h="91439">
                <a:moveTo>
                  <a:pt x="0" y="91440"/>
                </a:moveTo>
                <a:lnTo>
                  <a:pt x="70104" y="91440"/>
                </a:lnTo>
                <a:lnTo>
                  <a:pt x="70104"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30" name="object 530"/>
          <p:cNvSpPr/>
          <p:nvPr/>
        </p:nvSpPr>
        <p:spPr>
          <a:xfrm>
            <a:off x="4738420" y="5175504"/>
            <a:ext cx="755904" cy="326136"/>
          </a:xfrm>
          <a:custGeom>
            <a:avLst/>
            <a:gdLst/>
            <a:ahLst/>
            <a:cxnLst/>
            <a:rect l="l" t="t" r="r" b="b"/>
            <a:pathLst>
              <a:path w="629919" h="271779">
                <a:moveTo>
                  <a:pt x="629412" y="0"/>
                </a:moveTo>
                <a:lnTo>
                  <a:pt x="0" y="0"/>
                </a:lnTo>
                <a:lnTo>
                  <a:pt x="0" y="271271"/>
                </a:lnTo>
                <a:lnTo>
                  <a:pt x="629412" y="271271"/>
                </a:lnTo>
                <a:lnTo>
                  <a:pt x="629412" y="0"/>
                </a:lnTo>
                <a:close/>
              </a:path>
            </a:pathLst>
          </a:custGeom>
          <a:solidFill>
            <a:srgbClr val="FF99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31" name="object 531"/>
          <p:cNvSpPr txBox="1"/>
          <p:nvPr/>
        </p:nvSpPr>
        <p:spPr>
          <a:xfrm>
            <a:off x="4993538" y="5208971"/>
            <a:ext cx="243840" cy="236988"/>
          </a:xfrm>
          <a:prstGeom prst="rect">
            <a:avLst/>
          </a:prstGeom>
        </p:spPr>
        <p:txBody>
          <a:bodyPr vert="horz" wrap="square" lIns="0" tIns="15240" rIns="0" bIns="0" rtlCol="0">
            <a:spAutoFit/>
          </a:bodyPr>
          <a:lstStyle/>
          <a:p>
            <a:pPr marL="15240" defTabSz="1097280" eaLnBrk="1" fontAlgn="auto" hangingPunct="1">
              <a:spcBef>
                <a:spcPts val="120"/>
              </a:spcBef>
              <a:spcAft>
                <a:spcPts val="0"/>
              </a:spcAft>
              <a:defRPr/>
            </a:pPr>
            <a:r>
              <a:rPr sz="1440" b="1" spc="-6" dirty="0">
                <a:solidFill>
                  <a:srgbClr val="FFFFFF"/>
                </a:solidFill>
                <a:latin typeface="Arial"/>
                <a:ea typeface="微软雅黑"/>
                <a:cs typeface="Arial"/>
              </a:rPr>
              <a:t>L2</a:t>
            </a:r>
            <a:endParaRPr sz="1440">
              <a:solidFill>
                <a:prstClr val="black"/>
              </a:solidFill>
              <a:latin typeface="Arial"/>
              <a:ea typeface="微软雅黑"/>
              <a:cs typeface="Arial"/>
            </a:endParaRPr>
          </a:p>
        </p:txBody>
      </p:sp>
      <p:sp>
        <p:nvSpPr>
          <p:cNvPr id="532" name="object 532"/>
          <p:cNvSpPr txBox="1"/>
          <p:nvPr/>
        </p:nvSpPr>
        <p:spPr>
          <a:xfrm>
            <a:off x="3899001" y="5764376"/>
            <a:ext cx="1594866" cy="270843"/>
          </a:xfrm>
          <a:prstGeom prst="rect">
            <a:avLst/>
          </a:prstGeom>
          <a:solidFill>
            <a:srgbClr val="C0C0C0"/>
          </a:solidFill>
        </p:spPr>
        <p:txBody>
          <a:bodyPr vert="horz" wrap="square" lIns="0" tIns="48768" rIns="0" bIns="0" rtlCol="0">
            <a:spAutoFit/>
          </a:bodyPr>
          <a:lstStyle/>
          <a:p>
            <a:pPr algn="ctr" defTabSz="1097280" eaLnBrk="1" fontAlgn="auto" hangingPunct="1">
              <a:spcBef>
                <a:spcPts val="384"/>
              </a:spcBef>
              <a:spcAft>
                <a:spcPts val="0"/>
              </a:spcAft>
              <a:defRPr/>
            </a:pPr>
            <a:r>
              <a:rPr sz="1440" b="1" spc="-6" dirty="0">
                <a:solidFill>
                  <a:srgbClr val="FFFFFF"/>
                </a:solidFill>
                <a:latin typeface="Arial"/>
                <a:ea typeface="微软雅黑"/>
                <a:cs typeface="Arial"/>
              </a:rPr>
              <a:t>FB</a:t>
            </a:r>
            <a:endParaRPr sz="1440">
              <a:solidFill>
                <a:prstClr val="black"/>
              </a:solidFill>
              <a:latin typeface="Arial"/>
              <a:ea typeface="微软雅黑"/>
              <a:cs typeface="Arial"/>
            </a:endParaRPr>
          </a:p>
        </p:txBody>
      </p:sp>
      <p:sp>
        <p:nvSpPr>
          <p:cNvPr id="533" name="object 533"/>
          <p:cNvSpPr/>
          <p:nvPr/>
        </p:nvSpPr>
        <p:spPr>
          <a:xfrm>
            <a:off x="6794905" y="5501944"/>
            <a:ext cx="91440" cy="262890"/>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34" name="object 534"/>
          <p:cNvSpPr/>
          <p:nvPr/>
        </p:nvSpPr>
        <p:spPr>
          <a:xfrm>
            <a:off x="5955486" y="5501944"/>
            <a:ext cx="91440" cy="262890"/>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35" name="object 535"/>
          <p:cNvSpPr/>
          <p:nvPr/>
        </p:nvSpPr>
        <p:spPr>
          <a:xfrm>
            <a:off x="5618072" y="5175504"/>
            <a:ext cx="757428" cy="326136"/>
          </a:xfrm>
          <a:custGeom>
            <a:avLst/>
            <a:gdLst/>
            <a:ahLst/>
            <a:cxnLst/>
            <a:rect l="l" t="t" r="r" b="b"/>
            <a:pathLst>
              <a:path w="631189" h="271779">
                <a:moveTo>
                  <a:pt x="630936" y="0"/>
                </a:moveTo>
                <a:lnTo>
                  <a:pt x="0" y="0"/>
                </a:lnTo>
                <a:lnTo>
                  <a:pt x="0" y="271271"/>
                </a:lnTo>
                <a:lnTo>
                  <a:pt x="630936" y="271271"/>
                </a:lnTo>
                <a:lnTo>
                  <a:pt x="630936"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36" name="object 536"/>
          <p:cNvSpPr/>
          <p:nvPr/>
        </p:nvSpPr>
        <p:spPr>
          <a:xfrm>
            <a:off x="5660135"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37" name="object 537"/>
          <p:cNvSpPr/>
          <p:nvPr/>
        </p:nvSpPr>
        <p:spPr>
          <a:xfrm>
            <a:off x="5660135" y="5230368"/>
            <a:ext cx="84582" cy="108204"/>
          </a:xfrm>
          <a:custGeom>
            <a:avLst/>
            <a:gdLst/>
            <a:ahLst/>
            <a:cxnLst/>
            <a:rect l="l" t="t" r="r" b="b"/>
            <a:pathLst>
              <a:path w="70485" h="90170">
                <a:moveTo>
                  <a:pt x="0" y="89916"/>
                </a:moveTo>
                <a:lnTo>
                  <a:pt x="70104" y="89916"/>
                </a:lnTo>
                <a:lnTo>
                  <a:pt x="70104"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38" name="object 538"/>
          <p:cNvSpPr/>
          <p:nvPr/>
        </p:nvSpPr>
        <p:spPr>
          <a:xfrm>
            <a:off x="5744261"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39" name="object 539"/>
          <p:cNvSpPr/>
          <p:nvPr/>
        </p:nvSpPr>
        <p:spPr>
          <a:xfrm>
            <a:off x="5744261"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40" name="object 540"/>
          <p:cNvSpPr/>
          <p:nvPr/>
        </p:nvSpPr>
        <p:spPr>
          <a:xfrm>
            <a:off x="5660135"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41" name="object 541"/>
          <p:cNvSpPr/>
          <p:nvPr/>
        </p:nvSpPr>
        <p:spPr>
          <a:xfrm>
            <a:off x="5660135" y="5338266"/>
            <a:ext cx="84582" cy="109728"/>
          </a:xfrm>
          <a:custGeom>
            <a:avLst/>
            <a:gdLst/>
            <a:ahLst/>
            <a:cxnLst/>
            <a:rect l="l" t="t" r="r" b="b"/>
            <a:pathLst>
              <a:path w="70485" h="91439">
                <a:moveTo>
                  <a:pt x="0" y="91440"/>
                </a:moveTo>
                <a:lnTo>
                  <a:pt x="70104" y="91440"/>
                </a:lnTo>
                <a:lnTo>
                  <a:pt x="70104"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42" name="object 542"/>
          <p:cNvSpPr/>
          <p:nvPr/>
        </p:nvSpPr>
        <p:spPr>
          <a:xfrm>
            <a:off x="5744261"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43" name="object 543"/>
          <p:cNvSpPr/>
          <p:nvPr/>
        </p:nvSpPr>
        <p:spPr>
          <a:xfrm>
            <a:off x="5744261"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44" name="object 544"/>
          <p:cNvSpPr/>
          <p:nvPr/>
        </p:nvSpPr>
        <p:spPr>
          <a:xfrm>
            <a:off x="5828386"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45" name="object 545"/>
          <p:cNvSpPr/>
          <p:nvPr/>
        </p:nvSpPr>
        <p:spPr>
          <a:xfrm>
            <a:off x="5828386"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46" name="object 546"/>
          <p:cNvSpPr/>
          <p:nvPr/>
        </p:nvSpPr>
        <p:spPr>
          <a:xfrm>
            <a:off x="5912510"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47" name="object 547"/>
          <p:cNvSpPr/>
          <p:nvPr/>
        </p:nvSpPr>
        <p:spPr>
          <a:xfrm>
            <a:off x="5912510"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48" name="object 548"/>
          <p:cNvSpPr/>
          <p:nvPr/>
        </p:nvSpPr>
        <p:spPr>
          <a:xfrm>
            <a:off x="5828386"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49" name="object 549"/>
          <p:cNvSpPr/>
          <p:nvPr/>
        </p:nvSpPr>
        <p:spPr>
          <a:xfrm>
            <a:off x="5828386"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50" name="object 550"/>
          <p:cNvSpPr/>
          <p:nvPr/>
        </p:nvSpPr>
        <p:spPr>
          <a:xfrm>
            <a:off x="5912510"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51" name="object 551"/>
          <p:cNvSpPr/>
          <p:nvPr/>
        </p:nvSpPr>
        <p:spPr>
          <a:xfrm>
            <a:off x="5912510"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52" name="object 552"/>
          <p:cNvSpPr/>
          <p:nvPr/>
        </p:nvSpPr>
        <p:spPr>
          <a:xfrm>
            <a:off x="5996636"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53" name="object 553"/>
          <p:cNvSpPr/>
          <p:nvPr/>
        </p:nvSpPr>
        <p:spPr>
          <a:xfrm>
            <a:off x="5996636"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54" name="object 554"/>
          <p:cNvSpPr/>
          <p:nvPr/>
        </p:nvSpPr>
        <p:spPr>
          <a:xfrm>
            <a:off x="6080761"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55" name="object 555"/>
          <p:cNvSpPr/>
          <p:nvPr/>
        </p:nvSpPr>
        <p:spPr>
          <a:xfrm>
            <a:off x="6080761"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56" name="object 556"/>
          <p:cNvSpPr/>
          <p:nvPr/>
        </p:nvSpPr>
        <p:spPr>
          <a:xfrm>
            <a:off x="5996636"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57" name="object 557"/>
          <p:cNvSpPr/>
          <p:nvPr/>
        </p:nvSpPr>
        <p:spPr>
          <a:xfrm>
            <a:off x="5996636"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58" name="object 558"/>
          <p:cNvSpPr/>
          <p:nvPr/>
        </p:nvSpPr>
        <p:spPr>
          <a:xfrm>
            <a:off x="6080761"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59" name="object 559"/>
          <p:cNvSpPr/>
          <p:nvPr/>
        </p:nvSpPr>
        <p:spPr>
          <a:xfrm>
            <a:off x="6080761"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60" name="object 560"/>
          <p:cNvSpPr/>
          <p:nvPr/>
        </p:nvSpPr>
        <p:spPr>
          <a:xfrm>
            <a:off x="6164884"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61" name="object 561"/>
          <p:cNvSpPr/>
          <p:nvPr/>
        </p:nvSpPr>
        <p:spPr>
          <a:xfrm>
            <a:off x="6164884"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62" name="object 562"/>
          <p:cNvSpPr/>
          <p:nvPr/>
        </p:nvSpPr>
        <p:spPr>
          <a:xfrm>
            <a:off x="6249010"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63" name="object 563"/>
          <p:cNvSpPr/>
          <p:nvPr/>
        </p:nvSpPr>
        <p:spPr>
          <a:xfrm>
            <a:off x="6249010"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64" name="object 564"/>
          <p:cNvSpPr/>
          <p:nvPr/>
        </p:nvSpPr>
        <p:spPr>
          <a:xfrm>
            <a:off x="6164884"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65" name="object 565"/>
          <p:cNvSpPr/>
          <p:nvPr/>
        </p:nvSpPr>
        <p:spPr>
          <a:xfrm>
            <a:off x="6164884"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66" name="object 566"/>
          <p:cNvSpPr/>
          <p:nvPr/>
        </p:nvSpPr>
        <p:spPr>
          <a:xfrm>
            <a:off x="6249010"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67" name="object 567"/>
          <p:cNvSpPr/>
          <p:nvPr/>
        </p:nvSpPr>
        <p:spPr>
          <a:xfrm>
            <a:off x="6249010"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68" name="object 568"/>
          <p:cNvSpPr txBox="1"/>
          <p:nvPr/>
        </p:nvSpPr>
        <p:spPr>
          <a:xfrm>
            <a:off x="6455664" y="5175504"/>
            <a:ext cx="757428" cy="270843"/>
          </a:xfrm>
          <a:prstGeom prst="rect">
            <a:avLst/>
          </a:prstGeom>
          <a:solidFill>
            <a:srgbClr val="FF9900"/>
          </a:solidFill>
        </p:spPr>
        <p:txBody>
          <a:bodyPr vert="horz" wrap="square" lIns="0" tIns="48768" rIns="0" bIns="0" rtlCol="0">
            <a:spAutoFit/>
          </a:bodyPr>
          <a:lstStyle/>
          <a:p>
            <a:pPr marL="762" algn="ctr" defTabSz="1097280" eaLnBrk="1" fontAlgn="auto" hangingPunct="1">
              <a:spcBef>
                <a:spcPts val="384"/>
              </a:spcBef>
              <a:spcAft>
                <a:spcPts val="0"/>
              </a:spcAft>
              <a:defRPr/>
            </a:pPr>
            <a:r>
              <a:rPr sz="1440" b="1" spc="-6" dirty="0">
                <a:solidFill>
                  <a:srgbClr val="FFFFFF"/>
                </a:solidFill>
                <a:latin typeface="Arial"/>
                <a:ea typeface="微软雅黑"/>
                <a:cs typeface="Arial"/>
              </a:rPr>
              <a:t>L2</a:t>
            </a:r>
            <a:endParaRPr sz="1440">
              <a:solidFill>
                <a:prstClr val="black"/>
              </a:solidFill>
              <a:latin typeface="Arial"/>
              <a:ea typeface="微软雅黑"/>
              <a:cs typeface="Arial"/>
            </a:endParaRPr>
          </a:p>
        </p:txBody>
      </p:sp>
      <p:sp>
        <p:nvSpPr>
          <p:cNvPr id="569" name="object 569"/>
          <p:cNvSpPr txBox="1"/>
          <p:nvPr/>
        </p:nvSpPr>
        <p:spPr>
          <a:xfrm>
            <a:off x="5618073" y="5764376"/>
            <a:ext cx="1594866" cy="270843"/>
          </a:xfrm>
          <a:prstGeom prst="rect">
            <a:avLst/>
          </a:prstGeom>
          <a:solidFill>
            <a:srgbClr val="C0C0C0"/>
          </a:solidFill>
        </p:spPr>
        <p:txBody>
          <a:bodyPr vert="horz" wrap="square" lIns="0" tIns="48768" rIns="0" bIns="0" rtlCol="0">
            <a:spAutoFit/>
          </a:bodyPr>
          <a:lstStyle/>
          <a:p>
            <a:pPr marL="762" algn="ctr" defTabSz="1097280" eaLnBrk="1" fontAlgn="auto" hangingPunct="1">
              <a:spcBef>
                <a:spcPts val="384"/>
              </a:spcBef>
              <a:spcAft>
                <a:spcPts val="0"/>
              </a:spcAft>
              <a:defRPr/>
            </a:pPr>
            <a:r>
              <a:rPr sz="1440" b="1" spc="-6" dirty="0">
                <a:solidFill>
                  <a:srgbClr val="FFFFFF"/>
                </a:solidFill>
                <a:latin typeface="Arial"/>
                <a:ea typeface="微软雅黑"/>
                <a:cs typeface="Arial"/>
              </a:rPr>
              <a:t>FB</a:t>
            </a:r>
            <a:endParaRPr sz="1440">
              <a:solidFill>
                <a:prstClr val="black"/>
              </a:solidFill>
              <a:latin typeface="Arial"/>
              <a:ea typeface="微软雅黑"/>
              <a:cs typeface="Arial"/>
            </a:endParaRPr>
          </a:p>
        </p:txBody>
      </p:sp>
      <p:sp>
        <p:nvSpPr>
          <p:cNvPr id="570" name="object 570"/>
          <p:cNvSpPr/>
          <p:nvPr/>
        </p:nvSpPr>
        <p:spPr>
          <a:xfrm>
            <a:off x="8577985" y="5501944"/>
            <a:ext cx="91440" cy="262890"/>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71" name="object 571"/>
          <p:cNvSpPr/>
          <p:nvPr/>
        </p:nvSpPr>
        <p:spPr>
          <a:xfrm>
            <a:off x="7740395" y="5501944"/>
            <a:ext cx="91440" cy="262890"/>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72" name="object 572"/>
          <p:cNvSpPr/>
          <p:nvPr/>
        </p:nvSpPr>
        <p:spPr>
          <a:xfrm>
            <a:off x="7402982" y="5175504"/>
            <a:ext cx="755904" cy="326136"/>
          </a:xfrm>
          <a:custGeom>
            <a:avLst/>
            <a:gdLst/>
            <a:ahLst/>
            <a:cxnLst/>
            <a:rect l="l" t="t" r="r" b="b"/>
            <a:pathLst>
              <a:path w="629920" h="271779">
                <a:moveTo>
                  <a:pt x="629412" y="0"/>
                </a:moveTo>
                <a:lnTo>
                  <a:pt x="0" y="0"/>
                </a:lnTo>
                <a:lnTo>
                  <a:pt x="0" y="271271"/>
                </a:lnTo>
                <a:lnTo>
                  <a:pt x="629412" y="271271"/>
                </a:lnTo>
                <a:lnTo>
                  <a:pt x="629412"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73" name="object 573"/>
          <p:cNvSpPr/>
          <p:nvPr/>
        </p:nvSpPr>
        <p:spPr>
          <a:xfrm>
            <a:off x="7445044"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74" name="object 574"/>
          <p:cNvSpPr/>
          <p:nvPr/>
        </p:nvSpPr>
        <p:spPr>
          <a:xfrm>
            <a:off x="7445044"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75" name="object 575"/>
          <p:cNvSpPr/>
          <p:nvPr/>
        </p:nvSpPr>
        <p:spPr>
          <a:xfrm>
            <a:off x="7529170"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76" name="object 576"/>
          <p:cNvSpPr/>
          <p:nvPr/>
        </p:nvSpPr>
        <p:spPr>
          <a:xfrm>
            <a:off x="7529170"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77" name="object 577"/>
          <p:cNvSpPr/>
          <p:nvPr/>
        </p:nvSpPr>
        <p:spPr>
          <a:xfrm>
            <a:off x="7445044"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78" name="object 578"/>
          <p:cNvSpPr/>
          <p:nvPr/>
        </p:nvSpPr>
        <p:spPr>
          <a:xfrm>
            <a:off x="7445044"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79" name="object 579"/>
          <p:cNvSpPr/>
          <p:nvPr/>
        </p:nvSpPr>
        <p:spPr>
          <a:xfrm>
            <a:off x="7529170"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80" name="object 580"/>
          <p:cNvSpPr/>
          <p:nvPr/>
        </p:nvSpPr>
        <p:spPr>
          <a:xfrm>
            <a:off x="7529170"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81" name="object 581"/>
          <p:cNvSpPr/>
          <p:nvPr/>
        </p:nvSpPr>
        <p:spPr>
          <a:xfrm>
            <a:off x="7613294"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82" name="object 582"/>
          <p:cNvSpPr/>
          <p:nvPr/>
        </p:nvSpPr>
        <p:spPr>
          <a:xfrm>
            <a:off x="7613294"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83" name="object 583"/>
          <p:cNvSpPr/>
          <p:nvPr/>
        </p:nvSpPr>
        <p:spPr>
          <a:xfrm>
            <a:off x="7697419"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84" name="object 584"/>
          <p:cNvSpPr/>
          <p:nvPr/>
        </p:nvSpPr>
        <p:spPr>
          <a:xfrm>
            <a:off x="7697419"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85" name="object 585"/>
          <p:cNvSpPr/>
          <p:nvPr/>
        </p:nvSpPr>
        <p:spPr>
          <a:xfrm>
            <a:off x="7613294"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86" name="object 586"/>
          <p:cNvSpPr/>
          <p:nvPr/>
        </p:nvSpPr>
        <p:spPr>
          <a:xfrm>
            <a:off x="7613294"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87" name="object 587"/>
          <p:cNvSpPr/>
          <p:nvPr/>
        </p:nvSpPr>
        <p:spPr>
          <a:xfrm>
            <a:off x="7697419"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88" name="object 588"/>
          <p:cNvSpPr/>
          <p:nvPr/>
        </p:nvSpPr>
        <p:spPr>
          <a:xfrm>
            <a:off x="7697419"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89" name="object 589"/>
          <p:cNvSpPr/>
          <p:nvPr/>
        </p:nvSpPr>
        <p:spPr>
          <a:xfrm>
            <a:off x="7781545"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90" name="object 590"/>
          <p:cNvSpPr/>
          <p:nvPr/>
        </p:nvSpPr>
        <p:spPr>
          <a:xfrm>
            <a:off x="7781545"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91" name="object 591"/>
          <p:cNvSpPr/>
          <p:nvPr/>
        </p:nvSpPr>
        <p:spPr>
          <a:xfrm>
            <a:off x="7865668"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92" name="object 592"/>
          <p:cNvSpPr/>
          <p:nvPr/>
        </p:nvSpPr>
        <p:spPr>
          <a:xfrm>
            <a:off x="7865668"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93" name="object 593"/>
          <p:cNvSpPr/>
          <p:nvPr/>
        </p:nvSpPr>
        <p:spPr>
          <a:xfrm>
            <a:off x="7781545"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94" name="object 594"/>
          <p:cNvSpPr/>
          <p:nvPr/>
        </p:nvSpPr>
        <p:spPr>
          <a:xfrm>
            <a:off x="7781545"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95" name="object 595"/>
          <p:cNvSpPr/>
          <p:nvPr/>
        </p:nvSpPr>
        <p:spPr>
          <a:xfrm>
            <a:off x="7865668"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96" name="object 596"/>
          <p:cNvSpPr/>
          <p:nvPr/>
        </p:nvSpPr>
        <p:spPr>
          <a:xfrm>
            <a:off x="7865668"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97" name="object 597"/>
          <p:cNvSpPr/>
          <p:nvPr/>
        </p:nvSpPr>
        <p:spPr>
          <a:xfrm>
            <a:off x="7949794" y="5230368"/>
            <a:ext cx="82296" cy="108204"/>
          </a:xfrm>
          <a:custGeom>
            <a:avLst/>
            <a:gdLst/>
            <a:ahLst/>
            <a:cxnLst/>
            <a:rect l="l" t="t" r="r" b="b"/>
            <a:pathLst>
              <a:path w="68579" h="90170">
                <a:moveTo>
                  <a:pt x="0" y="89916"/>
                </a:moveTo>
                <a:lnTo>
                  <a:pt x="68579" y="89916"/>
                </a:lnTo>
                <a:lnTo>
                  <a:pt x="68579"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98" name="object 598"/>
          <p:cNvSpPr/>
          <p:nvPr/>
        </p:nvSpPr>
        <p:spPr>
          <a:xfrm>
            <a:off x="7949794" y="5230368"/>
            <a:ext cx="82296" cy="108204"/>
          </a:xfrm>
          <a:custGeom>
            <a:avLst/>
            <a:gdLst/>
            <a:ahLst/>
            <a:cxnLst/>
            <a:rect l="l" t="t" r="r" b="b"/>
            <a:pathLst>
              <a:path w="68579" h="90170">
                <a:moveTo>
                  <a:pt x="0" y="89916"/>
                </a:moveTo>
                <a:lnTo>
                  <a:pt x="68579" y="89916"/>
                </a:lnTo>
                <a:lnTo>
                  <a:pt x="68579"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99" name="object 599"/>
          <p:cNvSpPr/>
          <p:nvPr/>
        </p:nvSpPr>
        <p:spPr>
          <a:xfrm>
            <a:off x="8032090"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00" name="object 600"/>
          <p:cNvSpPr/>
          <p:nvPr/>
        </p:nvSpPr>
        <p:spPr>
          <a:xfrm>
            <a:off x="8032090"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01" name="object 601"/>
          <p:cNvSpPr/>
          <p:nvPr/>
        </p:nvSpPr>
        <p:spPr>
          <a:xfrm>
            <a:off x="7949794" y="5338266"/>
            <a:ext cx="82296" cy="109728"/>
          </a:xfrm>
          <a:custGeom>
            <a:avLst/>
            <a:gdLst/>
            <a:ahLst/>
            <a:cxnLst/>
            <a:rect l="l" t="t" r="r" b="b"/>
            <a:pathLst>
              <a:path w="68579" h="91439">
                <a:moveTo>
                  <a:pt x="0" y="91440"/>
                </a:moveTo>
                <a:lnTo>
                  <a:pt x="68579" y="91440"/>
                </a:lnTo>
                <a:lnTo>
                  <a:pt x="68579"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02" name="object 602"/>
          <p:cNvSpPr/>
          <p:nvPr/>
        </p:nvSpPr>
        <p:spPr>
          <a:xfrm>
            <a:off x="7949794" y="5338266"/>
            <a:ext cx="82296" cy="109728"/>
          </a:xfrm>
          <a:custGeom>
            <a:avLst/>
            <a:gdLst/>
            <a:ahLst/>
            <a:cxnLst/>
            <a:rect l="l" t="t" r="r" b="b"/>
            <a:pathLst>
              <a:path w="68579" h="91439">
                <a:moveTo>
                  <a:pt x="0" y="91440"/>
                </a:moveTo>
                <a:lnTo>
                  <a:pt x="68579" y="91440"/>
                </a:lnTo>
                <a:lnTo>
                  <a:pt x="68579"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03" name="object 603"/>
          <p:cNvSpPr/>
          <p:nvPr/>
        </p:nvSpPr>
        <p:spPr>
          <a:xfrm>
            <a:off x="8032090"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04" name="object 604"/>
          <p:cNvSpPr/>
          <p:nvPr/>
        </p:nvSpPr>
        <p:spPr>
          <a:xfrm>
            <a:off x="8032090"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05" name="object 605"/>
          <p:cNvSpPr txBox="1"/>
          <p:nvPr/>
        </p:nvSpPr>
        <p:spPr>
          <a:xfrm>
            <a:off x="8240573" y="5175504"/>
            <a:ext cx="757428" cy="270843"/>
          </a:xfrm>
          <a:prstGeom prst="rect">
            <a:avLst/>
          </a:prstGeom>
          <a:solidFill>
            <a:srgbClr val="FF9900"/>
          </a:solidFill>
        </p:spPr>
        <p:txBody>
          <a:bodyPr vert="horz" wrap="square" lIns="0" tIns="48768" rIns="0" bIns="0" rtlCol="0">
            <a:spAutoFit/>
          </a:bodyPr>
          <a:lstStyle/>
          <a:p>
            <a:pPr marL="762" algn="ctr" defTabSz="1097280" eaLnBrk="1" fontAlgn="auto" hangingPunct="1">
              <a:spcBef>
                <a:spcPts val="384"/>
              </a:spcBef>
              <a:spcAft>
                <a:spcPts val="0"/>
              </a:spcAft>
              <a:defRPr/>
            </a:pPr>
            <a:r>
              <a:rPr sz="1440" b="1" spc="-6" dirty="0">
                <a:solidFill>
                  <a:srgbClr val="FFFFFF"/>
                </a:solidFill>
                <a:latin typeface="Arial"/>
                <a:ea typeface="微软雅黑"/>
                <a:cs typeface="Arial"/>
              </a:rPr>
              <a:t>L2</a:t>
            </a:r>
            <a:endParaRPr sz="1440">
              <a:solidFill>
                <a:prstClr val="black"/>
              </a:solidFill>
              <a:latin typeface="Arial"/>
              <a:ea typeface="微软雅黑"/>
              <a:cs typeface="Arial"/>
            </a:endParaRPr>
          </a:p>
        </p:txBody>
      </p:sp>
      <p:sp>
        <p:nvSpPr>
          <p:cNvPr id="606" name="object 606"/>
          <p:cNvSpPr txBox="1"/>
          <p:nvPr/>
        </p:nvSpPr>
        <p:spPr>
          <a:xfrm>
            <a:off x="7402983" y="5764376"/>
            <a:ext cx="1594866" cy="270843"/>
          </a:xfrm>
          <a:prstGeom prst="rect">
            <a:avLst/>
          </a:prstGeom>
          <a:solidFill>
            <a:srgbClr val="C0C0C0"/>
          </a:solidFill>
        </p:spPr>
        <p:txBody>
          <a:bodyPr vert="horz" wrap="square" lIns="0" tIns="48768" rIns="0" bIns="0" rtlCol="0">
            <a:spAutoFit/>
          </a:bodyPr>
          <a:lstStyle/>
          <a:p>
            <a:pPr marL="762" algn="ctr" defTabSz="1097280" eaLnBrk="1" fontAlgn="auto" hangingPunct="1">
              <a:spcBef>
                <a:spcPts val="384"/>
              </a:spcBef>
              <a:spcAft>
                <a:spcPts val="0"/>
              </a:spcAft>
              <a:defRPr/>
            </a:pPr>
            <a:r>
              <a:rPr sz="1440" b="1" spc="-6" dirty="0">
                <a:solidFill>
                  <a:srgbClr val="FFFFFF"/>
                </a:solidFill>
                <a:latin typeface="Arial"/>
                <a:ea typeface="微软雅黑"/>
                <a:cs typeface="Arial"/>
              </a:rPr>
              <a:t>FB</a:t>
            </a:r>
            <a:endParaRPr sz="1440">
              <a:solidFill>
                <a:prstClr val="black"/>
              </a:solidFill>
              <a:latin typeface="Arial"/>
              <a:ea typeface="微软雅黑"/>
              <a:cs typeface="Arial"/>
            </a:endParaRPr>
          </a:p>
        </p:txBody>
      </p:sp>
      <p:sp>
        <p:nvSpPr>
          <p:cNvPr id="607" name="object 607"/>
          <p:cNvSpPr/>
          <p:nvPr/>
        </p:nvSpPr>
        <p:spPr>
          <a:xfrm>
            <a:off x="10309860" y="5501944"/>
            <a:ext cx="91440" cy="262890"/>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08" name="object 608"/>
          <p:cNvSpPr/>
          <p:nvPr/>
        </p:nvSpPr>
        <p:spPr>
          <a:xfrm>
            <a:off x="9470441" y="5501944"/>
            <a:ext cx="91440" cy="262890"/>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09" name="object 609"/>
          <p:cNvSpPr/>
          <p:nvPr/>
        </p:nvSpPr>
        <p:spPr>
          <a:xfrm>
            <a:off x="9131198" y="5175504"/>
            <a:ext cx="757428" cy="326136"/>
          </a:xfrm>
          <a:custGeom>
            <a:avLst/>
            <a:gdLst/>
            <a:ahLst/>
            <a:cxnLst/>
            <a:rect l="l" t="t" r="r" b="b"/>
            <a:pathLst>
              <a:path w="631190" h="271779">
                <a:moveTo>
                  <a:pt x="630936" y="0"/>
                </a:moveTo>
                <a:lnTo>
                  <a:pt x="0" y="0"/>
                </a:lnTo>
                <a:lnTo>
                  <a:pt x="0" y="271271"/>
                </a:lnTo>
                <a:lnTo>
                  <a:pt x="630936" y="271271"/>
                </a:lnTo>
                <a:lnTo>
                  <a:pt x="630936"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10" name="object 610"/>
          <p:cNvSpPr/>
          <p:nvPr/>
        </p:nvSpPr>
        <p:spPr>
          <a:xfrm>
            <a:off x="9173261"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11" name="object 611"/>
          <p:cNvSpPr/>
          <p:nvPr/>
        </p:nvSpPr>
        <p:spPr>
          <a:xfrm>
            <a:off x="9173261"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12" name="object 612"/>
          <p:cNvSpPr/>
          <p:nvPr/>
        </p:nvSpPr>
        <p:spPr>
          <a:xfrm>
            <a:off x="9257386"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13" name="object 613"/>
          <p:cNvSpPr/>
          <p:nvPr/>
        </p:nvSpPr>
        <p:spPr>
          <a:xfrm>
            <a:off x="9257386"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14" name="object 614"/>
          <p:cNvSpPr/>
          <p:nvPr/>
        </p:nvSpPr>
        <p:spPr>
          <a:xfrm>
            <a:off x="9173261"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15" name="object 615"/>
          <p:cNvSpPr/>
          <p:nvPr/>
        </p:nvSpPr>
        <p:spPr>
          <a:xfrm>
            <a:off x="9173261"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16" name="object 616"/>
          <p:cNvSpPr/>
          <p:nvPr/>
        </p:nvSpPr>
        <p:spPr>
          <a:xfrm>
            <a:off x="9257386"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17" name="object 617"/>
          <p:cNvSpPr/>
          <p:nvPr/>
        </p:nvSpPr>
        <p:spPr>
          <a:xfrm>
            <a:off x="9257386"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18" name="object 618"/>
          <p:cNvSpPr/>
          <p:nvPr/>
        </p:nvSpPr>
        <p:spPr>
          <a:xfrm>
            <a:off x="9341510"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19" name="object 619"/>
          <p:cNvSpPr/>
          <p:nvPr/>
        </p:nvSpPr>
        <p:spPr>
          <a:xfrm>
            <a:off x="9341510"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20" name="object 620"/>
          <p:cNvSpPr/>
          <p:nvPr/>
        </p:nvSpPr>
        <p:spPr>
          <a:xfrm>
            <a:off x="9425636"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21" name="object 621"/>
          <p:cNvSpPr/>
          <p:nvPr/>
        </p:nvSpPr>
        <p:spPr>
          <a:xfrm>
            <a:off x="9425636"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22" name="object 622"/>
          <p:cNvSpPr/>
          <p:nvPr/>
        </p:nvSpPr>
        <p:spPr>
          <a:xfrm>
            <a:off x="9341510"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23" name="object 623"/>
          <p:cNvSpPr/>
          <p:nvPr/>
        </p:nvSpPr>
        <p:spPr>
          <a:xfrm>
            <a:off x="9341510"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24" name="object 624"/>
          <p:cNvSpPr/>
          <p:nvPr/>
        </p:nvSpPr>
        <p:spPr>
          <a:xfrm>
            <a:off x="9425636"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25" name="object 625"/>
          <p:cNvSpPr/>
          <p:nvPr/>
        </p:nvSpPr>
        <p:spPr>
          <a:xfrm>
            <a:off x="9425636"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26" name="object 626"/>
          <p:cNvSpPr/>
          <p:nvPr/>
        </p:nvSpPr>
        <p:spPr>
          <a:xfrm>
            <a:off x="9509761"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27" name="object 627"/>
          <p:cNvSpPr/>
          <p:nvPr/>
        </p:nvSpPr>
        <p:spPr>
          <a:xfrm>
            <a:off x="9509761" y="5230368"/>
            <a:ext cx="84582" cy="108204"/>
          </a:xfrm>
          <a:custGeom>
            <a:avLst/>
            <a:gdLst/>
            <a:ahLst/>
            <a:cxnLst/>
            <a:rect l="l" t="t" r="r" b="b"/>
            <a:pathLst>
              <a:path w="70485"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28" name="object 628"/>
          <p:cNvSpPr/>
          <p:nvPr/>
        </p:nvSpPr>
        <p:spPr>
          <a:xfrm>
            <a:off x="9593884"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29" name="object 629"/>
          <p:cNvSpPr/>
          <p:nvPr/>
        </p:nvSpPr>
        <p:spPr>
          <a:xfrm>
            <a:off x="9593884"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30" name="object 630"/>
          <p:cNvSpPr/>
          <p:nvPr/>
        </p:nvSpPr>
        <p:spPr>
          <a:xfrm>
            <a:off x="9509761"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31" name="object 631"/>
          <p:cNvSpPr/>
          <p:nvPr/>
        </p:nvSpPr>
        <p:spPr>
          <a:xfrm>
            <a:off x="9509761" y="5338266"/>
            <a:ext cx="84582" cy="109728"/>
          </a:xfrm>
          <a:custGeom>
            <a:avLst/>
            <a:gdLst/>
            <a:ahLst/>
            <a:cxnLst/>
            <a:rect l="l" t="t" r="r" b="b"/>
            <a:pathLst>
              <a:path w="70485"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32" name="object 632"/>
          <p:cNvSpPr/>
          <p:nvPr/>
        </p:nvSpPr>
        <p:spPr>
          <a:xfrm>
            <a:off x="9593884"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33" name="object 633"/>
          <p:cNvSpPr/>
          <p:nvPr/>
        </p:nvSpPr>
        <p:spPr>
          <a:xfrm>
            <a:off x="9593884"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34" name="object 634"/>
          <p:cNvSpPr/>
          <p:nvPr/>
        </p:nvSpPr>
        <p:spPr>
          <a:xfrm>
            <a:off x="9678009"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35" name="object 635"/>
          <p:cNvSpPr/>
          <p:nvPr/>
        </p:nvSpPr>
        <p:spPr>
          <a:xfrm>
            <a:off x="9678009"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36" name="object 636"/>
          <p:cNvSpPr/>
          <p:nvPr/>
        </p:nvSpPr>
        <p:spPr>
          <a:xfrm>
            <a:off x="9762134"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37" name="object 637"/>
          <p:cNvSpPr/>
          <p:nvPr/>
        </p:nvSpPr>
        <p:spPr>
          <a:xfrm>
            <a:off x="9762134"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38" name="object 638"/>
          <p:cNvSpPr/>
          <p:nvPr/>
        </p:nvSpPr>
        <p:spPr>
          <a:xfrm>
            <a:off x="9678009"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39" name="object 639"/>
          <p:cNvSpPr/>
          <p:nvPr/>
        </p:nvSpPr>
        <p:spPr>
          <a:xfrm>
            <a:off x="9678009"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40" name="object 640"/>
          <p:cNvSpPr/>
          <p:nvPr/>
        </p:nvSpPr>
        <p:spPr>
          <a:xfrm>
            <a:off x="9762134"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41" name="object 641"/>
          <p:cNvSpPr/>
          <p:nvPr/>
        </p:nvSpPr>
        <p:spPr>
          <a:xfrm>
            <a:off x="9762134"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42" name="object 642"/>
          <p:cNvSpPr/>
          <p:nvPr/>
        </p:nvSpPr>
        <p:spPr>
          <a:xfrm>
            <a:off x="9970616" y="5175504"/>
            <a:ext cx="757428" cy="326136"/>
          </a:xfrm>
          <a:custGeom>
            <a:avLst/>
            <a:gdLst/>
            <a:ahLst/>
            <a:cxnLst/>
            <a:rect l="l" t="t" r="r" b="b"/>
            <a:pathLst>
              <a:path w="631190" h="271779">
                <a:moveTo>
                  <a:pt x="630935" y="0"/>
                </a:moveTo>
                <a:lnTo>
                  <a:pt x="0" y="0"/>
                </a:lnTo>
                <a:lnTo>
                  <a:pt x="0" y="271271"/>
                </a:lnTo>
                <a:lnTo>
                  <a:pt x="630935" y="271271"/>
                </a:lnTo>
                <a:lnTo>
                  <a:pt x="630935" y="0"/>
                </a:lnTo>
                <a:close/>
              </a:path>
            </a:pathLst>
          </a:custGeom>
          <a:solidFill>
            <a:srgbClr val="FF99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43" name="object 643"/>
          <p:cNvSpPr txBox="1"/>
          <p:nvPr/>
        </p:nvSpPr>
        <p:spPr>
          <a:xfrm>
            <a:off x="10227563" y="5208971"/>
            <a:ext cx="243840" cy="236988"/>
          </a:xfrm>
          <a:prstGeom prst="rect">
            <a:avLst/>
          </a:prstGeom>
        </p:spPr>
        <p:txBody>
          <a:bodyPr vert="horz" wrap="square" lIns="0" tIns="15240" rIns="0" bIns="0" rtlCol="0">
            <a:spAutoFit/>
          </a:bodyPr>
          <a:lstStyle/>
          <a:p>
            <a:pPr marL="15240" defTabSz="1097280" eaLnBrk="1" fontAlgn="auto" hangingPunct="1">
              <a:spcBef>
                <a:spcPts val="120"/>
              </a:spcBef>
              <a:spcAft>
                <a:spcPts val="0"/>
              </a:spcAft>
              <a:defRPr/>
            </a:pPr>
            <a:r>
              <a:rPr sz="1440" b="1" spc="-6" dirty="0">
                <a:solidFill>
                  <a:srgbClr val="FFFFFF"/>
                </a:solidFill>
                <a:latin typeface="Arial"/>
                <a:ea typeface="微软雅黑"/>
                <a:cs typeface="Arial"/>
              </a:rPr>
              <a:t>L2</a:t>
            </a:r>
            <a:endParaRPr sz="1440">
              <a:solidFill>
                <a:prstClr val="black"/>
              </a:solidFill>
              <a:latin typeface="Arial"/>
              <a:ea typeface="微软雅黑"/>
              <a:cs typeface="Arial"/>
            </a:endParaRPr>
          </a:p>
        </p:txBody>
      </p:sp>
      <p:sp>
        <p:nvSpPr>
          <p:cNvPr id="644" name="object 644"/>
          <p:cNvSpPr txBox="1"/>
          <p:nvPr/>
        </p:nvSpPr>
        <p:spPr>
          <a:xfrm>
            <a:off x="9131198" y="5764376"/>
            <a:ext cx="1597152" cy="270843"/>
          </a:xfrm>
          <a:prstGeom prst="rect">
            <a:avLst/>
          </a:prstGeom>
          <a:solidFill>
            <a:srgbClr val="C0C0C0"/>
          </a:solidFill>
        </p:spPr>
        <p:txBody>
          <a:bodyPr vert="horz" wrap="square" lIns="0" tIns="48768" rIns="0" bIns="0" rtlCol="0">
            <a:spAutoFit/>
          </a:bodyPr>
          <a:lstStyle/>
          <a:p>
            <a:pPr marL="762" algn="ctr" defTabSz="1097280" eaLnBrk="1" fontAlgn="auto" hangingPunct="1">
              <a:spcBef>
                <a:spcPts val="384"/>
              </a:spcBef>
              <a:spcAft>
                <a:spcPts val="0"/>
              </a:spcAft>
              <a:defRPr/>
            </a:pPr>
            <a:r>
              <a:rPr sz="1440" b="1" spc="-6" dirty="0">
                <a:solidFill>
                  <a:srgbClr val="FFFFFF"/>
                </a:solidFill>
                <a:latin typeface="Arial"/>
                <a:ea typeface="微软雅黑"/>
                <a:cs typeface="Arial"/>
              </a:rPr>
              <a:t>FB</a:t>
            </a:r>
            <a:endParaRPr sz="1440">
              <a:solidFill>
                <a:prstClr val="black"/>
              </a:solidFill>
              <a:latin typeface="Arial"/>
              <a:ea typeface="微软雅黑"/>
              <a:cs typeface="Arial"/>
            </a:endParaRPr>
          </a:p>
        </p:txBody>
      </p:sp>
      <p:sp>
        <p:nvSpPr>
          <p:cNvPr id="645" name="object 645"/>
          <p:cNvSpPr/>
          <p:nvPr/>
        </p:nvSpPr>
        <p:spPr>
          <a:xfrm>
            <a:off x="12094768" y="5501944"/>
            <a:ext cx="91440" cy="262890"/>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46" name="object 646"/>
          <p:cNvSpPr/>
          <p:nvPr/>
        </p:nvSpPr>
        <p:spPr>
          <a:xfrm>
            <a:off x="11255348" y="5501944"/>
            <a:ext cx="91440" cy="262890"/>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47" name="object 647"/>
          <p:cNvSpPr/>
          <p:nvPr/>
        </p:nvSpPr>
        <p:spPr>
          <a:xfrm>
            <a:off x="10917936" y="5175504"/>
            <a:ext cx="755904" cy="326136"/>
          </a:xfrm>
          <a:custGeom>
            <a:avLst/>
            <a:gdLst/>
            <a:ahLst/>
            <a:cxnLst/>
            <a:rect l="l" t="t" r="r" b="b"/>
            <a:pathLst>
              <a:path w="629920" h="271779">
                <a:moveTo>
                  <a:pt x="629412" y="0"/>
                </a:moveTo>
                <a:lnTo>
                  <a:pt x="0" y="0"/>
                </a:lnTo>
                <a:lnTo>
                  <a:pt x="0" y="271271"/>
                </a:lnTo>
                <a:lnTo>
                  <a:pt x="629412" y="271271"/>
                </a:lnTo>
                <a:lnTo>
                  <a:pt x="629412" y="0"/>
                </a:lnTo>
                <a:close/>
              </a:path>
            </a:pathLst>
          </a:custGeom>
          <a:solidFill>
            <a:srgbClr val="C0C0C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48" name="object 648"/>
          <p:cNvSpPr/>
          <p:nvPr/>
        </p:nvSpPr>
        <p:spPr>
          <a:xfrm>
            <a:off x="10959998"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49" name="object 649"/>
          <p:cNvSpPr/>
          <p:nvPr/>
        </p:nvSpPr>
        <p:spPr>
          <a:xfrm>
            <a:off x="10959998"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50" name="object 650"/>
          <p:cNvSpPr/>
          <p:nvPr/>
        </p:nvSpPr>
        <p:spPr>
          <a:xfrm>
            <a:off x="11044123"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51" name="object 651"/>
          <p:cNvSpPr/>
          <p:nvPr/>
        </p:nvSpPr>
        <p:spPr>
          <a:xfrm>
            <a:off x="11044123"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52" name="object 652"/>
          <p:cNvSpPr/>
          <p:nvPr/>
        </p:nvSpPr>
        <p:spPr>
          <a:xfrm>
            <a:off x="10959998"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53" name="object 653"/>
          <p:cNvSpPr/>
          <p:nvPr/>
        </p:nvSpPr>
        <p:spPr>
          <a:xfrm>
            <a:off x="10959998"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54" name="object 654"/>
          <p:cNvSpPr/>
          <p:nvPr/>
        </p:nvSpPr>
        <p:spPr>
          <a:xfrm>
            <a:off x="11044123"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55" name="object 655"/>
          <p:cNvSpPr/>
          <p:nvPr/>
        </p:nvSpPr>
        <p:spPr>
          <a:xfrm>
            <a:off x="11044123"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56" name="object 656"/>
          <p:cNvSpPr/>
          <p:nvPr/>
        </p:nvSpPr>
        <p:spPr>
          <a:xfrm>
            <a:off x="11128249"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57" name="object 657"/>
          <p:cNvSpPr/>
          <p:nvPr/>
        </p:nvSpPr>
        <p:spPr>
          <a:xfrm>
            <a:off x="11128249"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58" name="object 658"/>
          <p:cNvSpPr/>
          <p:nvPr/>
        </p:nvSpPr>
        <p:spPr>
          <a:xfrm>
            <a:off x="11212372"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59" name="object 659"/>
          <p:cNvSpPr/>
          <p:nvPr/>
        </p:nvSpPr>
        <p:spPr>
          <a:xfrm>
            <a:off x="11212372"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60" name="object 660"/>
          <p:cNvSpPr/>
          <p:nvPr/>
        </p:nvSpPr>
        <p:spPr>
          <a:xfrm>
            <a:off x="11128249"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61" name="object 661"/>
          <p:cNvSpPr/>
          <p:nvPr/>
        </p:nvSpPr>
        <p:spPr>
          <a:xfrm>
            <a:off x="11128249"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62" name="object 662"/>
          <p:cNvSpPr/>
          <p:nvPr/>
        </p:nvSpPr>
        <p:spPr>
          <a:xfrm>
            <a:off x="11212372"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63" name="object 663"/>
          <p:cNvSpPr/>
          <p:nvPr/>
        </p:nvSpPr>
        <p:spPr>
          <a:xfrm>
            <a:off x="11212372"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64" name="object 664"/>
          <p:cNvSpPr/>
          <p:nvPr/>
        </p:nvSpPr>
        <p:spPr>
          <a:xfrm>
            <a:off x="11296497"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65" name="object 665"/>
          <p:cNvSpPr/>
          <p:nvPr/>
        </p:nvSpPr>
        <p:spPr>
          <a:xfrm>
            <a:off x="11296497"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66" name="object 666"/>
          <p:cNvSpPr/>
          <p:nvPr/>
        </p:nvSpPr>
        <p:spPr>
          <a:xfrm>
            <a:off x="11380623"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67" name="object 667"/>
          <p:cNvSpPr/>
          <p:nvPr/>
        </p:nvSpPr>
        <p:spPr>
          <a:xfrm>
            <a:off x="11380623"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68" name="object 668"/>
          <p:cNvSpPr/>
          <p:nvPr/>
        </p:nvSpPr>
        <p:spPr>
          <a:xfrm>
            <a:off x="11296497"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69" name="object 669"/>
          <p:cNvSpPr/>
          <p:nvPr/>
        </p:nvSpPr>
        <p:spPr>
          <a:xfrm>
            <a:off x="11296497"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70" name="object 670"/>
          <p:cNvSpPr/>
          <p:nvPr/>
        </p:nvSpPr>
        <p:spPr>
          <a:xfrm>
            <a:off x="11380623"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71" name="object 671"/>
          <p:cNvSpPr/>
          <p:nvPr/>
        </p:nvSpPr>
        <p:spPr>
          <a:xfrm>
            <a:off x="11380623"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72" name="object 672"/>
          <p:cNvSpPr/>
          <p:nvPr/>
        </p:nvSpPr>
        <p:spPr>
          <a:xfrm>
            <a:off x="11464748"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73" name="object 673"/>
          <p:cNvSpPr/>
          <p:nvPr/>
        </p:nvSpPr>
        <p:spPr>
          <a:xfrm>
            <a:off x="11464748" y="5230368"/>
            <a:ext cx="84582" cy="108204"/>
          </a:xfrm>
          <a:custGeom>
            <a:avLst/>
            <a:gdLst/>
            <a:ahLst/>
            <a:cxnLst/>
            <a:rect l="l" t="t" r="r" b="b"/>
            <a:pathLst>
              <a:path w="70484" h="90170">
                <a:moveTo>
                  <a:pt x="0" y="89916"/>
                </a:moveTo>
                <a:lnTo>
                  <a:pt x="70103" y="89916"/>
                </a:lnTo>
                <a:lnTo>
                  <a:pt x="70103"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74" name="object 674"/>
          <p:cNvSpPr/>
          <p:nvPr/>
        </p:nvSpPr>
        <p:spPr>
          <a:xfrm>
            <a:off x="11548871" y="5230368"/>
            <a:ext cx="82296" cy="108204"/>
          </a:xfrm>
          <a:custGeom>
            <a:avLst/>
            <a:gdLst/>
            <a:ahLst/>
            <a:cxnLst/>
            <a:rect l="l" t="t" r="r" b="b"/>
            <a:pathLst>
              <a:path w="68579" h="90170">
                <a:moveTo>
                  <a:pt x="0" y="89916"/>
                </a:moveTo>
                <a:lnTo>
                  <a:pt x="68580" y="89916"/>
                </a:lnTo>
                <a:lnTo>
                  <a:pt x="68580" y="0"/>
                </a:lnTo>
                <a:lnTo>
                  <a:pt x="0" y="0"/>
                </a:lnTo>
                <a:lnTo>
                  <a:pt x="0" y="89916"/>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75" name="object 675"/>
          <p:cNvSpPr/>
          <p:nvPr/>
        </p:nvSpPr>
        <p:spPr>
          <a:xfrm>
            <a:off x="11548871" y="5230368"/>
            <a:ext cx="82296" cy="108204"/>
          </a:xfrm>
          <a:custGeom>
            <a:avLst/>
            <a:gdLst/>
            <a:ahLst/>
            <a:cxnLst/>
            <a:rect l="l" t="t" r="r" b="b"/>
            <a:pathLst>
              <a:path w="68579" h="90170">
                <a:moveTo>
                  <a:pt x="0" y="89916"/>
                </a:moveTo>
                <a:lnTo>
                  <a:pt x="68579" y="89916"/>
                </a:lnTo>
                <a:lnTo>
                  <a:pt x="68579" y="0"/>
                </a:lnTo>
                <a:lnTo>
                  <a:pt x="0" y="0"/>
                </a:lnTo>
                <a:lnTo>
                  <a:pt x="0" y="89916"/>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76" name="object 676"/>
          <p:cNvSpPr/>
          <p:nvPr/>
        </p:nvSpPr>
        <p:spPr>
          <a:xfrm>
            <a:off x="11464748"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77" name="object 677"/>
          <p:cNvSpPr/>
          <p:nvPr/>
        </p:nvSpPr>
        <p:spPr>
          <a:xfrm>
            <a:off x="11464748" y="5338266"/>
            <a:ext cx="84582" cy="109728"/>
          </a:xfrm>
          <a:custGeom>
            <a:avLst/>
            <a:gdLst/>
            <a:ahLst/>
            <a:cxnLst/>
            <a:rect l="l" t="t" r="r" b="b"/>
            <a:pathLst>
              <a:path w="70484" h="91439">
                <a:moveTo>
                  <a:pt x="0" y="91440"/>
                </a:moveTo>
                <a:lnTo>
                  <a:pt x="70103" y="91440"/>
                </a:lnTo>
                <a:lnTo>
                  <a:pt x="70103"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78" name="object 678"/>
          <p:cNvSpPr/>
          <p:nvPr/>
        </p:nvSpPr>
        <p:spPr>
          <a:xfrm>
            <a:off x="11548871" y="5338266"/>
            <a:ext cx="82296" cy="109728"/>
          </a:xfrm>
          <a:custGeom>
            <a:avLst/>
            <a:gdLst/>
            <a:ahLst/>
            <a:cxnLst/>
            <a:rect l="l" t="t" r="r" b="b"/>
            <a:pathLst>
              <a:path w="68579" h="91439">
                <a:moveTo>
                  <a:pt x="0" y="91440"/>
                </a:moveTo>
                <a:lnTo>
                  <a:pt x="68580" y="91440"/>
                </a:lnTo>
                <a:lnTo>
                  <a:pt x="68580" y="0"/>
                </a:lnTo>
                <a:lnTo>
                  <a:pt x="0" y="0"/>
                </a:lnTo>
                <a:lnTo>
                  <a:pt x="0" y="91440"/>
                </a:lnTo>
                <a:close/>
              </a:path>
            </a:pathLst>
          </a:custGeom>
          <a:solidFill>
            <a:srgbClr val="3366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79" name="object 679"/>
          <p:cNvSpPr/>
          <p:nvPr/>
        </p:nvSpPr>
        <p:spPr>
          <a:xfrm>
            <a:off x="11548871" y="5338266"/>
            <a:ext cx="82296" cy="109728"/>
          </a:xfrm>
          <a:custGeom>
            <a:avLst/>
            <a:gdLst/>
            <a:ahLst/>
            <a:cxnLst/>
            <a:rect l="l" t="t" r="r" b="b"/>
            <a:pathLst>
              <a:path w="68579" h="91439">
                <a:moveTo>
                  <a:pt x="0" y="91440"/>
                </a:moveTo>
                <a:lnTo>
                  <a:pt x="68579" y="91440"/>
                </a:lnTo>
                <a:lnTo>
                  <a:pt x="68579" y="0"/>
                </a:lnTo>
                <a:lnTo>
                  <a:pt x="0" y="0"/>
                </a:lnTo>
                <a:lnTo>
                  <a:pt x="0" y="91440"/>
                </a:lnTo>
                <a:close/>
              </a:path>
            </a:pathLst>
          </a:custGeom>
          <a:ln w="9144">
            <a:solidFill>
              <a:srgbClr val="FFFFFF"/>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80" name="object 680"/>
          <p:cNvSpPr/>
          <p:nvPr/>
        </p:nvSpPr>
        <p:spPr>
          <a:xfrm>
            <a:off x="11755525" y="5175504"/>
            <a:ext cx="757428" cy="326136"/>
          </a:xfrm>
          <a:custGeom>
            <a:avLst/>
            <a:gdLst/>
            <a:ahLst/>
            <a:cxnLst/>
            <a:rect l="l" t="t" r="r" b="b"/>
            <a:pathLst>
              <a:path w="631190" h="271779">
                <a:moveTo>
                  <a:pt x="630935" y="0"/>
                </a:moveTo>
                <a:lnTo>
                  <a:pt x="0" y="0"/>
                </a:lnTo>
                <a:lnTo>
                  <a:pt x="0" y="271271"/>
                </a:lnTo>
                <a:lnTo>
                  <a:pt x="630935" y="271271"/>
                </a:lnTo>
                <a:lnTo>
                  <a:pt x="630935" y="0"/>
                </a:lnTo>
                <a:close/>
              </a:path>
            </a:pathLst>
          </a:custGeom>
          <a:solidFill>
            <a:srgbClr val="FF99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81" name="object 681"/>
          <p:cNvSpPr txBox="1"/>
          <p:nvPr/>
        </p:nvSpPr>
        <p:spPr>
          <a:xfrm>
            <a:off x="12013538" y="5208971"/>
            <a:ext cx="243840" cy="236988"/>
          </a:xfrm>
          <a:prstGeom prst="rect">
            <a:avLst/>
          </a:prstGeom>
        </p:spPr>
        <p:txBody>
          <a:bodyPr vert="horz" wrap="square" lIns="0" tIns="15240" rIns="0" bIns="0" rtlCol="0">
            <a:spAutoFit/>
          </a:bodyPr>
          <a:lstStyle/>
          <a:p>
            <a:pPr marL="15240" defTabSz="1097280" eaLnBrk="1" fontAlgn="auto" hangingPunct="1">
              <a:spcBef>
                <a:spcPts val="120"/>
              </a:spcBef>
              <a:spcAft>
                <a:spcPts val="0"/>
              </a:spcAft>
              <a:defRPr/>
            </a:pPr>
            <a:r>
              <a:rPr sz="1440" b="1" spc="-6" dirty="0">
                <a:solidFill>
                  <a:srgbClr val="FFFFFF"/>
                </a:solidFill>
                <a:latin typeface="Arial"/>
                <a:ea typeface="微软雅黑"/>
                <a:cs typeface="Arial"/>
              </a:rPr>
              <a:t>L2</a:t>
            </a:r>
            <a:endParaRPr sz="1440">
              <a:solidFill>
                <a:prstClr val="black"/>
              </a:solidFill>
              <a:latin typeface="Arial"/>
              <a:ea typeface="微软雅黑"/>
              <a:cs typeface="Arial"/>
            </a:endParaRPr>
          </a:p>
        </p:txBody>
      </p:sp>
      <p:sp>
        <p:nvSpPr>
          <p:cNvPr id="682" name="object 682"/>
          <p:cNvSpPr txBox="1"/>
          <p:nvPr/>
        </p:nvSpPr>
        <p:spPr>
          <a:xfrm>
            <a:off x="10917937" y="5764376"/>
            <a:ext cx="1594866" cy="270843"/>
          </a:xfrm>
          <a:prstGeom prst="rect">
            <a:avLst/>
          </a:prstGeom>
          <a:solidFill>
            <a:srgbClr val="C0C0C0"/>
          </a:solidFill>
        </p:spPr>
        <p:txBody>
          <a:bodyPr vert="horz" wrap="square" lIns="0" tIns="48768" rIns="0" bIns="0" rtlCol="0">
            <a:spAutoFit/>
          </a:bodyPr>
          <a:lstStyle/>
          <a:p>
            <a:pPr marL="2286" algn="ctr" defTabSz="1097280" eaLnBrk="1" fontAlgn="auto" hangingPunct="1">
              <a:spcBef>
                <a:spcPts val="384"/>
              </a:spcBef>
              <a:spcAft>
                <a:spcPts val="0"/>
              </a:spcAft>
              <a:defRPr/>
            </a:pPr>
            <a:r>
              <a:rPr sz="1440" b="1" spc="-6" dirty="0">
                <a:solidFill>
                  <a:srgbClr val="FFFFFF"/>
                </a:solidFill>
                <a:latin typeface="Arial"/>
                <a:ea typeface="微软雅黑"/>
                <a:cs typeface="Arial"/>
              </a:rPr>
              <a:t>FB</a:t>
            </a:r>
            <a:endParaRPr sz="1440">
              <a:solidFill>
                <a:prstClr val="black"/>
              </a:solidFill>
              <a:latin typeface="Arial"/>
              <a:ea typeface="微软雅黑"/>
              <a:cs typeface="Arial"/>
            </a:endParaRPr>
          </a:p>
        </p:txBody>
      </p:sp>
      <p:sp>
        <p:nvSpPr>
          <p:cNvPr id="683" name="object 683"/>
          <p:cNvSpPr txBox="1"/>
          <p:nvPr/>
        </p:nvSpPr>
        <p:spPr>
          <a:xfrm>
            <a:off x="2408833" y="6287565"/>
            <a:ext cx="9732264" cy="1579407"/>
          </a:xfrm>
          <a:prstGeom prst="rect">
            <a:avLst/>
          </a:prstGeom>
        </p:spPr>
        <p:txBody>
          <a:bodyPr vert="horz" wrap="square" lIns="0" tIns="15240" rIns="0" bIns="0" rtlCol="0">
            <a:spAutoFit/>
          </a:bodyPr>
          <a:lstStyle/>
          <a:p>
            <a:pPr marL="1295400" marR="159258" indent="-1098042" defTabSz="1097280" eaLnBrk="1" fontAlgn="auto" hangingPunct="1">
              <a:lnSpc>
                <a:spcPct val="125000"/>
              </a:lnSpc>
              <a:spcBef>
                <a:spcPts val="120"/>
              </a:spcBef>
              <a:spcAft>
                <a:spcPts val="0"/>
              </a:spcAft>
              <a:defRPr/>
            </a:pPr>
            <a:r>
              <a:rPr sz="2880" spc="-6" dirty="0">
                <a:solidFill>
                  <a:prstClr val="black"/>
                </a:solidFill>
                <a:latin typeface="Calibri"/>
                <a:ea typeface="微软雅黑"/>
                <a:cs typeface="Calibri"/>
              </a:rPr>
              <a:t>Exploring </a:t>
            </a:r>
            <a:r>
              <a:rPr sz="2880" dirty="0">
                <a:solidFill>
                  <a:prstClr val="black"/>
                </a:solidFill>
                <a:latin typeface="Calibri"/>
                <a:ea typeface="微软雅黑"/>
                <a:cs typeface="Calibri"/>
              </a:rPr>
              <a:t>the </a:t>
            </a:r>
            <a:r>
              <a:rPr sz="2880" spc="-6" dirty="0">
                <a:solidFill>
                  <a:prstClr val="black"/>
                </a:solidFill>
                <a:latin typeface="Calibri"/>
                <a:ea typeface="微软雅黑"/>
                <a:cs typeface="Calibri"/>
              </a:rPr>
              <a:t>use of GPUs </a:t>
            </a:r>
            <a:r>
              <a:rPr sz="2880" spc="-18" dirty="0">
                <a:solidFill>
                  <a:prstClr val="black"/>
                </a:solidFill>
                <a:latin typeface="Calibri"/>
                <a:ea typeface="微软雅黑"/>
                <a:cs typeface="Calibri"/>
              </a:rPr>
              <a:t>to </a:t>
            </a:r>
            <a:r>
              <a:rPr sz="2880" spc="-12" dirty="0">
                <a:solidFill>
                  <a:prstClr val="black"/>
                </a:solidFill>
                <a:latin typeface="Calibri"/>
                <a:ea typeface="微软雅黑"/>
                <a:cs typeface="Calibri"/>
              </a:rPr>
              <a:t>solve </a:t>
            </a:r>
            <a:r>
              <a:rPr sz="2880" i="1" spc="-12" dirty="0">
                <a:solidFill>
                  <a:srgbClr val="FF0000"/>
                </a:solidFill>
                <a:latin typeface="Calibri"/>
                <a:ea typeface="微软雅黑"/>
                <a:cs typeface="Calibri"/>
              </a:rPr>
              <a:t>compute intensive </a:t>
            </a:r>
            <a:r>
              <a:rPr sz="2880" spc="-12" dirty="0">
                <a:solidFill>
                  <a:prstClr val="black"/>
                </a:solidFill>
                <a:latin typeface="Calibri"/>
                <a:ea typeface="微软雅黑"/>
                <a:cs typeface="Calibri"/>
              </a:rPr>
              <a:t>problems  </a:t>
            </a:r>
            <a:r>
              <a:rPr sz="2880" spc="-6" dirty="0">
                <a:solidFill>
                  <a:prstClr val="black"/>
                </a:solidFill>
                <a:latin typeface="Calibri"/>
                <a:ea typeface="微软雅黑"/>
                <a:cs typeface="Calibri"/>
              </a:rPr>
              <a:t>The birth of GPGPU but </a:t>
            </a:r>
            <a:r>
              <a:rPr sz="2880" spc="-12" dirty="0">
                <a:solidFill>
                  <a:prstClr val="black"/>
                </a:solidFill>
                <a:latin typeface="Calibri"/>
                <a:ea typeface="微软雅黑"/>
                <a:cs typeface="Calibri"/>
              </a:rPr>
              <a:t>there are </a:t>
            </a:r>
            <a:r>
              <a:rPr sz="2880" spc="-18" dirty="0">
                <a:solidFill>
                  <a:srgbClr val="FF0000"/>
                </a:solidFill>
                <a:latin typeface="Calibri"/>
                <a:ea typeface="微软雅黑"/>
                <a:cs typeface="Calibri"/>
              </a:rPr>
              <a:t>many</a:t>
            </a:r>
            <a:r>
              <a:rPr sz="2880" spc="6" dirty="0">
                <a:solidFill>
                  <a:srgbClr val="FF0000"/>
                </a:solidFill>
                <a:latin typeface="Calibri"/>
                <a:ea typeface="微软雅黑"/>
                <a:cs typeface="Calibri"/>
              </a:rPr>
              <a:t> </a:t>
            </a:r>
            <a:r>
              <a:rPr sz="2880" spc="-18" dirty="0">
                <a:solidFill>
                  <a:srgbClr val="FF0000"/>
                </a:solidFill>
                <a:latin typeface="Calibri"/>
                <a:ea typeface="微软雅黑"/>
                <a:cs typeface="Calibri"/>
              </a:rPr>
              <a:t>constraints</a:t>
            </a:r>
            <a:endParaRPr sz="2880" dirty="0">
              <a:solidFill>
                <a:srgbClr val="FF0000"/>
              </a:solidFill>
              <a:latin typeface="Calibri"/>
              <a:ea typeface="微软雅黑"/>
              <a:cs typeface="Calibri"/>
            </a:endParaRPr>
          </a:p>
          <a:p>
            <a:pPr marL="15240" defTabSz="1097280" eaLnBrk="1" fontAlgn="auto" hangingPunct="1">
              <a:spcBef>
                <a:spcPts val="144"/>
              </a:spcBef>
              <a:spcAft>
                <a:spcPts val="0"/>
              </a:spcAft>
              <a:defRPr/>
            </a:pPr>
            <a:r>
              <a:rPr sz="2880" spc="-6" dirty="0">
                <a:solidFill>
                  <a:prstClr val="black"/>
                </a:solidFill>
                <a:latin typeface="Calibri"/>
                <a:ea typeface="微软雅黑"/>
                <a:cs typeface="Calibri"/>
              </a:rPr>
              <a:t>GPUs </a:t>
            </a:r>
            <a:r>
              <a:rPr sz="2880" dirty="0">
                <a:solidFill>
                  <a:prstClr val="black"/>
                </a:solidFill>
                <a:latin typeface="Calibri"/>
                <a:ea typeface="微软雅黑"/>
                <a:cs typeface="Calibri"/>
              </a:rPr>
              <a:t>and </a:t>
            </a:r>
            <a:r>
              <a:rPr sz="2880" spc="-12" dirty="0">
                <a:solidFill>
                  <a:prstClr val="black"/>
                </a:solidFill>
                <a:latin typeface="Calibri"/>
                <a:ea typeface="微软雅黑"/>
                <a:cs typeface="Calibri"/>
              </a:rPr>
              <a:t>associated </a:t>
            </a:r>
            <a:r>
              <a:rPr sz="2880" dirty="0">
                <a:solidFill>
                  <a:prstClr val="black"/>
                </a:solidFill>
                <a:latin typeface="Calibri"/>
                <a:ea typeface="微软雅黑"/>
                <a:cs typeface="Calibri"/>
              </a:rPr>
              <a:t>APIs </a:t>
            </a:r>
            <a:r>
              <a:rPr sz="2880" spc="-18" dirty="0">
                <a:solidFill>
                  <a:prstClr val="black"/>
                </a:solidFill>
                <a:latin typeface="Calibri"/>
                <a:ea typeface="微软雅黑"/>
                <a:cs typeface="Calibri"/>
              </a:rPr>
              <a:t>were </a:t>
            </a:r>
            <a:r>
              <a:rPr sz="2880" spc="-6" dirty="0">
                <a:solidFill>
                  <a:prstClr val="black"/>
                </a:solidFill>
                <a:latin typeface="Calibri"/>
                <a:ea typeface="微软雅黑"/>
                <a:cs typeface="Calibri"/>
              </a:rPr>
              <a:t>designed </a:t>
            </a:r>
            <a:r>
              <a:rPr sz="2880" spc="-18" dirty="0">
                <a:solidFill>
                  <a:prstClr val="black"/>
                </a:solidFill>
                <a:latin typeface="Calibri"/>
                <a:ea typeface="微软雅黑"/>
                <a:cs typeface="Calibri"/>
              </a:rPr>
              <a:t>to </a:t>
            </a:r>
            <a:r>
              <a:rPr sz="2880" spc="-12" dirty="0">
                <a:solidFill>
                  <a:prstClr val="black"/>
                </a:solidFill>
                <a:latin typeface="Calibri"/>
                <a:ea typeface="微软雅黑"/>
                <a:cs typeface="Calibri"/>
              </a:rPr>
              <a:t>process graphics</a:t>
            </a:r>
            <a:r>
              <a:rPr sz="2880" spc="-30" dirty="0">
                <a:solidFill>
                  <a:prstClr val="black"/>
                </a:solidFill>
                <a:latin typeface="Calibri"/>
                <a:ea typeface="微软雅黑"/>
                <a:cs typeface="Calibri"/>
              </a:rPr>
              <a:t> </a:t>
            </a:r>
            <a:r>
              <a:rPr sz="2880" spc="-18" dirty="0">
                <a:solidFill>
                  <a:prstClr val="black"/>
                </a:solidFill>
                <a:latin typeface="Calibri"/>
                <a:ea typeface="微软雅黑"/>
                <a:cs typeface="Calibri"/>
              </a:rPr>
              <a:t>data</a:t>
            </a:r>
            <a:endParaRPr sz="2880" dirty="0">
              <a:solidFill>
                <a:prstClr val="black"/>
              </a:solidFill>
              <a:latin typeface="Calibri"/>
              <a:ea typeface="微软雅黑"/>
              <a:cs typeface="Calibri"/>
            </a:endParaRPr>
          </a:p>
        </p:txBody>
      </p:sp>
      <p:sp>
        <p:nvSpPr>
          <p:cNvPr id="685" name="灯片编号占位符 684">
            <a:extLst>
              <a:ext uri="{FF2B5EF4-FFF2-40B4-BE49-F238E27FC236}">
                <a16:creationId xmlns:a16="http://schemas.microsoft.com/office/drawing/2014/main" id="{17209FFF-8AE3-439E-913A-52E5B5D76642}"/>
              </a:ext>
            </a:extLst>
          </p:cNvPr>
          <p:cNvSpPr>
            <a:spLocks noGrp="1"/>
          </p:cNvSpPr>
          <p:nvPr>
            <p:ph type="sldNum" sz="quarter" idx="12"/>
          </p:nvPr>
        </p:nvSpPr>
        <p:spPr/>
        <p:txBody>
          <a:bodyPr/>
          <a:lstStyle/>
          <a:p>
            <a:pPr defTabSz="1097280" fontAlgn="auto">
              <a:spcBef>
                <a:spcPts val="0"/>
              </a:spcBef>
              <a:spcAft>
                <a:spcPts val="0"/>
              </a:spcAft>
              <a:defRPr/>
            </a:pPr>
            <a:fld id="{A5846718-CB15-44DC-A3B0-F0ED78D869D1}" type="slidenum">
              <a:rPr lang="en-SG">
                <a:solidFill>
                  <a:prstClr val="black">
                    <a:tint val="75000"/>
                  </a:prstClr>
                </a:solidFill>
                <a:latin typeface="Calibri"/>
                <a:ea typeface="微软雅黑"/>
              </a:rPr>
              <a:pPr defTabSz="1097280" fontAlgn="auto">
                <a:spcBef>
                  <a:spcPts val="0"/>
                </a:spcBef>
                <a:spcAft>
                  <a:spcPts val="0"/>
                </a:spcAft>
                <a:defRPr/>
              </a:pPr>
              <a:t>28</a:t>
            </a:fld>
            <a:endParaRPr lang="en-SG" dirty="0">
              <a:solidFill>
                <a:prstClr val="black">
                  <a:tint val="75000"/>
                </a:prstClr>
              </a:solidFill>
              <a:latin typeface="Calibri"/>
              <a:ea typeface="微软雅黑"/>
            </a:endParaRPr>
          </a:p>
        </p:txBody>
      </p:sp>
    </p:spTree>
    <p:extLst>
      <p:ext uri="{BB962C8B-B14F-4D97-AF65-F5344CB8AC3E}">
        <p14:creationId xmlns:p14="http://schemas.microsoft.com/office/powerpoint/2010/main" val="121329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83">
                                            <p:txEl>
                                              <p:pRg st="0" end="0"/>
                                            </p:txEl>
                                          </p:spTgt>
                                        </p:tgtEl>
                                        <p:attrNameLst>
                                          <p:attrName>style.visibility</p:attrName>
                                        </p:attrNameLst>
                                      </p:cBhvr>
                                      <p:to>
                                        <p:strVal val="visible"/>
                                      </p:to>
                                    </p:set>
                                    <p:animEffect transition="in" filter="wipe(down)">
                                      <p:cBhvr>
                                        <p:cTn id="7" dur="500"/>
                                        <p:tgtEl>
                                          <p:spTgt spid="6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83">
                                            <p:txEl>
                                              <p:pRg st="1" end="1"/>
                                            </p:txEl>
                                          </p:spTgt>
                                        </p:tgtEl>
                                        <p:attrNameLst>
                                          <p:attrName>style.visibility</p:attrName>
                                        </p:attrNameLst>
                                      </p:cBhvr>
                                      <p:to>
                                        <p:strVal val="visible"/>
                                      </p:to>
                                    </p:set>
                                    <p:animEffect transition="in" filter="wipe(down)">
                                      <p:cBhvr>
                                        <p:cTn id="12" dur="500"/>
                                        <p:tgtEl>
                                          <p:spTgt spid="68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6568" y="106524"/>
            <a:ext cx="10380041" cy="828688"/>
          </a:xfrm>
          <a:prstGeom prst="rect">
            <a:avLst/>
          </a:prstGeom>
        </p:spPr>
        <p:txBody>
          <a:bodyPr vert="horz" wrap="square" lIns="0" tIns="16002" rIns="0" bIns="0" rtlCol="0" anchor="ctr">
            <a:spAutoFit/>
          </a:bodyPr>
          <a:lstStyle/>
          <a:p>
            <a:pPr marL="15240">
              <a:spcBef>
                <a:spcPts val="126"/>
              </a:spcBef>
            </a:pPr>
            <a:r>
              <a:rPr dirty="0"/>
              <a:t>Previous </a:t>
            </a:r>
            <a:r>
              <a:rPr spc="-6" dirty="0"/>
              <a:t>GPGPU</a:t>
            </a:r>
            <a:r>
              <a:rPr spc="-108" dirty="0"/>
              <a:t> </a:t>
            </a:r>
            <a:r>
              <a:rPr dirty="0"/>
              <a:t>Constraints</a:t>
            </a:r>
          </a:p>
        </p:txBody>
      </p:sp>
      <p:sp>
        <p:nvSpPr>
          <p:cNvPr id="4" name="object 4"/>
          <p:cNvSpPr/>
          <p:nvPr/>
        </p:nvSpPr>
        <p:spPr>
          <a:xfrm>
            <a:off x="9752838" y="1832204"/>
            <a:ext cx="228828" cy="238280"/>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5" name="object 5"/>
          <p:cNvSpPr/>
          <p:nvPr/>
        </p:nvSpPr>
        <p:spPr>
          <a:xfrm>
            <a:off x="9788651" y="1868119"/>
            <a:ext cx="97536" cy="106680"/>
          </a:xfrm>
          <a:custGeom>
            <a:avLst/>
            <a:gdLst/>
            <a:ahLst/>
            <a:cxnLst/>
            <a:rect l="l" t="t" r="r" b="b"/>
            <a:pathLst>
              <a:path w="81279" h="88900">
                <a:moveTo>
                  <a:pt x="0" y="88391"/>
                </a:moveTo>
                <a:lnTo>
                  <a:pt x="80772" y="88391"/>
                </a:lnTo>
                <a:lnTo>
                  <a:pt x="80772" y="0"/>
                </a:lnTo>
                <a:lnTo>
                  <a:pt x="0" y="0"/>
                </a:lnTo>
                <a:lnTo>
                  <a:pt x="0" y="88391"/>
                </a:lnTo>
                <a:close/>
              </a:path>
            </a:pathLst>
          </a:custGeom>
          <a:ln w="19812">
            <a:solidFill>
              <a:srgbClr val="000000"/>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6" name="object 6"/>
          <p:cNvSpPr/>
          <p:nvPr/>
        </p:nvSpPr>
        <p:spPr>
          <a:xfrm>
            <a:off x="9744839" y="4750969"/>
            <a:ext cx="232206" cy="238280"/>
          </a:xfrm>
          <a:prstGeom prst="rect">
            <a:avLst/>
          </a:prstGeom>
          <a:blipFill>
            <a:blip r:embed="rId3"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7" name="object 7"/>
          <p:cNvSpPr/>
          <p:nvPr/>
        </p:nvSpPr>
        <p:spPr>
          <a:xfrm>
            <a:off x="9830713" y="4786884"/>
            <a:ext cx="0" cy="106680"/>
          </a:xfrm>
          <a:custGeom>
            <a:avLst/>
            <a:gdLst/>
            <a:ahLst/>
            <a:cxnLst/>
            <a:rect l="l" t="t" r="r" b="b"/>
            <a:pathLst>
              <a:path h="88900">
                <a:moveTo>
                  <a:pt x="0" y="0"/>
                </a:moveTo>
                <a:lnTo>
                  <a:pt x="0" y="88391"/>
                </a:lnTo>
              </a:path>
            </a:pathLst>
          </a:custGeom>
          <a:ln w="82296">
            <a:solidFill>
              <a:srgbClr val="CC0000"/>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8" name="object 8"/>
          <p:cNvSpPr/>
          <p:nvPr/>
        </p:nvSpPr>
        <p:spPr>
          <a:xfrm>
            <a:off x="9781337" y="4786884"/>
            <a:ext cx="99060" cy="106680"/>
          </a:xfrm>
          <a:custGeom>
            <a:avLst/>
            <a:gdLst/>
            <a:ahLst/>
            <a:cxnLst/>
            <a:rect l="l" t="t" r="r" b="b"/>
            <a:pathLst>
              <a:path w="82550" h="88900">
                <a:moveTo>
                  <a:pt x="0" y="88391"/>
                </a:moveTo>
                <a:lnTo>
                  <a:pt x="82296" y="88391"/>
                </a:lnTo>
                <a:lnTo>
                  <a:pt x="82296" y="0"/>
                </a:lnTo>
                <a:lnTo>
                  <a:pt x="0" y="0"/>
                </a:lnTo>
                <a:lnTo>
                  <a:pt x="0" y="88391"/>
                </a:lnTo>
                <a:close/>
              </a:path>
            </a:pathLst>
          </a:custGeom>
          <a:ln w="19812">
            <a:solidFill>
              <a:srgbClr val="000000"/>
            </a:solidFill>
          </a:ln>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9" name="object 9"/>
          <p:cNvSpPr txBox="1"/>
          <p:nvPr/>
        </p:nvSpPr>
        <p:spPr>
          <a:xfrm>
            <a:off x="9128455" y="2100377"/>
            <a:ext cx="1405128" cy="200824"/>
          </a:xfrm>
          <a:prstGeom prst="rect">
            <a:avLst/>
          </a:prstGeom>
          <a:ln w="19811">
            <a:solidFill>
              <a:srgbClr val="000000"/>
            </a:solidFill>
          </a:ln>
        </p:spPr>
        <p:txBody>
          <a:bodyPr vert="horz" wrap="square" lIns="0" tIns="52578" rIns="0" bIns="0" rtlCol="0">
            <a:spAutoFit/>
          </a:bodyPr>
          <a:lstStyle/>
          <a:p>
            <a:pPr marL="290322" defTabSz="1097280" eaLnBrk="1" fontAlgn="auto" hangingPunct="1">
              <a:spcBef>
                <a:spcPts val="414"/>
              </a:spcBef>
              <a:spcAft>
                <a:spcPts val="0"/>
              </a:spcAft>
              <a:defRPr/>
            </a:pPr>
            <a:r>
              <a:rPr sz="960" spc="-6" dirty="0">
                <a:solidFill>
                  <a:prstClr val="black"/>
                </a:solidFill>
                <a:latin typeface="Tahoma"/>
                <a:ea typeface="微软雅黑"/>
                <a:cs typeface="Tahoma"/>
              </a:rPr>
              <a:t>Input</a:t>
            </a:r>
            <a:r>
              <a:rPr sz="960" spc="-18" dirty="0">
                <a:solidFill>
                  <a:prstClr val="black"/>
                </a:solidFill>
                <a:latin typeface="Tahoma"/>
                <a:ea typeface="微软雅黑"/>
                <a:cs typeface="Tahoma"/>
              </a:rPr>
              <a:t> </a:t>
            </a:r>
            <a:r>
              <a:rPr sz="960" spc="-6" dirty="0">
                <a:solidFill>
                  <a:prstClr val="black"/>
                </a:solidFill>
                <a:latin typeface="Tahoma"/>
                <a:ea typeface="微软雅黑"/>
                <a:cs typeface="Tahoma"/>
              </a:rPr>
              <a:t>Registers</a:t>
            </a:r>
            <a:endParaRPr sz="960">
              <a:solidFill>
                <a:prstClr val="black"/>
              </a:solidFill>
              <a:latin typeface="Tahoma"/>
              <a:ea typeface="微软雅黑"/>
              <a:cs typeface="Tahoma"/>
            </a:endParaRPr>
          </a:p>
        </p:txBody>
      </p:sp>
      <p:sp>
        <p:nvSpPr>
          <p:cNvPr id="10" name="object 10"/>
          <p:cNvSpPr txBox="1"/>
          <p:nvPr/>
        </p:nvSpPr>
        <p:spPr>
          <a:xfrm>
            <a:off x="9128455" y="2652673"/>
            <a:ext cx="1405128" cy="201594"/>
          </a:xfrm>
          <a:prstGeom prst="rect">
            <a:avLst/>
          </a:prstGeom>
          <a:ln w="19811">
            <a:solidFill>
              <a:srgbClr val="FF0000"/>
            </a:solidFill>
          </a:ln>
        </p:spPr>
        <p:txBody>
          <a:bodyPr vert="horz" wrap="square" lIns="0" tIns="53340" rIns="0" bIns="0" rtlCol="0">
            <a:spAutoFit/>
          </a:bodyPr>
          <a:lstStyle/>
          <a:p>
            <a:pPr marL="198120" defTabSz="1097280" eaLnBrk="1" fontAlgn="auto" hangingPunct="1">
              <a:spcBef>
                <a:spcPts val="420"/>
              </a:spcBef>
              <a:spcAft>
                <a:spcPts val="0"/>
              </a:spcAft>
              <a:defRPr/>
            </a:pPr>
            <a:r>
              <a:rPr sz="960" spc="-6" dirty="0">
                <a:solidFill>
                  <a:srgbClr val="FF0000"/>
                </a:solidFill>
                <a:latin typeface="Tahoma"/>
                <a:ea typeface="微软雅黑"/>
                <a:cs typeface="Tahoma"/>
              </a:rPr>
              <a:t>Fragment</a:t>
            </a:r>
            <a:r>
              <a:rPr sz="960" spc="-18" dirty="0">
                <a:solidFill>
                  <a:srgbClr val="FF0000"/>
                </a:solidFill>
                <a:latin typeface="Tahoma"/>
                <a:ea typeface="微软雅黑"/>
                <a:cs typeface="Tahoma"/>
              </a:rPr>
              <a:t> </a:t>
            </a:r>
            <a:r>
              <a:rPr sz="960" spc="-6" dirty="0">
                <a:solidFill>
                  <a:srgbClr val="FF0000"/>
                </a:solidFill>
                <a:latin typeface="Tahoma"/>
                <a:ea typeface="微软雅黑"/>
                <a:cs typeface="Tahoma"/>
              </a:rPr>
              <a:t>Program</a:t>
            </a:r>
            <a:endParaRPr sz="960">
              <a:solidFill>
                <a:prstClr val="black"/>
              </a:solidFill>
              <a:latin typeface="Tahoma"/>
              <a:ea typeface="微软雅黑"/>
              <a:cs typeface="Tahoma"/>
            </a:endParaRPr>
          </a:p>
        </p:txBody>
      </p:sp>
      <p:sp>
        <p:nvSpPr>
          <p:cNvPr id="11" name="object 11"/>
          <p:cNvSpPr txBox="1"/>
          <p:nvPr/>
        </p:nvSpPr>
        <p:spPr>
          <a:xfrm>
            <a:off x="9128455" y="4313223"/>
            <a:ext cx="1405128" cy="202363"/>
          </a:xfrm>
          <a:prstGeom prst="rect">
            <a:avLst/>
          </a:prstGeom>
          <a:ln w="19811">
            <a:solidFill>
              <a:srgbClr val="000000"/>
            </a:solidFill>
          </a:ln>
        </p:spPr>
        <p:txBody>
          <a:bodyPr vert="horz" wrap="square" lIns="0" tIns="54102" rIns="0" bIns="0" rtlCol="0">
            <a:spAutoFit/>
          </a:bodyPr>
          <a:lstStyle/>
          <a:p>
            <a:pPr marL="249935" defTabSz="1097280" eaLnBrk="1" fontAlgn="auto" hangingPunct="1">
              <a:spcBef>
                <a:spcPts val="426"/>
              </a:spcBef>
              <a:spcAft>
                <a:spcPts val="0"/>
              </a:spcAft>
              <a:defRPr/>
            </a:pPr>
            <a:r>
              <a:rPr sz="960" spc="-6" dirty="0">
                <a:solidFill>
                  <a:prstClr val="black"/>
                </a:solidFill>
                <a:latin typeface="Tahoma"/>
                <a:ea typeface="微软雅黑"/>
                <a:cs typeface="Tahoma"/>
              </a:rPr>
              <a:t>Output</a:t>
            </a:r>
            <a:r>
              <a:rPr sz="960" spc="-18" dirty="0">
                <a:solidFill>
                  <a:prstClr val="black"/>
                </a:solidFill>
                <a:latin typeface="Tahoma"/>
                <a:ea typeface="微软雅黑"/>
                <a:cs typeface="Tahoma"/>
              </a:rPr>
              <a:t> </a:t>
            </a:r>
            <a:r>
              <a:rPr sz="960" spc="-6" dirty="0">
                <a:solidFill>
                  <a:prstClr val="black"/>
                </a:solidFill>
                <a:latin typeface="Tahoma"/>
                <a:ea typeface="微软雅黑"/>
                <a:cs typeface="Tahoma"/>
              </a:rPr>
              <a:t>Registers</a:t>
            </a:r>
            <a:endParaRPr sz="960">
              <a:solidFill>
                <a:prstClr val="black"/>
              </a:solidFill>
              <a:latin typeface="Tahoma"/>
              <a:ea typeface="微软雅黑"/>
              <a:cs typeface="Tahoma"/>
            </a:endParaRPr>
          </a:p>
        </p:txBody>
      </p:sp>
      <p:sp>
        <p:nvSpPr>
          <p:cNvPr id="12" name="object 12"/>
          <p:cNvSpPr txBox="1"/>
          <p:nvPr/>
        </p:nvSpPr>
        <p:spPr>
          <a:xfrm>
            <a:off x="10853014" y="3206800"/>
            <a:ext cx="1295400" cy="201594"/>
          </a:xfrm>
          <a:prstGeom prst="rect">
            <a:avLst/>
          </a:prstGeom>
          <a:ln w="19811">
            <a:solidFill>
              <a:srgbClr val="FF0000"/>
            </a:solidFill>
          </a:ln>
        </p:spPr>
        <p:txBody>
          <a:bodyPr vert="horz" wrap="square" lIns="0" tIns="53340" rIns="0" bIns="0" rtlCol="0">
            <a:spAutoFit/>
          </a:bodyPr>
          <a:lstStyle/>
          <a:p>
            <a:pPr marL="381762" defTabSz="1097280" eaLnBrk="1" fontAlgn="auto" hangingPunct="1">
              <a:spcBef>
                <a:spcPts val="420"/>
              </a:spcBef>
              <a:spcAft>
                <a:spcPts val="0"/>
              </a:spcAft>
              <a:defRPr/>
            </a:pPr>
            <a:r>
              <a:rPr sz="960" spc="-6" dirty="0">
                <a:solidFill>
                  <a:srgbClr val="FF0000"/>
                </a:solidFill>
                <a:latin typeface="Tahoma"/>
                <a:ea typeface="微软雅黑"/>
                <a:cs typeface="Tahoma"/>
              </a:rPr>
              <a:t>Constants</a:t>
            </a:r>
            <a:endParaRPr sz="960">
              <a:solidFill>
                <a:prstClr val="black"/>
              </a:solidFill>
              <a:latin typeface="Tahoma"/>
              <a:ea typeface="微软雅黑"/>
              <a:cs typeface="Tahoma"/>
            </a:endParaRPr>
          </a:p>
        </p:txBody>
      </p:sp>
      <p:sp>
        <p:nvSpPr>
          <p:cNvPr id="13" name="object 13"/>
          <p:cNvSpPr txBox="1"/>
          <p:nvPr/>
        </p:nvSpPr>
        <p:spPr>
          <a:xfrm>
            <a:off x="10853014" y="2782519"/>
            <a:ext cx="1295400" cy="200824"/>
          </a:xfrm>
          <a:prstGeom prst="rect">
            <a:avLst/>
          </a:prstGeom>
          <a:ln w="19811">
            <a:solidFill>
              <a:srgbClr val="6699FF"/>
            </a:solidFill>
          </a:ln>
        </p:spPr>
        <p:txBody>
          <a:bodyPr vert="horz" wrap="square" lIns="0" tIns="52578" rIns="0" bIns="0" rtlCol="0">
            <a:spAutoFit/>
          </a:bodyPr>
          <a:lstStyle/>
          <a:p>
            <a:pPr algn="ctr" defTabSz="1097280" eaLnBrk="1" fontAlgn="auto" hangingPunct="1">
              <a:spcBef>
                <a:spcPts val="414"/>
              </a:spcBef>
              <a:spcAft>
                <a:spcPts val="0"/>
              </a:spcAft>
              <a:defRPr/>
            </a:pPr>
            <a:r>
              <a:rPr sz="960" spc="-6" dirty="0">
                <a:solidFill>
                  <a:srgbClr val="6699FF"/>
                </a:solidFill>
                <a:latin typeface="Tahoma"/>
                <a:ea typeface="微软雅黑"/>
                <a:cs typeface="Tahoma"/>
              </a:rPr>
              <a:t>Texture</a:t>
            </a:r>
            <a:endParaRPr sz="960">
              <a:solidFill>
                <a:prstClr val="black"/>
              </a:solidFill>
              <a:latin typeface="Tahoma"/>
              <a:ea typeface="微软雅黑"/>
              <a:cs typeface="Tahoma"/>
            </a:endParaRPr>
          </a:p>
        </p:txBody>
      </p:sp>
      <p:sp>
        <p:nvSpPr>
          <p:cNvPr id="14" name="object 14"/>
          <p:cNvSpPr txBox="1"/>
          <p:nvPr/>
        </p:nvSpPr>
        <p:spPr>
          <a:xfrm>
            <a:off x="10853014" y="3621938"/>
            <a:ext cx="1295400" cy="202363"/>
          </a:xfrm>
          <a:prstGeom prst="rect">
            <a:avLst/>
          </a:prstGeom>
          <a:ln w="19811">
            <a:solidFill>
              <a:srgbClr val="000000"/>
            </a:solidFill>
          </a:ln>
        </p:spPr>
        <p:txBody>
          <a:bodyPr vert="horz" wrap="square" lIns="0" tIns="54102" rIns="0" bIns="0" rtlCol="0">
            <a:spAutoFit/>
          </a:bodyPr>
          <a:lstStyle/>
          <a:p>
            <a:pPr marL="228600" defTabSz="1097280" eaLnBrk="1" fontAlgn="auto" hangingPunct="1">
              <a:spcBef>
                <a:spcPts val="426"/>
              </a:spcBef>
              <a:spcAft>
                <a:spcPts val="0"/>
              </a:spcAft>
              <a:defRPr/>
            </a:pPr>
            <a:r>
              <a:rPr sz="960" dirty="0">
                <a:solidFill>
                  <a:prstClr val="black"/>
                </a:solidFill>
                <a:latin typeface="Tahoma"/>
                <a:ea typeface="微软雅黑"/>
                <a:cs typeface="Tahoma"/>
              </a:rPr>
              <a:t>Temp</a:t>
            </a:r>
            <a:r>
              <a:rPr sz="960" spc="-24" dirty="0">
                <a:solidFill>
                  <a:prstClr val="black"/>
                </a:solidFill>
                <a:latin typeface="Tahoma"/>
                <a:ea typeface="微软雅黑"/>
                <a:cs typeface="Tahoma"/>
              </a:rPr>
              <a:t> </a:t>
            </a:r>
            <a:r>
              <a:rPr sz="960" spc="-6" dirty="0">
                <a:solidFill>
                  <a:prstClr val="black"/>
                </a:solidFill>
                <a:latin typeface="Tahoma"/>
                <a:ea typeface="微软雅黑"/>
                <a:cs typeface="Tahoma"/>
              </a:rPr>
              <a:t>Registers</a:t>
            </a:r>
            <a:endParaRPr sz="960">
              <a:solidFill>
                <a:prstClr val="black"/>
              </a:solidFill>
              <a:latin typeface="Tahoma"/>
              <a:ea typeface="微软雅黑"/>
              <a:cs typeface="Tahoma"/>
            </a:endParaRPr>
          </a:p>
        </p:txBody>
      </p:sp>
      <p:sp>
        <p:nvSpPr>
          <p:cNvPr id="15" name="object 15"/>
          <p:cNvSpPr/>
          <p:nvPr/>
        </p:nvSpPr>
        <p:spPr>
          <a:xfrm>
            <a:off x="10560406" y="2900172"/>
            <a:ext cx="256032" cy="60960"/>
          </a:xfrm>
          <a:custGeom>
            <a:avLst/>
            <a:gdLst/>
            <a:ahLst/>
            <a:cxnLst/>
            <a:rect l="l" t="t" r="r" b="b"/>
            <a:pathLst>
              <a:path w="213359" h="50800">
                <a:moveTo>
                  <a:pt x="50800" y="0"/>
                </a:moveTo>
                <a:lnTo>
                  <a:pt x="0" y="25400"/>
                </a:lnTo>
                <a:lnTo>
                  <a:pt x="50800" y="50800"/>
                </a:lnTo>
                <a:lnTo>
                  <a:pt x="50800" y="35305"/>
                </a:lnTo>
                <a:lnTo>
                  <a:pt x="38100" y="35305"/>
                </a:lnTo>
                <a:lnTo>
                  <a:pt x="38100" y="15493"/>
                </a:lnTo>
                <a:lnTo>
                  <a:pt x="50800" y="15493"/>
                </a:lnTo>
                <a:lnTo>
                  <a:pt x="50800" y="0"/>
                </a:lnTo>
                <a:close/>
              </a:path>
              <a:path w="213359" h="50800">
                <a:moveTo>
                  <a:pt x="50800" y="15493"/>
                </a:moveTo>
                <a:lnTo>
                  <a:pt x="38100" y="15493"/>
                </a:lnTo>
                <a:lnTo>
                  <a:pt x="38100" y="35305"/>
                </a:lnTo>
                <a:lnTo>
                  <a:pt x="50800" y="35305"/>
                </a:lnTo>
                <a:lnTo>
                  <a:pt x="50800" y="15493"/>
                </a:lnTo>
                <a:close/>
              </a:path>
              <a:path w="213359" h="50800">
                <a:moveTo>
                  <a:pt x="213359" y="15493"/>
                </a:moveTo>
                <a:lnTo>
                  <a:pt x="50800" y="15493"/>
                </a:lnTo>
                <a:lnTo>
                  <a:pt x="50800" y="35305"/>
                </a:lnTo>
                <a:lnTo>
                  <a:pt x="213359" y="35305"/>
                </a:lnTo>
                <a:lnTo>
                  <a:pt x="213359" y="15493"/>
                </a:lnTo>
                <a:close/>
              </a:path>
            </a:pathLst>
          </a:custGeom>
          <a:solidFill>
            <a:srgbClr val="6699FF"/>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6" name="object 16"/>
          <p:cNvSpPr/>
          <p:nvPr/>
        </p:nvSpPr>
        <p:spPr>
          <a:xfrm>
            <a:off x="10560406" y="3315308"/>
            <a:ext cx="256032" cy="60960"/>
          </a:xfrm>
          <a:custGeom>
            <a:avLst/>
            <a:gdLst/>
            <a:ahLst/>
            <a:cxnLst/>
            <a:rect l="l" t="t" r="r" b="b"/>
            <a:pathLst>
              <a:path w="213359" h="50800">
                <a:moveTo>
                  <a:pt x="50800" y="0"/>
                </a:moveTo>
                <a:lnTo>
                  <a:pt x="0" y="25400"/>
                </a:lnTo>
                <a:lnTo>
                  <a:pt x="50800" y="50800"/>
                </a:lnTo>
                <a:lnTo>
                  <a:pt x="50800" y="35305"/>
                </a:lnTo>
                <a:lnTo>
                  <a:pt x="38100" y="35305"/>
                </a:lnTo>
                <a:lnTo>
                  <a:pt x="38100" y="15493"/>
                </a:lnTo>
                <a:lnTo>
                  <a:pt x="50800" y="15493"/>
                </a:lnTo>
                <a:lnTo>
                  <a:pt x="50800" y="0"/>
                </a:lnTo>
                <a:close/>
              </a:path>
              <a:path w="213359" h="50800">
                <a:moveTo>
                  <a:pt x="50800" y="15493"/>
                </a:moveTo>
                <a:lnTo>
                  <a:pt x="38100" y="15493"/>
                </a:lnTo>
                <a:lnTo>
                  <a:pt x="38100" y="35305"/>
                </a:lnTo>
                <a:lnTo>
                  <a:pt x="50800" y="35305"/>
                </a:lnTo>
                <a:lnTo>
                  <a:pt x="50800" y="15493"/>
                </a:lnTo>
                <a:close/>
              </a:path>
              <a:path w="213359" h="50800">
                <a:moveTo>
                  <a:pt x="213359" y="15493"/>
                </a:moveTo>
                <a:lnTo>
                  <a:pt x="50800" y="15493"/>
                </a:lnTo>
                <a:lnTo>
                  <a:pt x="50800" y="35305"/>
                </a:lnTo>
                <a:lnTo>
                  <a:pt x="213359" y="35305"/>
                </a:lnTo>
                <a:lnTo>
                  <a:pt x="213359" y="15493"/>
                </a:lnTo>
                <a:close/>
              </a:path>
            </a:pathLst>
          </a:custGeom>
          <a:solidFill>
            <a:srgbClr val="FF00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7" name="object 17"/>
          <p:cNvSpPr/>
          <p:nvPr/>
        </p:nvSpPr>
        <p:spPr>
          <a:xfrm>
            <a:off x="10560406" y="3730446"/>
            <a:ext cx="256032" cy="60960"/>
          </a:xfrm>
          <a:custGeom>
            <a:avLst/>
            <a:gdLst/>
            <a:ahLst/>
            <a:cxnLst/>
            <a:rect l="l" t="t" r="r" b="b"/>
            <a:pathLst>
              <a:path w="213359" h="50800">
                <a:moveTo>
                  <a:pt x="50800" y="0"/>
                </a:moveTo>
                <a:lnTo>
                  <a:pt x="0" y="25400"/>
                </a:lnTo>
                <a:lnTo>
                  <a:pt x="50800" y="50800"/>
                </a:lnTo>
                <a:lnTo>
                  <a:pt x="50800" y="35306"/>
                </a:lnTo>
                <a:lnTo>
                  <a:pt x="38100" y="35306"/>
                </a:lnTo>
                <a:lnTo>
                  <a:pt x="38100" y="15494"/>
                </a:lnTo>
                <a:lnTo>
                  <a:pt x="50800" y="15494"/>
                </a:lnTo>
                <a:lnTo>
                  <a:pt x="50800" y="0"/>
                </a:lnTo>
                <a:close/>
              </a:path>
              <a:path w="213359" h="50800">
                <a:moveTo>
                  <a:pt x="162559" y="0"/>
                </a:moveTo>
                <a:lnTo>
                  <a:pt x="162559" y="50800"/>
                </a:lnTo>
                <a:lnTo>
                  <a:pt x="193547" y="35306"/>
                </a:lnTo>
                <a:lnTo>
                  <a:pt x="175259" y="35306"/>
                </a:lnTo>
                <a:lnTo>
                  <a:pt x="175259" y="15494"/>
                </a:lnTo>
                <a:lnTo>
                  <a:pt x="193548" y="15494"/>
                </a:lnTo>
                <a:lnTo>
                  <a:pt x="162559" y="0"/>
                </a:lnTo>
                <a:close/>
              </a:path>
              <a:path w="213359" h="50800">
                <a:moveTo>
                  <a:pt x="50800" y="15494"/>
                </a:moveTo>
                <a:lnTo>
                  <a:pt x="38100" y="15494"/>
                </a:lnTo>
                <a:lnTo>
                  <a:pt x="38100" y="35306"/>
                </a:lnTo>
                <a:lnTo>
                  <a:pt x="50800" y="35306"/>
                </a:lnTo>
                <a:lnTo>
                  <a:pt x="50800" y="15494"/>
                </a:lnTo>
                <a:close/>
              </a:path>
              <a:path w="213359" h="50800">
                <a:moveTo>
                  <a:pt x="162559" y="15494"/>
                </a:moveTo>
                <a:lnTo>
                  <a:pt x="50800" y="15494"/>
                </a:lnTo>
                <a:lnTo>
                  <a:pt x="50800" y="35306"/>
                </a:lnTo>
                <a:lnTo>
                  <a:pt x="162559" y="35306"/>
                </a:lnTo>
                <a:lnTo>
                  <a:pt x="162559" y="15494"/>
                </a:lnTo>
                <a:close/>
              </a:path>
              <a:path w="213359" h="50800">
                <a:moveTo>
                  <a:pt x="193548" y="15494"/>
                </a:moveTo>
                <a:lnTo>
                  <a:pt x="175259" y="15494"/>
                </a:lnTo>
                <a:lnTo>
                  <a:pt x="175259" y="35306"/>
                </a:lnTo>
                <a:lnTo>
                  <a:pt x="193547" y="35306"/>
                </a:lnTo>
                <a:lnTo>
                  <a:pt x="213359" y="25400"/>
                </a:lnTo>
                <a:lnTo>
                  <a:pt x="193548" y="15494"/>
                </a:lnTo>
                <a:close/>
              </a:path>
            </a:pathLst>
          </a:custGeom>
          <a:solidFill>
            <a:srgbClr val="0000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8" name="object 18"/>
          <p:cNvSpPr/>
          <p:nvPr/>
        </p:nvSpPr>
        <p:spPr>
          <a:xfrm>
            <a:off x="9800233" y="2376526"/>
            <a:ext cx="60960" cy="276605"/>
          </a:xfrm>
          <a:custGeom>
            <a:avLst/>
            <a:gdLst/>
            <a:ahLst/>
            <a:cxnLst/>
            <a:rect l="l" t="t" r="r" b="b"/>
            <a:pathLst>
              <a:path w="50800" h="230505">
                <a:moveTo>
                  <a:pt x="15494" y="179324"/>
                </a:moveTo>
                <a:lnTo>
                  <a:pt x="0" y="179324"/>
                </a:lnTo>
                <a:lnTo>
                  <a:pt x="25400" y="230124"/>
                </a:lnTo>
                <a:lnTo>
                  <a:pt x="44450" y="192024"/>
                </a:lnTo>
                <a:lnTo>
                  <a:pt x="15494" y="192024"/>
                </a:lnTo>
                <a:lnTo>
                  <a:pt x="15494" y="179324"/>
                </a:lnTo>
                <a:close/>
              </a:path>
              <a:path w="50800" h="230505">
                <a:moveTo>
                  <a:pt x="35306" y="0"/>
                </a:moveTo>
                <a:lnTo>
                  <a:pt x="15494" y="0"/>
                </a:lnTo>
                <a:lnTo>
                  <a:pt x="15494" y="192024"/>
                </a:lnTo>
                <a:lnTo>
                  <a:pt x="35306" y="192024"/>
                </a:lnTo>
                <a:lnTo>
                  <a:pt x="35306" y="0"/>
                </a:lnTo>
                <a:close/>
              </a:path>
              <a:path w="50800" h="230505">
                <a:moveTo>
                  <a:pt x="50800" y="179324"/>
                </a:moveTo>
                <a:lnTo>
                  <a:pt x="35306" y="179324"/>
                </a:lnTo>
                <a:lnTo>
                  <a:pt x="35306" y="192024"/>
                </a:lnTo>
                <a:lnTo>
                  <a:pt x="44450" y="192024"/>
                </a:lnTo>
                <a:lnTo>
                  <a:pt x="50800" y="179324"/>
                </a:lnTo>
                <a:close/>
              </a:path>
            </a:pathLst>
          </a:custGeom>
          <a:solidFill>
            <a:srgbClr val="0000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19" name="object 19"/>
          <p:cNvSpPr/>
          <p:nvPr/>
        </p:nvSpPr>
        <p:spPr>
          <a:xfrm>
            <a:off x="9800233" y="4037075"/>
            <a:ext cx="60960" cy="276605"/>
          </a:xfrm>
          <a:custGeom>
            <a:avLst/>
            <a:gdLst/>
            <a:ahLst/>
            <a:cxnLst/>
            <a:rect l="l" t="t" r="r" b="b"/>
            <a:pathLst>
              <a:path w="50800" h="230504">
                <a:moveTo>
                  <a:pt x="15494" y="179324"/>
                </a:moveTo>
                <a:lnTo>
                  <a:pt x="0" y="179324"/>
                </a:lnTo>
                <a:lnTo>
                  <a:pt x="25400" y="230124"/>
                </a:lnTo>
                <a:lnTo>
                  <a:pt x="44450" y="192024"/>
                </a:lnTo>
                <a:lnTo>
                  <a:pt x="15494" y="192024"/>
                </a:lnTo>
                <a:lnTo>
                  <a:pt x="15494" y="179324"/>
                </a:lnTo>
                <a:close/>
              </a:path>
              <a:path w="50800" h="230504">
                <a:moveTo>
                  <a:pt x="35306" y="0"/>
                </a:moveTo>
                <a:lnTo>
                  <a:pt x="15494" y="0"/>
                </a:lnTo>
                <a:lnTo>
                  <a:pt x="15494" y="192024"/>
                </a:lnTo>
                <a:lnTo>
                  <a:pt x="35306" y="192024"/>
                </a:lnTo>
                <a:lnTo>
                  <a:pt x="35306" y="0"/>
                </a:lnTo>
                <a:close/>
              </a:path>
              <a:path w="50800" h="230504">
                <a:moveTo>
                  <a:pt x="50800" y="179324"/>
                </a:moveTo>
                <a:lnTo>
                  <a:pt x="35306" y="179324"/>
                </a:lnTo>
                <a:lnTo>
                  <a:pt x="35306" y="192024"/>
                </a:lnTo>
                <a:lnTo>
                  <a:pt x="44450" y="192024"/>
                </a:lnTo>
                <a:lnTo>
                  <a:pt x="50800" y="179324"/>
                </a:lnTo>
                <a:close/>
              </a:path>
            </a:pathLst>
          </a:custGeom>
          <a:solidFill>
            <a:srgbClr val="0000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0" name="object 20"/>
          <p:cNvSpPr/>
          <p:nvPr/>
        </p:nvSpPr>
        <p:spPr>
          <a:xfrm>
            <a:off x="9775088" y="2912972"/>
            <a:ext cx="159258" cy="1036320"/>
          </a:xfrm>
          <a:custGeom>
            <a:avLst/>
            <a:gdLst/>
            <a:ahLst/>
            <a:cxnLst/>
            <a:rect l="l" t="t" r="r" b="b"/>
            <a:pathLst>
              <a:path w="132715" h="863600">
                <a:moveTo>
                  <a:pt x="24638" y="808989"/>
                </a:moveTo>
                <a:lnTo>
                  <a:pt x="38100" y="863600"/>
                </a:lnTo>
                <a:lnTo>
                  <a:pt x="66742" y="829310"/>
                </a:lnTo>
                <a:lnTo>
                  <a:pt x="56134" y="829310"/>
                </a:lnTo>
                <a:lnTo>
                  <a:pt x="36957" y="824229"/>
                </a:lnTo>
                <a:lnTo>
                  <a:pt x="40071" y="812551"/>
                </a:lnTo>
                <a:lnTo>
                  <a:pt x="24638" y="808989"/>
                </a:lnTo>
                <a:close/>
              </a:path>
              <a:path w="132715" h="863600">
                <a:moveTo>
                  <a:pt x="40071" y="812551"/>
                </a:moveTo>
                <a:lnTo>
                  <a:pt x="36957" y="824229"/>
                </a:lnTo>
                <a:lnTo>
                  <a:pt x="56134" y="829310"/>
                </a:lnTo>
                <a:lnTo>
                  <a:pt x="59482" y="817031"/>
                </a:lnTo>
                <a:lnTo>
                  <a:pt x="40071" y="812551"/>
                </a:lnTo>
                <a:close/>
              </a:path>
              <a:path w="132715" h="863600">
                <a:moveTo>
                  <a:pt x="59482" y="817031"/>
                </a:moveTo>
                <a:lnTo>
                  <a:pt x="56134" y="829310"/>
                </a:lnTo>
                <a:lnTo>
                  <a:pt x="66742" y="829310"/>
                </a:lnTo>
                <a:lnTo>
                  <a:pt x="74168" y="820420"/>
                </a:lnTo>
                <a:lnTo>
                  <a:pt x="59482" y="817031"/>
                </a:lnTo>
                <a:close/>
              </a:path>
              <a:path w="132715" h="863600">
                <a:moveTo>
                  <a:pt x="76453" y="762000"/>
                </a:moveTo>
                <a:lnTo>
                  <a:pt x="56642" y="762000"/>
                </a:lnTo>
                <a:lnTo>
                  <a:pt x="56642" y="763270"/>
                </a:lnTo>
                <a:lnTo>
                  <a:pt x="41275" y="808989"/>
                </a:lnTo>
                <a:lnTo>
                  <a:pt x="41021" y="808989"/>
                </a:lnTo>
                <a:lnTo>
                  <a:pt x="40071" y="812551"/>
                </a:lnTo>
                <a:lnTo>
                  <a:pt x="59482" y="817031"/>
                </a:lnTo>
                <a:lnTo>
                  <a:pt x="59597" y="816610"/>
                </a:lnTo>
                <a:lnTo>
                  <a:pt x="59436" y="816610"/>
                </a:lnTo>
                <a:lnTo>
                  <a:pt x="66167" y="800100"/>
                </a:lnTo>
                <a:lnTo>
                  <a:pt x="71882" y="784860"/>
                </a:lnTo>
                <a:lnTo>
                  <a:pt x="74168" y="777239"/>
                </a:lnTo>
                <a:lnTo>
                  <a:pt x="75819" y="769620"/>
                </a:lnTo>
                <a:lnTo>
                  <a:pt x="76453" y="763270"/>
                </a:lnTo>
                <a:lnTo>
                  <a:pt x="76453" y="762000"/>
                </a:lnTo>
                <a:close/>
              </a:path>
              <a:path w="132715" h="863600">
                <a:moveTo>
                  <a:pt x="59924" y="815412"/>
                </a:moveTo>
                <a:lnTo>
                  <a:pt x="59436" y="816610"/>
                </a:lnTo>
                <a:lnTo>
                  <a:pt x="59597" y="816610"/>
                </a:lnTo>
                <a:lnTo>
                  <a:pt x="59924" y="815412"/>
                </a:lnTo>
                <a:close/>
              </a:path>
              <a:path w="132715" h="863600">
                <a:moveTo>
                  <a:pt x="56587" y="762544"/>
                </a:moveTo>
                <a:lnTo>
                  <a:pt x="56515" y="763270"/>
                </a:lnTo>
                <a:lnTo>
                  <a:pt x="56587" y="762544"/>
                </a:lnTo>
                <a:close/>
              </a:path>
              <a:path w="132715" h="863600">
                <a:moveTo>
                  <a:pt x="76168" y="758189"/>
                </a:moveTo>
                <a:lnTo>
                  <a:pt x="56261" y="758189"/>
                </a:lnTo>
                <a:lnTo>
                  <a:pt x="56642" y="759460"/>
                </a:lnTo>
                <a:lnTo>
                  <a:pt x="56356" y="759460"/>
                </a:lnTo>
                <a:lnTo>
                  <a:pt x="56587" y="762544"/>
                </a:lnTo>
                <a:lnTo>
                  <a:pt x="56642" y="762000"/>
                </a:lnTo>
                <a:lnTo>
                  <a:pt x="76453" y="762000"/>
                </a:lnTo>
                <a:lnTo>
                  <a:pt x="76263" y="759460"/>
                </a:lnTo>
                <a:lnTo>
                  <a:pt x="56642" y="759460"/>
                </a:lnTo>
                <a:lnTo>
                  <a:pt x="56282" y="758480"/>
                </a:lnTo>
                <a:lnTo>
                  <a:pt x="76190" y="758480"/>
                </a:lnTo>
                <a:lnTo>
                  <a:pt x="76168" y="758189"/>
                </a:lnTo>
                <a:close/>
              </a:path>
              <a:path w="132715" h="863600">
                <a:moveTo>
                  <a:pt x="56261" y="758189"/>
                </a:moveTo>
                <a:lnTo>
                  <a:pt x="56282" y="758480"/>
                </a:lnTo>
                <a:lnTo>
                  <a:pt x="56642" y="759460"/>
                </a:lnTo>
                <a:lnTo>
                  <a:pt x="56261" y="758189"/>
                </a:lnTo>
                <a:close/>
              </a:path>
              <a:path w="132715" h="863600">
                <a:moveTo>
                  <a:pt x="55245" y="755650"/>
                </a:moveTo>
                <a:lnTo>
                  <a:pt x="56282" y="758480"/>
                </a:lnTo>
                <a:lnTo>
                  <a:pt x="56261" y="758189"/>
                </a:lnTo>
                <a:lnTo>
                  <a:pt x="76168" y="758189"/>
                </a:lnTo>
                <a:lnTo>
                  <a:pt x="76073" y="756920"/>
                </a:lnTo>
                <a:lnTo>
                  <a:pt x="56134" y="756920"/>
                </a:lnTo>
                <a:lnTo>
                  <a:pt x="55245" y="755650"/>
                </a:lnTo>
                <a:close/>
              </a:path>
              <a:path w="132715" h="863600">
                <a:moveTo>
                  <a:pt x="53940" y="753456"/>
                </a:moveTo>
                <a:lnTo>
                  <a:pt x="56134" y="756920"/>
                </a:lnTo>
                <a:lnTo>
                  <a:pt x="76073" y="756920"/>
                </a:lnTo>
                <a:lnTo>
                  <a:pt x="75692" y="754379"/>
                </a:lnTo>
                <a:lnTo>
                  <a:pt x="54864" y="754379"/>
                </a:lnTo>
                <a:lnTo>
                  <a:pt x="53940" y="753456"/>
                </a:lnTo>
                <a:close/>
              </a:path>
              <a:path w="132715" h="863600">
                <a:moveTo>
                  <a:pt x="53721" y="753110"/>
                </a:moveTo>
                <a:lnTo>
                  <a:pt x="53940" y="753456"/>
                </a:lnTo>
                <a:lnTo>
                  <a:pt x="54864" y="754379"/>
                </a:lnTo>
                <a:lnTo>
                  <a:pt x="53721" y="753110"/>
                </a:lnTo>
                <a:close/>
              </a:path>
              <a:path w="132715" h="863600">
                <a:moveTo>
                  <a:pt x="75311" y="753110"/>
                </a:moveTo>
                <a:lnTo>
                  <a:pt x="53721" y="753110"/>
                </a:lnTo>
                <a:lnTo>
                  <a:pt x="54864" y="754379"/>
                </a:lnTo>
                <a:lnTo>
                  <a:pt x="75692" y="754379"/>
                </a:lnTo>
                <a:lnTo>
                  <a:pt x="75311" y="753110"/>
                </a:lnTo>
                <a:close/>
              </a:path>
              <a:path w="132715" h="863600">
                <a:moveTo>
                  <a:pt x="81708" y="627761"/>
                </a:moveTo>
                <a:lnTo>
                  <a:pt x="77597" y="632460"/>
                </a:lnTo>
                <a:lnTo>
                  <a:pt x="72898" y="637539"/>
                </a:lnTo>
                <a:lnTo>
                  <a:pt x="67183" y="641350"/>
                </a:lnTo>
                <a:lnTo>
                  <a:pt x="60706" y="646429"/>
                </a:lnTo>
                <a:lnTo>
                  <a:pt x="46354" y="656589"/>
                </a:lnTo>
                <a:lnTo>
                  <a:pt x="31750" y="668020"/>
                </a:lnTo>
                <a:lnTo>
                  <a:pt x="24892" y="673100"/>
                </a:lnTo>
                <a:lnTo>
                  <a:pt x="18288" y="678179"/>
                </a:lnTo>
                <a:lnTo>
                  <a:pt x="12573" y="683260"/>
                </a:lnTo>
                <a:lnTo>
                  <a:pt x="7493" y="688339"/>
                </a:lnTo>
                <a:lnTo>
                  <a:pt x="6858" y="688339"/>
                </a:lnTo>
                <a:lnTo>
                  <a:pt x="6603" y="689610"/>
                </a:lnTo>
                <a:lnTo>
                  <a:pt x="3428" y="693420"/>
                </a:lnTo>
                <a:lnTo>
                  <a:pt x="3048" y="694689"/>
                </a:lnTo>
                <a:lnTo>
                  <a:pt x="0" y="709929"/>
                </a:lnTo>
                <a:lnTo>
                  <a:pt x="253" y="709929"/>
                </a:lnTo>
                <a:lnTo>
                  <a:pt x="1270" y="713739"/>
                </a:lnTo>
                <a:lnTo>
                  <a:pt x="1524" y="715010"/>
                </a:lnTo>
                <a:lnTo>
                  <a:pt x="2032" y="716279"/>
                </a:lnTo>
                <a:lnTo>
                  <a:pt x="2540" y="716279"/>
                </a:lnTo>
                <a:lnTo>
                  <a:pt x="4699" y="720089"/>
                </a:lnTo>
                <a:lnTo>
                  <a:pt x="5079" y="720089"/>
                </a:lnTo>
                <a:lnTo>
                  <a:pt x="5588" y="721360"/>
                </a:lnTo>
                <a:lnTo>
                  <a:pt x="5969" y="721360"/>
                </a:lnTo>
                <a:lnTo>
                  <a:pt x="9017" y="725170"/>
                </a:lnTo>
                <a:lnTo>
                  <a:pt x="13970" y="728979"/>
                </a:lnTo>
                <a:lnTo>
                  <a:pt x="19303" y="731520"/>
                </a:lnTo>
                <a:lnTo>
                  <a:pt x="29845" y="737870"/>
                </a:lnTo>
                <a:lnTo>
                  <a:pt x="40513" y="742950"/>
                </a:lnTo>
                <a:lnTo>
                  <a:pt x="49275" y="749300"/>
                </a:lnTo>
                <a:lnTo>
                  <a:pt x="52324" y="751839"/>
                </a:lnTo>
                <a:lnTo>
                  <a:pt x="53940" y="753456"/>
                </a:lnTo>
                <a:lnTo>
                  <a:pt x="53721" y="753110"/>
                </a:lnTo>
                <a:lnTo>
                  <a:pt x="75311" y="753110"/>
                </a:lnTo>
                <a:lnTo>
                  <a:pt x="74168" y="749300"/>
                </a:lnTo>
                <a:lnTo>
                  <a:pt x="73660" y="748029"/>
                </a:lnTo>
                <a:lnTo>
                  <a:pt x="73278" y="748029"/>
                </a:lnTo>
                <a:lnTo>
                  <a:pt x="70485" y="742950"/>
                </a:lnTo>
                <a:lnTo>
                  <a:pt x="69723" y="741679"/>
                </a:lnTo>
                <a:lnTo>
                  <a:pt x="65277" y="736600"/>
                </a:lnTo>
                <a:lnTo>
                  <a:pt x="60198" y="732789"/>
                </a:lnTo>
                <a:lnTo>
                  <a:pt x="49784" y="725170"/>
                </a:lnTo>
                <a:lnTo>
                  <a:pt x="39243" y="720089"/>
                </a:lnTo>
                <a:lnTo>
                  <a:pt x="29591" y="715010"/>
                </a:lnTo>
                <a:lnTo>
                  <a:pt x="25908" y="712470"/>
                </a:lnTo>
                <a:lnTo>
                  <a:pt x="23114" y="711200"/>
                </a:lnTo>
                <a:lnTo>
                  <a:pt x="21082" y="708660"/>
                </a:lnTo>
                <a:lnTo>
                  <a:pt x="19685" y="708660"/>
                </a:lnTo>
                <a:lnTo>
                  <a:pt x="19558" y="707389"/>
                </a:lnTo>
                <a:lnTo>
                  <a:pt x="19176" y="707389"/>
                </a:lnTo>
                <a:lnTo>
                  <a:pt x="19208" y="706437"/>
                </a:lnTo>
                <a:lnTo>
                  <a:pt x="19050" y="706120"/>
                </a:lnTo>
                <a:lnTo>
                  <a:pt x="19388" y="706120"/>
                </a:lnTo>
                <a:lnTo>
                  <a:pt x="19303" y="704850"/>
                </a:lnTo>
                <a:lnTo>
                  <a:pt x="19600" y="704850"/>
                </a:lnTo>
                <a:lnTo>
                  <a:pt x="19812" y="703579"/>
                </a:lnTo>
                <a:lnTo>
                  <a:pt x="20256" y="703579"/>
                </a:lnTo>
                <a:lnTo>
                  <a:pt x="20827" y="702310"/>
                </a:lnTo>
                <a:lnTo>
                  <a:pt x="21801" y="702310"/>
                </a:lnTo>
                <a:lnTo>
                  <a:pt x="22860" y="701039"/>
                </a:lnTo>
                <a:lnTo>
                  <a:pt x="21971" y="701039"/>
                </a:lnTo>
                <a:lnTo>
                  <a:pt x="25653" y="697229"/>
                </a:lnTo>
                <a:lnTo>
                  <a:pt x="30607" y="693420"/>
                </a:lnTo>
                <a:lnTo>
                  <a:pt x="36449" y="688339"/>
                </a:lnTo>
                <a:lnTo>
                  <a:pt x="43179" y="683260"/>
                </a:lnTo>
                <a:lnTo>
                  <a:pt x="57912" y="673100"/>
                </a:lnTo>
                <a:lnTo>
                  <a:pt x="72898" y="662939"/>
                </a:lnTo>
                <a:lnTo>
                  <a:pt x="80137" y="656589"/>
                </a:lnTo>
                <a:lnTo>
                  <a:pt x="86868" y="651510"/>
                </a:lnTo>
                <a:lnTo>
                  <a:pt x="92837" y="645160"/>
                </a:lnTo>
                <a:lnTo>
                  <a:pt x="97154" y="640079"/>
                </a:lnTo>
                <a:lnTo>
                  <a:pt x="97536" y="640079"/>
                </a:lnTo>
                <a:lnTo>
                  <a:pt x="97790" y="638810"/>
                </a:lnTo>
                <a:lnTo>
                  <a:pt x="101219" y="633729"/>
                </a:lnTo>
                <a:lnTo>
                  <a:pt x="101600" y="632460"/>
                </a:lnTo>
                <a:lnTo>
                  <a:pt x="101981" y="632460"/>
                </a:lnTo>
                <a:lnTo>
                  <a:pt x="102235" y="631189"/>
                </a:lnTo>
                <a:lnTo>
                  <a:pt x="102997" y="628650"/>
                </a:lnTo>
                <a:lnTo>
                  <a:pt x="81152" y="628650"/>
                </a:lnTo>
                <a:lnTo>
                  <a:pt x="81708" y="627761"/>
                </a:lnTo>
                <a:close/>
              </a:path>
              <a:path w="132715" h="863600">
                <a:moveTo>
                  <a:pt x="19526" y="707072"/>
                </a:moveTo>
                <a:lnTo>
                  <a:pt x="19685" y="708660"/>
                </a:lnTo>
                <a:lnTo>
                  <a:pt x="19684" y="707389"/>
                </a:lnTo>
                <a:lnTo>
                  <a:pt x="19526" y="707072"/>
                </a:lnTo>
                <a:close/>
              </a:path>
              <a:path w="132715" h="863600">
                <a:moveTo>
                  <a:pt x="19715" y="707450"/>
                </a:moveTo>
                <a:lnTo>
                  <a:pt x="19685" y="708660"/>
                </a:lnTo>
                <a:lnTo>
                  <a:pt x="20320" y="708660"/>
                </a:lnTo>
                <a:lnTo>
                  <a:pt x="19715" y="707450"/>
                </a:lnTo>
                <a:close/>
              </a:path>
              <a:path w="132715" h="863600">
                <a:moveTo>
                  <a:pt x="19729" y="706875"/>
                </a:moveTo>
                <a:lnTo>
                  <a:pt x="19715" y="707450"/>
                </a:lnTo>
                <a:lnTo>
                  <a:pt x="20320" y="708660"/>
                </a:lnTo>
                <a:lnTo>
                  <a:pt x="19892" y="707055"/>
                </a:lnTo>
                <a:lnTo>
                  <a:pt x="19729" y="706875"/>
                </a:lnTo>
                <a:close/>
              </a:path>
              <a:path w="132715" h="863600">
                <a:moveTo>
                  <a:pt x="19892" y="707055"/>
                </a:moveTo>
                <a:lnTo>
                  <a:pt x="20320" y="708660"/>
                </a:lnTo>
                <a:lnTo>
                  <a:pt x="21082" y="708660"/>
                </a:lnTo>
                <a:lnTo>
                  <a:pt x="20114" y="707450"/>
                </a:lnTo>
                <a:lnTo>
                  <a:pt x="19892" y="707055"/>
                </a:lnTo>
                <a:close/>
              </a:path>
              <a:path w="132715" h="863600">
                <a:moveTo>
                  <a:pt x="20193" y="707389"/>
                </a:moveTo>
                <a:lnTo>
                  <a:pt x="21336" y="708660"/>
                </a:lnTo>
                <a:lnTo>
                  <a:pt x="20193" y="707389"/>
                </a:lnTo>
                <a:close/>
              </a:path>
              <a:path w="132715" h="863600">
                <a:moveTo>
                  <a:pt x="19478" y="706596"/>
                </a:moveTo>
                <a:lnTo>
                  <a:pt x="19526" y="707072"/>
                </a:lnTo>
                <a:lnTo>
                  <a:pt x="19715" y="707450"/>
                </a:lnTo>
                <a:lnTo>
                  <a:pt x="19638" y="706774"/>
                </a:lnTo>
                <a:lnTo>
                  <a:pt x="19478" y="706596"/>
                </a:lnTo>
                <a:close/>
              </a:path>
              <a:path w="132715" h="863600">
                <a:moveTo>
                  <a:pt x="19303" y="706627"/>
                </a:moveTo>
                <a:lnTo>
                  <a:pt x="19176" y="707389"/>
                </a:lnTo>
                <a:lnTo>
                  <a:pt x="19285" y="707055"/>
                </a:lnTo>
                <a:lnTo>
                  <a:pt x="19303" y="706627"/>
                </a:lnTo>
                <a:close/>
              </a:path>
              <a:path w="132715" h="863600">
                <a:moveTo>
                  <a:pt x="19377" y="706774"/>
                </a:moveTo>
                <a:lnTo>
                  <a:pt x="19176" y="707389"/>
                </a:lnTo>
                <a:lnTo>
                  <a:pt x="19558" y="707389"/>
                </a:lnTo>
                <a:lnTo>
                  <a:pt x="19517" y="707055"/>
                </a:lnTo>
                <a:lnTo>
                  <a:pt x="19377" y="706774"/>
                </a:lnTo>
                <a:close/>
              </a:path>
              <a:path w="132715" h="863600">
                <a:moveTo>
                  <a:pt x="19446" y="706560"/>
                </a:moveTo>
                <a:lnTo>
                  <a:pt x="19427" y="706875"/>
                </a:lnTo>
                <a:lnTo>
                  <a:pt x="19526" y="707072"/>
                </a:lnTo>
                <a:lnTo>
                  <a:pt x="19446" y="706560"/>
                </a:lnTo>
                <a:close/>
              </a:path>
              <a:path w="132715" h="863600">
                <a:moveTo>
                  <a:pt x="19739" y="706482"/>
                </a:moveTo>
                <a:lnTo>
                  <a:pt x="19729" y="706875"/>
                </a:lnTo>
                <a:lnTo>
                  <a:pt x="19892" y="707055"/>
                </a:lnTo>
                <a:lnTo>
                  <a:pt x="19739" y="706482"/>
                </a:lnTo>
                <a:close/>
              </a:path>
              <a:path w="132715" h="863600">
                <a:moveTo>
                  <a:pt x="19618" y="706030"/>
                </a:moveTo>
                <a:lnTo>
                  <a:pt x="19507" y="706627"/>
                </a:lnTo>
                <a:lnTo>
                  <a:pt x="19729" y="706875"/>
                </a:lnTo>
                <a:lnTo>
                  <a:pt x="19618" y="706030"/>
                </a:lnTo>
                <a:close/>
              </a:path>
              <a:path w="132715" h="863600">
                <a:moveTo>
                  <a:pt x="19050" y="706120"/>
                </a:moveTo>
                <a:lnTo>
                  <a:pt x="19303" y="706627"/>
                </a:lnTo>
                <a:lnTo>
                  <a:pt x="19335" y="706437"/>
                </a:lnTo>
                <a:lnTo>
                  <a:pt x="19050" y="706120"/>
                </a:lnTo>
                <a:close/>
              </a:path>
              <a:path w="132715" h="863600">
                <a:moveTo>
                  <a:pt x="19486" y="705533"/>
                </a:moveTo>
                <a:lnTo>
                  <a:pt x="19468" y="706493"/>
                </a:lnTo>
                <a:lnTo>
                  <a:pt x="19589" y="706120"/>
                </a:lnTo>
                <a:lnTo>
                  <a:pt x="19486" y="705533"/>
                </a:lnTo>
                <a:close/>
              </a:path>
              <a:path w="132715" h="863600">
                <a:moveTo>
                  <a:pt x="19388" y="706120"/>
                </a:moveTo>
                <a:lnTo>
                  <a:pt x="19050" y="706120"/>
                </a:lnTo>
                <a:lnTo>
                  <a:pt x="19335" y="706437"/>
                </a:lnTo>
                <a:lnTo>
                  <a:pt x="19388" y="706120"/>
                </a:lnTo>
                <a:close/>
              </a:path>
              <a:path w="132715" h="863600">
                <a:moveTo>
                  <a:pt x="19780" y="704850"/>
                </a:moveTo>
                <a:lnTo>
                  <a:pt x="19600" y="704850"/>
                </a:lnTo>
                <a:lnTo>
                  <a:pt x="19501" y="705590"/>
                </a:lnTo>
                <a:lnTo>
                  <a:pt x="19618" y="706030"/>
                </a:lnTo>
                <a:lnTo>
                  <a:pt x="19763" y="705533"/>
                </a:lnTo>
                <a:lnTo>
                  <a:pt x="19780" y="704850"/>
                </a:lnTo>
                <a:close/>
              </a:path>
              <a:path w="132715" h="863600">
                <a:moveTo>
                  <a:pt x="19303" y="704850"/>
                </a:moveTo>
                <a:lnTo>
                  <a:pt x="19415" y="705961"/>
                </a:lnTo>
                <a:lnTo>
                  <a:pt x="19486" y="705533"/>
                </a:lnTo>
                <a:lnTo>
                  <a:pt x="19303" y="704850"/>
                </a:lnTo>
                <a:close/>
              </a:path>
              <a:path w="132715" h="863600">
                <a:moveTo>
                  <a:pt x="20205" y="704225"/>
                </a:moveTo>
                <a:lnTo>
                  <a:pt x="19871" y="704625"/>
                </a:lnTo>
                <a:lnTo>
                  <a:pt x="19761" y="705590"/>
                </a:lnTo>
                <a:lnTo>
                  <a:pt x="20205" y="704225"/>
                </a:lnTo>
                <a:close/>
              </a:path>
              <a:path w="132715" h="863600">
                <a:moveTo>
                  <a:pt x="19600" y="704850"/>
                </a:moveTo>
                <a:lnTo>
                  <a:pt x="19303" y="704850"/>
                </a:lnTo>
                <a:lnTo>
                  <a:pt x="19486" y="705533"/>
                </a:lnTo>
                <a:lnTo>
                  <a:pt x="19600" y="704850"/>
                </a:lnTo>
                <a:close/>
              </a:path>
              <a:path w="132715" h="863600">
                <a:moveTo>
                  <a:pt x="19812" y="703579"/>
                </a:moveTo>
                <a:lnTo>
                  <a:pt x="19600" y="704850"/>
                </a:lnTo>
                <a:lnTo>
                  <a:pt x="19812" y="703579"/>
                </a:lnTo>
                <a:close/>
              </a:path>
              <a:path w="132715" h="863600">
                <a:moveTo>
                  <a:pt x="19783" y="704732"/>
                </a:moveTo>
                <a:close/>
              </a:path>
              <a:path w="132715" h="863600">
                <a:moveTo>
                  <a:pt x="20827" y="702310"/>
                </a:moveTo>
                <a:lnTo>
                  <a:pt x="19785" y="704625"/>
                </a:lnTo>
                <a:lnTo>
                  <a:pt x="20205" y="704225"/>
                </a:lnTo>
                <a:lnTo>
                  <a:pt x="20827" y="702310"/>
                </a:lnTo>
                <a:close/>
              </a:path>
              <a:path w="132715" h="863600">
                <a:moveTo>
                  <a:pt x="20256" y="703579"/>
                </a:moveTo>
                <a:lnTo>
                  <a:pt x="19812" y="703579"/>
                </a:lnTo>
                <a:lnTo>
                  <a:pt x="19785" y="704625"/>
                </a:lnTo>
                <a:lnTo>
                  <a:pt x="20256" y="703579"/>
                </a:lnTo>
                <a:close/>
              </a:path>
              <a:path w="132715" h="863600">
                <a:moveTo>
                  <a:pt x="21801" y="702310"/>
                </a:moveTo>
                <a:lnTo>
                  <a:pt x="20827" y="702310"/>
                </a:lnTo>
                <a:lnTo>
                  <a:pt x="20205" y="704225"/>
                </a:lnTo>
                <a:lnTo>
                  <a:pt x="21801" y="702310"/>
                </a:lnTo>
                <a:close/>
              </a:path>
              <a:path w="132715" h="863600">
                <a:moveTo>
                  <a:pt x="82042" y="627379"/>
                </a:moveTo>
                <a:lnTo>
                  <a:pt x="81708" y="627761"/>
                </a:lnTo>
                <a:lnTo>
                  <a:pt x="81152" y="628650"/>
                </a:lnTo>
                <a:lnTo>
                  <a:pt x="82042" y="627379"/>
                </a:lnTo>
                <a:close/>
              </a:path>
              <a:path w="132715" h="863600">
                <a:moveTo>
                  <a:pt x="103378" y="627379"/>
                </a:moveTo>
                <a:lnTo>
                  <a:pt x="82042" y="627379"/>
                </a:lnTo>
                <a:lnTo>
                  <a:pt x="81152" y="628650"/>
                </a:lnTo>
                <a:lnTo>
                  <a:pt x="102997" y="628650"/>
                </a:lnTo>
                <a:lnTo>
                  <a:pt x="103378" y="627379"/>
                </a:lnTo>
                <a:close/>
              </a:path>
              <a:path w="132715" h="863600">
                <a:moveTo>
                  <a:pt x="104362" y="619760"/>
                </a:moveTo>
                <a:lnTo>
                  <a:pt x="84963" y="619760"/>
                </a:lnTo>
                <a:lnTo>
                  <a:pt x="84836" y="621029"/>
                </a:lnTo>
                <a:lnTo>
                  <a:pt x="84454" y="623570"/>
                </a:lnTo>
                <a:lnTo>
                  <a:pt x="81708" y="627761"/>
                </a:lnTo>
                <a:lnTo>
                  <a:pt x="82042" y="627379"/>
                </a:lnTo>
                <a:lnTo>
                  <a:pt x="103378" y="627379"/>
                </a:lnTo>
                <a:lnTo>
                  <a:pt x="104140" y="624839"/>
                </a:lnTo>
                <a:lnTo>
                  <a:pt x="104362" y="619760"/>
                </a:lnTo>
                <a:close/>
              </a:path>
              <a:path w="132715" h="863600">
                <a:moveTo>
                  <a:pt x="84515" y="621135"/>
                </a:moveTo>
                <a:lnTo>
                  <a:pt x="83312" y="624839"/>
                </a:lnTo>
                <a:lnTo>
                  <a:pt x="84327" y="623570"/>
                </a:lnTo>
                <a:lnTo>
                  <a:pt x="84515" y="621135"/>
                </a:lnTo>
                <a:close/>
              </a:path>
              <a:path w="132715" h="863600">
                <a:moveTo>
                  <a:pt x="84719" y="620510"/>
                </a:moveTo>
                <a:lnTo>
                  <a:pt x="84550" y="621029"/>
                </a:lnTo>
                <a:lnTo>
                  <a:pt x="84454" y="623570"/>
                </a:lnTo>
                <a:lnTo>
                  <a:pt x="84779" y="621135"/>
                </a:lnTo>
                <a:lnTo>
                  <a:pt x="84719" y="620510"/>
                </a:lnTo>
                <a:close/>
              </a:path>
              <a:path w="132715" h="863600">
                <a:moveTo>
                  <a:pt x="84550" y="619760"/>
                </a:moveTo>
                <a:lnTo>
                  <a:pt x="84515" y="621135"/>
                </a:lnTo>
                <a:lnTo>
                  <a:pt x="84609" y="620848"/>
                </a:lnTo>
                <a:lnTo>
                  <a:pt x="84684" y="620357"/>
                </a:lnTo>
                <a:lnTo>
                  <a:pt x="84550" y="619760"/>
                </a:lnTo>
                <a:close/>
              </a:path>
              <a:path w="132715" h="863600">
                <a:moveTo>
                  <a:pt x="84809" y="620911"/>
                </a:moveTo>
                <a:close/>
              </a:path>
              <a:path w="132715" h="863600">
                <a:moveTo>
                  <a:pt x="84963" y="619760"/>
                </a:moveTo>
                <a:lnTo>
                  <a:pt x="84768" y="620357"/>
                </a:lnTo>
                <a:lnTo>
                  <a:pt x="84817" y="620848"/>
                </a:lnTo>
                <a:lnTo>
                  <a:pt x="84963" y="619760"/>
                </a:lnTo>
                <a:close/>
              </a:path>
              <a:path w="132715" h="863600">
                <a:moveTo>
                  <a:pt x="84582" y="618489"/>
                </a:moveTo>
                <a:lnTo>
                  <a:pt x="84550" y="619760"/>
                </a:lnTo>
                <a:lnTo>
                  <a:pt x="84719" y="620510"/>
                </a:lnTo>
                <a:lnTo>
                  <a:pt x="84709" y="619760"/>
                </a:lnTo>
                <a:lnTo>
                  <a:pt x="84582" y="618489"/>
                </a:lnTo>
                <a:close/>
              </a:path>
              <a:path w="132715" h="863600">
                <a:moveTo>
                  <a:pt x="104394" y="618489"/>
                </a:moveTo>
                <a:lnTo>
                  <a:pt x="84582" y="618489"/>
                </a:lnTo>
                <a:lnTo>
                  <a:pt x="84768" y="620357"/>
                </a:lnTo>
                <a:lnTo>
                  <a:pt x="84963" y="619760"/>
                </a:lnTo>
                <a:lnTo>
                  <a:pt x="104362" y="619760"/>
                </a:lnTo>
                <a:lnTo>
                  <a:pt x="104394" y="618489"/>
                </a:lnTo>
                <a:close/>
              </a:path>
              <a:path w="132715" h="863600">
                <a:moveTo>
                  <a:pt x="83693" y="615950"/>
                </a:moveTo>
                <a:lnTo>
                  <a:pt x="84550" y="619760"/>
                </a:lnTo>
                <a:lnTo>
                  <a:pt x="84582" y="618489"/>
                </a:lnTo>
                <a:lnTo>
                  <a:pt x="104394" y="618489"/>
                </a:lnTo>
                <a:lnTo>
                  <a:pt x="104394" y="617220"/>
                </a:lnTo>
                <a:lnTo>
                  <a:pt x="84327" y="617220"/>
                </a:lnTo>
                <a:lnTo>
                  <a:pt x="83693" y="615950"/>
                </a:lnTo>
                <a:close/>
              </a:path>
              <a:path w="132715" h="863600">
                <a:moveTo>
                  <a:pt x="82226" y="612795"/>
                </a:moveTo>
                <a:lnTo>
                  <a:pt x="84327" y="617220"/>
                </a:lnTo>
                <a:lnTo>
                  <a:pt x="104394" y="617220"/>
                </a:lnTo>
                <a:lnTo>
                  <a:pt x="104140" y="615950"/>
                </a:lnTo>
                <a:lnTo>
                  <a:pt x="103568" y="613410"/>
                </a:lnTo>
                <a:lnTo>
                  <a:pt x="82676" y="613410"/>
                </a:lnTo>
                <a:lnTo>
                  <a:pt x="82226" y="612795"/>
                </a:lnTo>
                <a:close/>
              </a:path>
              <a:path w="132715" h="863600">
                <a:moveTo>
                  <a:pt x="81915" y="612139"/>
                </a:moveTo>
                <a:lnTo>
                  <a:pt x="82226" y="612795"/>
                </a:lnTo>
                <a:lnTo>
                  <a:pt x="82676" y="613410"/>
                </a:lnTo>
                <a:lnTo>
                  <a:pt x="81915" y="612139"/>
                </a:lnTo>
                <a:close/>
              </a:path>
              <a:path w="132715" h="863600">
                <a:moveTo>
                  <a:pt x="103282" y="612139"/>
                </a:moveTo>
                <a:lnTo>
                  <a:pt x="81915" y="612139"/>
                </a:lnTo>
                <a:lnTo>
                  <a:pt x="82676" y="613410"/>
                </a:lnTo>
                <a:lnTo>
                  <a:pt x="103568" y="613410"/>
                </a:lnTo>
                <a:lnTo>
                  <a:pt x="103282" y="612139"/>
                </a:lnTo>
                <a:close/>
              </a:path>
              <a:path w="132715" h="863600">
                <a:moveTo>
                  <a:pt x="49911" y="535939"/>
                </a:moveTo>
                <a:lnTo>
                  <a:pt x="28956" y="535939"/>
                </a:lnTo>
                <a:lnTo>
                  <a:pt x="28956" y="537210"/>
                </a:lnTo>
                <a:lnTo>
                  <a:pt x="28384" y="541020"/>
                </a:lnTo>
                <a:lnTo>
                  <a:pt x="28308" y="545591"/>
                </a:lnTo>
                <a:lnTo>
                  <a:pt x="28956" y="549910"/>
                </a:lnTo>
                <a:lnTo>
                  <a:pt x="29464" y="551179"/>
                </a:lnTo>
                <a:lnTo>
                  <a:pt x="31369" y="556260"/>
                </a:lnTo>
                <a:lnTo>
                  <a:pt x="32131" y="558800"/>
                </a:lnTo>
                <a:lnTo>
                  <a:pt x="35178" y="563879"/>
                </a:lnTo>
                <a:lnTo>
                  <a:pt x="39624" y="568960"/>
                </a:lnTo>
                <a:lnTo>
                  <a:pt x="44831" y="575310"/>
                </a:lnTo>
                <a:lnTo>
                  <a:pt x="50165" y="580389"/>
                </a:lnTo>
                <a:lnTo>
                  <a:pt x="61214" y="590550"/>
                </a:lnTo>
                <a:lnTo>
                  <a:pt x="71882" y="600710"/>
                </a:lnTo>
                <a:lnTo>
                  <a:pt x="76200" y="605789"/>
                </a:lnTo>
                <a:lnTo>
                  <a:pt x="79883" y="609600"/>
                </a:lnTo>
                <a:lnTo>
                  <a:pt x="82226" y="612795"/>
                </a:lnTo>
                <a:lnTo>
                  <a:pt x="81915" y="612139"/>
                </a:lnTo>
                <a:lnTo>
                  <a:pt x="103282" y="612139"/>
                </a:lnTo>
                <a:lnTo>
                  <a:pt x="102997" y="610870"/>
                </a:lnTo>
                <a:lnTo>
                  <a:pt x="102743" y="610870"/>
                </a:lnTo>
                <a:lnTo>
                  <a:pt x="102616" y="609600"/>
                </a:lnTo>
                <a:lnTo>
                  <a:pt x="102235" y="609600"/>
                </a:lnTo>
                <a:lnTo>
                  <a:pt x="99949" y="604520"/>
                </a:lnTo>
                <a:lnTo>
                  <a:pt x="99695" y="603250"/>
                </a:lnTo>
                <a:lnTo>
                  <a:pt x="99441" y="603250"/>
                </a:lnTo>
                <a:lnTo>
                  <a:pt x="95123" y="596900"/>
                </a:lnTo>
                <a:lnTo>
                  <a:pt x="90550" y="591820"/>
                </a:lnTo>
                <a:lnTo>
                  <a:pt x="85471" y="585470"/>
                </a:lnTo>
                <a:lnTo>
                  <a:pt x="64135" y="566420"/>
                </a:lnTo>
                <a:lnTo>
                  <a:pt x="59309" y="561339"/>
                </a:lnTo>
                <a:lnTo>
                  <a:pt x="55372" y="557529"/>
                </a:lnTo>
                <a:lnTo>
                  <a:pt x="52197" y="552450"/>
                </a:lnTo>
                <a:lnTo>
                  <a:pt x="50673" y="549910"/>
                </a:lnTo>
                <a:lnTo>
                  <a:pt x="49911" y="549910"/>
                </a:lnTo>
                <a:lnTo>
                  <a:pt x="48958" y="547370"/>
                </a:lnTo>
                <a:lnTo>
                  <a:pt x="48514" y="547370"/>
                </a:lnTo>
                <a:lnTo>
                  <a:pt x="48006" y="544829"/>
                </a:lnTo>
                <a:lnTo>
                  <a:pt x="47878" y="544829"/>
                </a:lnTo>
                <a:lnTo>
                  <a:pt x="47878" y="542289"/>
                </a:lnTo>
                <a:lnTo>
                  <a:pt x="48196" y="542289"/>
                </a:lnTo>
                <a:lnTo>
                  <a:pt x="48355" y="541020"/>
                </a:lnTo>
                <a:lnTo>
                  <a:pt x="48006" y="541020"/>
                </a:lnTo>
                <a:lnTo>
                  <a:pt x="49911" y="535939"/>
                </a:lnTo>
                <a:close/>
              </a:path>
              <a:path w="132715" h="863600">
                <a:moveTo>
                  <a:pt x="49149" y="547370"/>
                </a:moveTo>
                <a:lnTo>
                  <a:pt x="49911" y="549910"/>
                </a:lnTo>
                <a:lnTo>
                  <a:pt x="50673" y="549910"/>
                </a:lnTo>
                <a:lnTo>
                  <a:pt x="49149" y="547370"/>
                </a:lnTo>
                <a:close/>
              </a:path>
              <a:path w="132715" h="863600">
                <a:moveTo>
                  <a:pt x="48006" y="544829"/>
                </a:moveTo>
                <a:lnTo>
                  <a:pt x="48514" y="547370"/>
                </a:lnTo>
                <a:lnTo>
                  <a:pt x="48291" y="545591"/>
                </a:lnTo>
                <a:lnTo>
                  <a:pt x="48006" y="544829"/>
                </a:lnTo>
                <a:close/>
              </a:path>
              <a:path w="132715" h="863600">
                <a:moveTo>
                  <a:pt x="48291" y="545591"/>
                </a:moveTo>
                <a:lnTo>
                  <a:pt x="48514" y="547370"/>
                </a:lnTo>
                <a:lnTo>
                  <a:pt x="48958" y="547370"/>
                </a:lnTo>
                <a:lnTo>
                  <a:pt x="48291" y="545591"/>
                </a:lnTo>
                <a:close/>
              </a:path>
              <a:path w="132715" h="863600">
                <a:moveTo>
                  <a:pt x="48037" y="543560"/>
                </a:moveTo>
                <a:lnTo>
                  <a:pt x="47878" y="544829"/>
                </a:lnTo>
                <a:lnTo>
                  <a:pt x="48006" y="544829"/>
                </a:lnTo>
                <a:lnTo>
                  <a:pt x="48291" y="545591"/>
                </a:lnTo>
                <a:lnTo>
                  <a:pt x="48037" y="543560"/>
                </a:lnTo>
                <a:close/>
              </a:path>
              <a:path w="132715" h="863600">
                <a:moveTo>
                  <a:pt x="47878" y="542289"/>
                </a:moveTo>
                <a:lnTo>
                  <a:pt x="47878" y="544829"/>
                </a:lnTo>
                <a:lnTo>
                  <a:pt x="48037" y="543560"/>
                </a:lnTo>
                <a:lnTo>
                  <a:pt x="47878" y="542289"/>
                </a:lnTo>
                <a:close/>
              </a:path>
              <a:path w="132715" h="863600">
                <a:moveTo>
                  <a:pt x="48196" y="542289"/>
                </a:moveTo>
                <a:lnTo>
                  <a:pt x="47878" y="542289"/>
                </a:lnTo>
                <a:lnTo>
                  <a:pt x="48037" y="543560"/>
                </a:lnTo>
                <a:lnTo>
                  <a:pt x="48196" y="542289"/>
                </a:lnTo>
                <a:close/>
              </a:path>
              <a:path w="132715" h="863600">
                <a:moveTo>
                  <a:pt x="48514" y="539750"/>
                </a:moveTo>
                <a:lnTo>
                  <a:pt x="48006" y="541020"/>
                </a:lnTo>
                <a:lnTo>
                  <a:pt x="48355" y="541020"/>
                </a:lnTo>
                <a:lnTo>
                  <a:pt x="48514" y="539750"/>
                </a:lnTo>
                <a:close/>
              </a:path>
              <a:path w="132715" h="863600">
                <a:moveTo>
                  <a:pt x="84804" y="465137"/>
                </a:moveTo>
                <a:lnTo>
                  <a:pt x="84582" y="467360"/>
                </a:lnTo>
                <a:lnTo>
                  <a:pt x="84454" y="467360"/>
                </a:lnTo>
                <a:lnTo>
                  <a:pt x="82169" y="471170"/>
                </a:lnTo>
                <a:lnTo>
                  <a:pt x="79501" y="474979"/>
                </a:lnTo>
                <a:lnTo>
                  <a:pt x="75819" y="480060"/>
                </a:lnTo>
                <a:lnTo>
                  <a:pt x="71500" y="483870"/>
                </a:lnTo>
                <a:lnTo>
                  <a:pt x="50165" y="504189"/>
                </a:lnTo>
                <a:lnTo>
                  <a:pt x="44958" y="510539"/>
                </a:lnTo>
                <a:lnTo>
                  <a:pt x="40004" y="515620"/>
                </a:lnTo>
                <a:lnTo>
                  <a:pt x="35687" y="521970"/>
                </a:lnTo>
                <a:lnTo>
                  <a:pt x="32131" y="528320"/>
                </a:lnTo>
                <a:lnTo>
                  <a:pt x="31496" y="528320"/>
                </a:lnTo>
                <a:lnTo>
                  <a:pt x="31369" y="529589"/>
                </a:lnTo>
                <a:lnTo>
                  <a:pt x="29464" y="534670"/>
                </a:lnTo>
                <a:lnTo>
                  <a:pt x="29210" y="535939"/>
                </a:lnTo>
                <a:lnTo>
                  <a:pt x="49911" y="535939"/>
                </a:lnTo>
                <a:lnTo>
                  <a:pt x="49149" y="538479"/>
                </a:lnTo>
                <a:lnTo>
                  <a:pt x="51689" y="533400"/>
                </a:lnTo>
                <a:lnTo>
                  <a:pt x="54991" y="528320"/>
                </a:lnTo>
                <a:lnTo>
                  <a:pt x="59182" y="523239"/>
                </a:lnTo>
                <a:lnTo>
                  <a:pt x="64008" y="519429"/>
                </a:lnTo>
                <a:lnTo>
                  <a:pt x="74802" y="508000"/>
                </a:lnTo>
                <a:lnTo>
                  <a:pt x="85851" y="497839"/>
                </a:lnTo>
                <a:lnTo>
                  <a:pt x="91059" y="492760"/>
                </a:lnTo>
                <a:lnTo>
                  <a:pt x="95503" y="486410"/>
                </a:lnTo>
                <a:lnTo>
                  <a:pt x="98933" y="482600"/>
                </a:lnTo>
                <a:lnTo>
                  <a:pt x="99314" y="481329"/>
                </a:lnTo>
                <a:lnTo>
                  <a:pt x="99695" y="481329"/>
                </a:lnTo>
                <a:lnTo>
                  <a:pt x="102108" y="476250"/>
                </a:lnTo>
                <a:lnTo>
                  <a:pt x="102489" y="474979"/>
                </a:lnTo>
                <a:lnTo>
                  <a:pt x="102743" y="474979"/>
                </a:lnTo>
                <a:lnTo>
                  <a:pt x="102870" y="473710"/>
                </a:lnTo>
                <a:lnTo>
                  <a:pt x="104012" y="469900"/>
                </a:lnTo>
                <a:lnTo>
                  <a:pt x="104267" y="468629"/>
                </a:lnTo>
                <a:lnTo>
                  <a:pt x="104362" y="466089"/>
                </a:lnTo>
                <a:lnTo>
                  <a:pt x="85217" y="466089"/>
                </a:lnTo>
                <a:lnTo>
                  <a:pt x="84804" y="465137"/>
                </a:lnTo>
                <a:close/>
              </a:path>
              <a:path w="132715" h="863600">
                <a:moveTo>
                  <a:pt x="82930" y="469900"/>
                </a:moveTo>
                <a:lnTo>
                  <a:pt x="82073" y="471170"/>
                </a:lnTo>
                <a:lnTo>
                  <a:pt x="82930" y="469900"/>
                </a:lnTo>
                <a:close/>
              </a:path>
              <a:path w="132715" h="863600">
                <a:moveTo>
                  <a:pt x="84531" y="465836"/>
                </a:moveTo>
                <a:lnTo>
                  <a:pt x="83693" y="468629"/>
                </a:lnTo>
                <a:lnTo>
                  <a:pt x="84454" y="467360"/>
                </a:lnTo>
                <a:lnTo>
                  <a:pt x="84582" y="467360"/>
                </a:lnTo>
                <a:lnTo>
                  <a:pt x="84531" y="465836"/>
                </a:lnTo>
                <a:close/>
              </a:path>
              <a:path w="132715" h="863600">
                <a:moveTo>
                  <a:pt x="84766" y="465050"/>
                </a:moveTo>
                <a:lnTo>
                  <a:pt x="84531" y="465836"/>
                </a:lnTo>
                <a:lnTo>
                  <a:pt x="84582" y="467360"/>
                </a:lnTo>
                <a:lnTo>
                  <a:pt x="84709" y="466089"/>
                </a:lnTo>
                <a:lnTo>
                  <a:pt x="84766" y="465050"/>
                </a:lnTo>
                <a:close/>
              </a:path>
              <a:path w="132715" h="863600">
                <a:moveTo>
                  <a:pt x="84836" y="464820"/>
                </a:moveTo>
                <a:lnTo>
                  <a:pt x="84804" y="465137"/>
                </a:lnTo>
                <a:lnTo>
                  <a:pt x="85217" y="466089"/>
                </a:lnTo>
                <a:lnTo>
                  <a:pt x="84836" y="464820"/>
                </a:lnTo>
                <a:close/>
              </a:path>
              <a:path w="132715" h="863600">
                <a:moveTo>
                  <a:pt x="104298" y="463550"/>
                </a:moveTo>
                <a:lnTo>
                  <a:pt x="84454" y="463550"/>
                </a:lnTo>
                <a:lnTo>
                  <a:pt x="84509" y="463731"/>
                </a:lnTo>
                <a:lnTo>
                  <a:pt x="85217" y="464820"/>
                </a:lnTo>
                <a:lnTo>
                  <a:pt x="84836" y="464820"/>
                </a:lnTo>
                <a:lnTo>
                  <a:pt x="85217" y="466089"/>
                </a:lnTo>
                <a:lnTo>
                  <a:pt x="104362" y="466089"/>
                </a:lnTo>
                <a:lnTo>
                  <a:pt x="104330" y="464820"/>
                </a:lnTo>
                <a:lnTo>
                  <a:pt x="85217" y="464820"/>
                </a:lnTo>
                <a:lnTo>
                  <a:pt x="84715" y="464418"/>
                </a:lnTo>
                <a:lnTo>
                  <a:pt x="104320" y="464418"/>
                </a:lnTo>
                <a:lnTo>
                  <a:pt x="104298" y="463550"/>
                </a:lnTo>
                <a:close/>
              </a:path>
              <a:path w="132715" h="863600">
                <a:moveTo>
                  <a:pt x="84483" y="464396"/>
                </a:moveTo>
                <a:lnTo>
                  <a:pt x="84531" y="465836"/>
                </a:lnTo>
                <a:lnTo>
                  <a:pt x="84740" y="465137"/>
                </a:lnTo>
                <a:lnTo>
                  <a:pt x="84666" y="464820"/>
                </a:lnTo>
                <a:lnTo>
                  <a:pt x="84483" y="464396"/>
                </a:lnTo>
                <a:close/>
              </a:path>
              <a:path w="132715" h="863600">
                <a:moveTo>
                  <a:pt x="84477" y="464228"/>
                </a:moveTo>
                <a:lnTo>
                  <a:pt x="84492" y="464418"/>
                </a:lnTo>
                <a:lnTo>
                  <a:pt x="84766" y="465050"/>
                </a:lnTo>
                <a:lnTo>
                  <a:pt x="84687" y="464396"/>
                </a:lnTo>
                <a:lnTo>
                  <a:pt x="84477" y="464228"/>
                </a:lnTo>
                <a:close/>
              </a:path>
              <a:path w="132715" h="863600">
                <a:moveTo>
                  <a:pt x="84509" y="463731"/>
                </a:moveTo>
                <a:lnTo>
                  <a:pt x="84715" y="464418"/>
                </a:lnTo>
                <a:lnTo>
                  <a:pt x="85217" y="464820"/>
                </a:lnTo>
                <a:lnTo>
                  <a:pt x="84509" y="463731"/>
                </a:lnTo>
                <a:close/>
              </a:path>
              <a:path w="132715" h="863600">
                <a:moveTo>
                  <a:pt x="84458" y="463652"/>
                </a:moveTo>
                <a:lnTo>
                  <a:pt x="84477" y="464228"/>
                </a:lnTo>
                <a:lnTo>
                  <a:pt x="84715" y="464418"/>
                </a:lnTo>
                <a:lnTo>
                  <a:pt x="84509" y="463731"/>
                </a:lnTo>
                <a:close/>
              </a:path>
              <a:path w="132715" h="863600">
                <a:moveTo>
                  <a:pt x="83566" y="462279"/>
                </a:moveTo>
                <a:lnTo>
                  <a:pt x="84374" y="464146"/>
                </a:lnTo>
                <a:lnTo>
                  <a:pt x="84391" y="463550"/>
                </a:lnTo>
                <a:lnTo>
                  <a:pt x="83566" y="462279"/>
                </a:lnTo>
                <a:close/>
              </a:path>
              <a:path w="132715" h="863600">
                <a:moveTo>
                  <a:pt x="83566" y="462279"/>
                </a:moveTo>
                <a:lnTo>
                  <a:pt x="82042" y="462279"/>
                </a:lnTo>
                <a:lnTo>
                  <a:pt x="84374" y="464146"/>
                </a:lnTo>
                <a:lnTo>
                  <a:pt x="83566" y="462279"/>
                </a:lnTo>
                <a:close/>
              </a:path>
              <a:path w="132715" h="863600">
                <a:moveTo>
                  <a:pt x="104267" y="462279"/>
                </a:moveTo>
                <a:lnTo>
                  <a:pt x="83566" y="462279"/>
                </a:lnTo>
                <a:lnTo>
                  <a:pt x="84458" y="463652"/>
                </a:lnTo>
                <a:lnTo>
                  <a:pt x="104298" y="463550"/>
                </a:lnTo>
                <a:lnTo>
                  <a:pt x="104267" y="462279"/>
                </a:lnTo>
                <a:close/>
              </a:path>
              <a:path w="132715" h="863600">
                <a:moveTo>
                  <a:pt x="81763" y="311764"/>
                </a:moveTo>
                <a:lnTo>
                  <a:pt x="77977" y="317500"/>
                </a:lnTo>
                <a:lnTo>
                  <a:pt x="73278" y="323850"/>
                </a:lnTo>
                <a:lnTo>
                  <a:pt x="67437" y="330200"/>
                </a:lnTo>
                <a:lnTo>
                  <a:pt x="60578" y="337820"/>
                </a:lnTo>
                <a:lnTo>
                  <a:pt x="45466" y="351789"/>
                </a:lnTo>
                <a:lnTo>
                  <a:pt x="29972" y="365760"/>
                </a:lnTo>
                <a:lnTo>
                  <a:pt x="22733" y="372110"/>
                </a:lnTo>
                <a:lnTo>
                  <a:pt x="16001" y="379729"/>
                </a:lnTo>
                <a:lnTo>
                  <a:pt x="10287" y="386079"/>
                </a:lnTo>
                <a:lnTo>
                  <a:pt x="5461" y="392429"/>
                </a:lnTo>
                <a:lnTo>
                  <a:pt x="5207" y="393700"/>
                </a:lnTo>
                <a:lnTo>
                  <a:pt x="4699" y="393700"/>
                </a:lnTo>
                <a:lnTo>
                  <a:pt x="2032" y="400050"/>
                </a:lnTo>
                <a:lnTo>
                  <a:pt x="1270" y="401320"/>
                </a:lnTo>
                <a:lnTo>
                  <a:pt x="1143" y="402589"/>
                </a:lnTo>
                <a:lnTo>
                  <a:pt x="253" y="407670"/>
                </a:lnTo>
                <a:lnTo>
                  <a:pt x="0" y="408939"/>
                </a:lnTo>
                <a:lnTo>
                  <a:pt x="79" y="410606"/>
                </a:lnTo>
                <a:lnTo>
                  <a:pt x="1270" y="416560"/>
                </a:lnTo>
                <a:lnTo>
                  <a:pt x="2286" y="419100"/>
                </a:lnTo>
                <a:lnTo>
                  <a:pt x="5334" y="424179"/>
                </a:lnTo>
                <a:lnTo>
                  <a:pt x="5842" y="425450"/>
                </a:lnTo>
                <a:lnTo>
                  <a:pt x="6476" y="425450"/>
                </a:lnTo>
                <a:lnTo>
                  <a:pt x="10541" y="429260"/>
                </a:lnTo>
                <a:lnTo>
                  <a:pt x="11302" y="430529"/>
                </a:lnTo>
                <a:lnTo>
                  <a:pt x="11811" y="430529"/>
                </a:lnTo>
                <a:lnTo>
                  <a:pt x="16891" y="434339"/>
                </a:lnTo>
                <a:lnTo>
                  <a:pt x="23875" y="438150"/>
                </a:lnTo>
                <a:lnTo>
                  <a:pt x="31369" y="440689"/>
                </a:lnTo>
                <a:lnTo>
                  <a:pt x="46990" y="447039"/>
                </a:lnTo>
                <a:lnTo>
                  <a:pt x="62357" y="452120"/>
                </a:lnTo>
                <a:lnTo>
                  <a:pt x="69088" y="454660"/>
                </a:lnTo>
                <a:lnTo>
                  <a:pt x="75184" y="457200"/>
                </a:lnTo>
                <a:lnTo>
                  <a:pt x="80137" y="461010"/>
                </a:lnTo>
                <a:lnTo>
                  <a:pt x="83566" y="463550"/>
                </a:lnTo>
                <a:lnTo>
                  <a:pt x="82042" y="462279"/>
                </a:lnTo>
                <a:lnTo>
                  <a:pt x="104267" y="462279"/>
                </a:lnTo>
                <a:lnTo>
                  <a:pt x="104267" y="461010"/>
                </a:lnTo>
                <a:lnTo>
                  <a:pt x="104013" y="459739"/>
                </a:lnTo>
                <a:lnTo>
                  <a:pt x="101726" y="454660"/>
                </a:lnTo>
                <a:lnTo>
                  <a:pt x="101346" y="453389"/>
                </a:lnTo>
                <a:lnTo>
                  <a:pt x="100075" y="452120"/>
                </a:lnTo>
                <a:lnTo>
                  <a:pt x="96774" y="448310"/>
                </a:lnTo>
                <a:lnTo>
                  <a:pt x="95758" y="447039"/>
                </a:lnTo>
                <a:lnTo>
                  <a:pt x="95250" y="447039"/>
                </a:lnTo>
                <a:lnTo>
                  <a:pt x="89535" y="443229"/>
                </a:lnTo>
                <a:lnTo>
                  <a:pt x="83185" y="439420"/>
                </a:lnTo>
                <a:lnTo>
                  <a:pt x="76453" y="436879"/>
                </a:lnTo>
                <a:lnTo>
                  <a:pt x="68834" y="434339"/>
                </a:lnTo>
                <a:lnTo>
                  <a:pt x="53975" y="427989"/>
                </a:lnTo>
                <a:lnTo>
                  <a:pt x="39497" y="422910"/>
                </a:lnTo>
                <a:lnTo>
                  <a:pt x="33400" y="420370"/>
                </a:lnTo>
                <a:lnTo>
                  <a:pt x="28194" y="417829"/>
                </a:lnTo>
                <a:lnTo>
                  <a:pt x="24722" y="415289"/>
                </a:lnTo>
                <a:lnTo>
                  <a:pt x="24257" y="415289"/>
                </a:lnTo>
                <a:lnTo>
                  <a:pt x="21632" y="412750"/>
                </a:lnTo>
                <a:lnTo>
                  <a:pt x="20574" y="412750"/>
                </a:lnTo>
                <a:lnTo>
                  <a:pt x="20150" y="411479"/>
                </a:lnTo>
                <a:lnTo>
                  <a:pt x="19685" y="411479"/>
                </a:lnTo>
                <a:lnTo>
                  <a:pt x="19645" y="409965"/>
                </a:lnTo>
                <a:lnTo>
                  <a:pt x="19303" y="408939"/>
                </a:lnTo>
                <a:lnTo>
                  <a:pt x="19685" y="408939"/>
                </a:lnTo>
                <a:lnTo>
                  <a:pt x="19812" y="407670"/>
                </a:lnTo>
                <a:lnTo>
                  <a:pt x="21812" y="403860"/>
                </a:lnTo>
                <a:lnTo>
                  <a:pt x="22478" y="402589"/>
                </a:lnTo>
                <a:lnTo>
                  <a:pt x="22606" y="402589"/>
                </a:lnTo>
                <a:lnTo>
                  <a:pt x="25273" y="398779"/>
                </a:lnTo>
                <a:lnTo>
                  <a:pt x="30225" y="393700"/>
                </a:lnTo>
                <a:lnTo>
                  <a:pt x="36195" y="387350"/>
                </a:lnTo>
                <a:lnTo>
                  <a:pt x="43307" y="381000"/>
                </a:lnTo>
                <a:lnTo>
                  <a:pt x="58927" y="365760"/>
                </a:lnTo>
                <a:lnTo>
                  <a:pt x="74802" y="351789"/>
                </a:lnTo>
                <a:lnTo>
                  <a:pt x="82296" y="344170"/>
                </a:lnTo>
                <a:lnTo>
                  <a:pt x="89153" y="336550"/>
                </a:lnTo>
                <a:lnTo>
                  <a:pt x="95123" y="327660"/>
                </a:lnTo>
                <a:lnTo>
                  <a:pt x="99314" y="321310"/>
                </a:lnTo>
                <a:lnTo>
                  <a:pt x="99822" y="320039"/>
                </a:lnTo>
                <a:lnTo>
                  <a:pt x="102452" y="312420"/>
                </a:lnTo>
                <a:lnTo>
                  <a:pt x="81534" y="312420"/>
                </a:lnTo>
                <a:lnTo>
                  <a:pt x="81763" y="311764"/>
                </a:lnTo>
                <a:close/>
              </a:path>
              <a:path w="132715" h="863600">
                <a:moveTo>
                  <a:pt x="22987" y="414020"/>
                </a:moveTo>
                <a:lnTo>
                  <a:pt x="24257" y="415289"/>
                </a:lnTo>
                <a:lnTo>
                  <a:pt x="24722" y="415289"/>
                </a:lnTo>
                <a:lnTo>
                  <a:pt x="22987" y="414020"/>
                </a:lnTo>
                <a:close/>
              </a:path>
              <a:path w="132715" h="863600">
                <a:moveTo>
                  <a:pt x="19987" y="409965"/>
                </a:moveTo>
                <a:lnTo>
                  <a:pt x="19859" y="410606"/>
                </a:lnTo>
                <a:lnTo>
                  <a:pt x="20574" y="412750"/>
                </a:lnTo>
                <a:lnTo>
                  <a:pt x="20121" y="410166"/>
                </a:lnTo>
                <a:lnTo>
                  <a:pt x="19987" y="409965"/>
                </a:lnTo>
                <a:close/>
              </a:path>
              <a:path w="132715" h="863600">
                <a:moveTo>
                  <a:pt x="20358" y="411516"/>
                </a:moveTo>
                <a:lnTo>
                  <a:pt x="20574" y="412750"/>
                </a:lnTo>
                <a:lnTo>
                  <a:pt x="21632" y="412750"/>
                </a:lnTo>
                <a:lnTo>
                  <a:pt x="20358" y="411516"/>
                </a:lnTo>
                <a:close/>
              </a:path>
              <a:path w="132715" h="863600">
                <a:moveTo>
                  <a:pt x="20121" y="410166"/>
                </a:moveTo>
                <a:lnTo>
                  <a:pt x="20364" y="411516"/>
                </a:lnTo>
                <a:lnTo>
                  <a:pt x="21844" y="412750"/>
                </a:lnTo>
                <a:lnTo>
                  <a:pt x="20121" y="410166"/>
                </a:lnTo>
                <a:close/>
              </a:path>
              <a:path w="132715" h="863600">
                <a:moveTo>
                  <a:pt x="20351" y="411479"/>
                </a:moveTo>
                <a:close/>
              </a:path>
              <a:path w="132715" h="863600">
                <a:moveTo>
                  <a:pt x="19685" y="410083"/>
                </a:moveTo>
                <a:lnTo>
                  <a:pt x="19685" y="411479"/>
                </a:lnTo>
                <a:lnTo>
                  <a:pt x="19859" y="410606"/>
                </a:lnTo>
                <a:lnTo>
                  <a:pt x="19685" y="410083"/>
                </a:lnTo>
                <a:close/>
              </a:path>
              <a:path w="132715" h="863600">
                <a:moveTo>
                  <a:pt x="19859" y="410606"/>
                </a:moveTo>
                <a:lnTo>
                  <a:pt x="19685" y="411479"/>
                </a:lnTo>
                <a:lnTo>
                  <a:pt x="20150" y="411479"/>
                </a:lnTo>
                <a:lnTo>
                  <a:pt x="19859" y="410606"/>
                </a:lnTo>
                <a:close/>
              </a:path>
              <a:path w="132715" h="863600">
                <a:moveTo>
                  <a:pt x="19685" y="409511"/>
                </a:moveTo>
                <a:lnTo>
                  <a:pt x="19727" y="410210"/>
                </a:lnTo>
                <a:lnTo>
                  <a:pt x="19859" y="410606"/>
                </a:lnTo>
                <a:lnTo>
                  <a:pt x="19987" y="409965"/>
                </a:lnTo>
                <a:lnTo>
                  <a:pt x="19685" y="409511"/>
                </a:lnTo>
                <a:close/>
              </a:path>
              <a:path w="132715" h="863600">
                <a:moveTo>
                  <a:pt x="20040" y="409701"/>
                </a:moveTo>
                <a:lnTo>
                  <a:pt x="20066" y="410083"/>
                </a:lnTo>
                <a:lnTo>
                  <a:pt x="20040" y="409701"/>
                </a:lnTo>
                <a:close/>
              </a:path>
              <a:path w="132715" h="863600">
                <a:moveTo>
                  <a:pt x="19303" y="408939"/>
                </a:moveTo>
                <a:lnTo>
                  <a:pt x="19685" y="410083"/>
                </a:lnTo>
                <a:lnTo>
                  <a:pt x="19685" y="409511"/>
                </a:lnTo>
                <a:lnTo>
                  <a:pt x="19303" y="408939"/>
                </a:lnTo>
                <a:close/>
              </a:path>
              <a:path w="132715" h="863600">
                <a:moveTo>
                  <a:pt x="19685" y="407670"/>
                </a:moveTo>
                <a:lnTo>
                  <a:pt x="19811" y="409701"/>
                </a:lnTo>
                <a:lnTo>
                  <a:pt x="19987" y="409965"/>
                </a:lnTo>
                <a:lnTo>
                  <a:pt x="19907" y="408939"/>
                </a:lnTo>
                <a:lnTo>
                  <a:pt x="19685" y="407670"/>
                </a:lnTo>
                <a:close/>
              </a:path>
              <a:path w="132715" h="863600">
                <a:moveTo>
                  <a:pt x="20700" y="406400"/>
                </a:moveTo>
                <a:lnTo>
                  <a:pt x="19812" y="407670"/>
                </a:lnTo>
                <a:lnTo>
                  <a:pt x="20040" y="409701"/>
                </a:lnTo>
                <a:lnTo>
                  <a:pt x="20700" y="406400"/>
                </a:lnTo>
                <a:close/>
              </a:path>
              <a:path w="132715" h="863600">
                <a:moveTo>
                  <a:pt x="19685" y="408939"/>
                </a:moveTo>
                <a:lnTo>
                  <a:pt x="19303" y="408939"/>
                </a:lnTo>
                <a:lnTo>
                  <a:pt x="19685" y="409511"/>
                </a:lnTo>
                <a:lnTo>
                  <a:pt x="19685" y="408939"/>
                </a:lnTo>
                <a:close/>
              </a:path>
              <a:path w="132715" h="863600">
                <a:moveTo>
                  <a:pt x="22478" y="402589"/>
                </a:moveTo>
                <a:lnTo>
                  <a:pt x="21717" y="403860"/>
                </a:lnTo>
                <a:lnTo>
                  <a:pt x="22097" y="403315"/>
                </a:lnTo>
                <a:lnTo>
                  <a:pt x="22478" y="402589"/>
                </a:lnTo>
                <a:close/>
              </a:path>
              <a:path w="132715" h="863600">
                <a:moveTo>
                  <a:pt x="22097" y="403315"/>
                </a:moveTo>
                <a:lnTo>
                  <a:pt x="21717" y="403860"/>
                </a:lnTo>
                <a:lnTo>
                  <a:pt x="22097" y="403315"/>
                </a:lnTo>
                <a:close/>
              </a:path>
              <a:path w="132715" h="863600">
                <a:moveTo>
                  <a:pt x="22606" y="402589"/>
                </a:moveTo>
                <a:lnTo>
                  <a:pt x="22478" y="402589"/>
                </a:lnTo>
                <a:lnTo>
                  <a:pt x="22097" y="403315"/>
                </a:lnTo>
                <a:lnTo>
                  <a:pt x="22606" y="402589"/>
                </a:lnTo>
                <a:close/>
              </a:path>
              <a:path w="132715" h="863600">
                <a:moveTo>
                  <a:pt x="82169" y="311150"/>
                </a:moveTo>
                <a:lnTo>
                  <a:pt x="81763" y="311764"/>
                </a:lnTo>
                <a:lnTo>
                  <a:pt x="81534" y="312420"/>
                </a:lnTo>
                <a:lnTo>
                  <a:pt x="82169" y="311150"/>
                </a:lnTo>
                <a:close/>
              </a:path>
              <a:path w="132715" h="863600">
                <a:moveTo>
                  <a:pt x="102870" y="311150"/>
                </a:moveTo>
                <a:lnTo>
                  <a:pt x="82169" y="311150"/>
                </a:lnTo>
                <a:lnTo>
                  <a:pt x="81534" y="312420"/>
                </a:lnTo>
                <a:lnTo>
                  <a:pt x="102452" y="312420"/>
                </a:lnTo>
                <a:lnTo>
                  <a:pt x="102870" y="311150"/>
                </a:lnTo>
                <a:close/>
              </a:path>
              <a:path w="132715" h="863600">
                <a:moveTo>
                  <a:pt x="83779" y="306003"/>
                </a:moveTo>
                <a:lnTo>
                  <a:pt x="81763" y="311764"/>
                </a:lnTo>
                <a:lnTo>
                  <a:pt x="82169" y="311150"/>
                </a:lnTo>
                <a:lnTo>
                  <a:pt x="103124" y="311150"/>
                </a:lnTo>
                <a:lnTo>
                  <a:pt x="103250" y="309879"/>
                </a:lnTo>
                <a:lnTo>
                  <a:pt x="103589" y="307339"/>
                </a:lnTo>
                <a:lnTo>
                  <a:pt x="83566" y="307339"/>
                </a:lnTo>
                <a:lnTo>
                  <a:pt x="83779" y="306003"/>
                </a:lnTo>
                <a:close/>
              </a:path>
              <a:path w="132715" h="863600">
                <a:moveTo>
                  <a:pt x="84200" y="304800"/>
                </a:moveTo>
                <a:lnTo>
                  <a:pt x="83779" y="306003"/>
                </a:lnTo>
                <a:lnTo>
                  <a:pt x="83566" y="307339"/>
                </a:lnTo>
                <a:lnTo>
                  <a:pt x="84200" y="304800"/>
                </a:lnTo>
                <a:close/>
              </a:path>
              <a:path w="132715" h="863600">
                <a:moveTo>
                  <a:pt x="103928" y="304800"/>
                </a:moveTo>
                <a:lnTo>
                  <a:pt x="84200" y="304800"/>
                </a:lnTo>
                <a:lnTo>
                  <a:pt x="83566" y="307339"/>
                </a:lnTo>
                <a:lnTo>
                  <a:pt x="103589" y="307339"/>
                </a:lnTo>
                <a:lnTo>
                  <a:pt x="103928" y="304800"/>
                </a:lnTo>
                <a:close/>
              </a:path>
              <a:path w="132715" h="863600">
                <a:moveTo>
                  <a:pt x="84378" y="302260"/>
                </a:moveTo>
                <a:lnTo>
                  <a:pt x="83779" y="306003"/>
                </a:lnTo>
                <a:lnTo>
                  <a:pt x="84200" y="304800"/>
                </a:lnTo>
                <a:lnTo>
                  <a:pt x="103928" y="304800"/>
                </a:lnTo>
                <a:lnTo>
                  <a:pt x="104097" y="303529"/>
                </a:lnTo>
                <a:lnTo>
                  <a:pt x="84582" y="303529"/>
                </a:lnTo>
                <a:lnTo>
                  <a:pt x="84378" y="302260"/>
                </a:lnTo>
                <a:close/>
              </a:path>
              <a:path w="132715" h="863600">
                <a:moveTo>
                  <a:pt x="84582" y="300989"/>
                </a:moveTo>
                <a:lnTo>
                  <a:pt x="84378" y="302260"/>
                </a:lnTo>
                <a:lnTo>
                  <a:pt x="84582" y="303529"/>
                </a:lnTo>
                <a:lnTo>
                  <a:pt x="84582" y="300989"/>
                </a:lnTo>
                <a:close/>
              </a:path>
              <a:path w="132715" h="863600">
                <a:moveTo>
                  <a:pt x="104267" y="300989"/>
                </a:moveTo>
                <a:lnTo>
                  <a:pt x="84582" y="300989"/>
                </a:lnTo>
                <a:lnTo>
                  <a:pt x="84582" y="303529"/>
                </a:lnTo>
                <a:lnTo>
                  <a:pt x="104097" y="303529"/>
                </a:lnTo>
                <a:lnTo>
                  <a:pt x="104267" y="302260"/>
                </a:lnTo>
                <a:lnTo>
                  <a:pt x="104267" y="300989"/>
                </a:lnTo>
                <a:close/>
              </a:path>
              <a:path w="132715" h="863600">
                <a:moveTo>
                  <a:pt x="83566" y="297179"/>
                </a:moveTo>
                <a:lnTo>
                  <a:pt x="84378" y="302260"/>
                </a:lnTo>
                <a:lnTo>
                  <a:pt x="84582" y="300989"/>
                </a:lnTo>
                <a:lnTo>
                  <a:pt x="104140" y="300989"/>
                </a:lnTo>
                <a:lnTo>
                  <a:pt x="103759" y="298450"/>
                </a:lnTo>
                <a:lnTo>
                  <a:pt x="84200" y="298450"/>
                </a:lnTo>
                <a:lnTo>
                  <a:pt x="83566" y="297179"/>
                </a:lnTo>
                <a:close/>
              </a:path>
              <a:path w="132715" h="863600">
                <a:moveTo>
                  <a:pt x="81652" y="292657"/>
                </a:moveTo>
                <a:lnTo>
                  <a:pt x="84200" y="298450"/>
                </a:lnTo>
                <a:lnTo>
                  <a:pt x="103759" y="298450"/>
                </a:lnTo>
                <a:lnTo>
                  <a:pt x="102997" y="293370"/>
                </a:lnTo>
                <a:lnTo>
                  <a:pt x="82169" y="293370"/>
                </a:lnTo>
                <a:lnTo>
                  <a:pt x="81652" y="292657"/>
                </a:lnTo>
                <a:close/>
              </a:path>
              <a:path w="132715" h="863600">
                <a:moveTo>
                  <a:pt x="81407" y="292100"/>
                </a:moveTo>
                <a:lnTo>
                  <a:pt x="81652" y="292657"/>
                </a:lnTo>
                <a:lnTo>
                  <a:pt x="82169" y="293370"/>
                </a:lnTo>
                <a:lnTo>
                  <a:pt x="81407" y="292100"/>
                </a:lnTo>
                <a:close/>
              </a:path>
              <a:path w="132715" h="863600">
                <a:moveTo>
                  <a:pt x="102743" y="292100"/>
                </a:moveTo>
                <a:lnTo>
                  <a:pt x="81407" y="292100"/>
                </a:lnTo>
                <a:lnTo>
                  <a:pt x="82169" y="293370"/>
                </a:lnTo>
                <a:lnTo>
                  <a:pt x="102997" y="293370"/>
                </a:lnTo>
                <a:lnTo>
                  <a:pt x="102743" y="292100"/>
                </a:lnTo>
                <a:close/>
              </a:path>
              <a:path w="132715" h="863600">
                <a:moveTo>
                  <a:pt x="20954" y="193039"/>
                </a:moveTo>
                <a:lnTo>
                  <a:pt x="126" y="193039"/>
                </a:lnTo>
                <a:lnTo>
                  <a:pt x="126" y="195579"/>
                </a:lnTo>
                <a:lnTo>
                  <a:pt x="253" y="201929"/>
                </a:lnTo>
                <a:lnTo>
                  <a:pt x="762" y="204470"/>
                </a:lnTo>
                <a:lnTo>
                  <a:pt x="2921" y="210820"/>
                </a:lnTo>
                <a:lnTo>
                  <a:pt x="3428" y="212089"/>
                </a:lnTo>
                <a:lnTo>
                  <a:pt x="3683" y="212089"/>
                </a:lnTo>
                <a:lnTo>
                  <a:pt x="7493" y="218439"/>
                </a:lnTo>
                <a:lnTo>
                  <a:pt x="13335" y="226060"/>
                </a:lnTo>
                <a:lnTo>
                  <a:pt x="20193" y="233679"/>
                </a:lnTo>
                <a:lnTo>
                  <a:pt x="27813" y="240029"/>
                </a:lnTo>
                <a:lnTo>
                  <a:pt x="35814" y="247650"/>
                </a:lnTo>
                <a:lnTo>
                  <a:pt x="43942" y="254000"/>
                </a:lnTo>
                <a:lnTo>
                  <a:pt x="59944" y="267970"/>
                </a:lnTo>
                <a:lnTo>
                  <a:pt x="66928" y="275589"/>
                </a:lnTo>
                <a:lnTo>
                  <a:pt x="73406" y="281939"/>
                </a:lnTo>
                <a:lnTo>
                  <a:pt x="78486" y="288289"/>
                </a:lnTo>
                <a:lnTo>
                  <a:pt x="81652" y="292657"/>
                </a:lnTo>
                <a:lnTo>
                  <a:pt x="81407" y="292100"/>
                </a:lnTo>
                <a:lnTo>
                  <a:pt x="102743" y="292100"/>
                </a:lnTo>
                <a:lnTo>
                  <a:pt x="99695" y="284479"/>
                </a:lnTo>
                <a:lnTo>
                  <a:pt x="72771" y="254000"/>
                </a:lnTo>
                <a:lnTo>
                  <a:pt x="56769" y="240029"/>
                </a:lnTo>
                <a:lnTo>
                  <a:pt x="28828" y="213360"/>
                </a:lnTo>
                <a:lnTo>
                  <a:pt x="22301" y="204470"/>
                </a:lnTo>
                <a:lnTo>
                  <a:pt x="21590" y="204470"/>
                </a:lnTo>
                <a:lnTo>
                  <a:pt x="20370" y="200660"/>
                </a:lnTo>
                <a:lnTo>
                  <a:pt x="20066" y="200660"/>
                </a:lnTo>
                <a:lnTo>
                  <a:pt x="19558" y="198120"/>
                </a:lnTo>
                <a:lnTo>
                  <a:pt x="19812" y="194310"/>
                </a:lnTo>
                <a:lnTo>
                  <a:pt x="20447" y="194310"/>
                </a:lnTo>
                <a:lnTo>
                  <a:pt x="20954" y="193039"/>
                </a:lnTo>
                <a:close/>
              </a:path>
              <a:path w="132715" h="863600">
                <a:moveTo>
                  <a:pt x="20827" y="201929"/>
                </a:moveTo>
                <a:lnTo>
                  <a:pt x="21590" y="204470"/>
                </a:lnTo>
                <a:lnTo>
                  <a:pt x="22301" y="204470"/>
                </a:lnTo>
                <a:lnTo>
                  <a:pt x="20827" y="201929"/>
                </a:lnTo>
                <a:close/>
              </a:path>
              <a:path w="132715" h="863600">
                <a:moveTo>
                  <a:pt x="19558" y="198120"/>
                </a:moveTo>
                <a:lnTo>
                  <a:pt x="20066" y="200660"/>
                </a:lnTo>
                <a:lnTo>
                  <a:pt x="20022" y="199571"/>
                </a:lnTo>
                <a:lnTo>
                  <a:pt x="19558" y="198120"/>
                </a:lnTo>
                <a:close/>
              </a:path>
              <a:path w="132715" h="863600">
                <a:moveTo>
                  <a:pt x="20022" y="199571"/>
                </a:moveTo>
                <a:lnTo>
                  <a:pt x="20066" y="200660"/>
                </a:lnTo>
                <a:lnTo>
                  <a:pt x="20370" y="200660"/>
                </a:lnTo>
                <a:lnTo>
                  <a:pt x="20022" y="199571"/>
                </a:lnTo>
                <a:close/>
              </a:path>
              <a:path w="132715" h="863600">
                <a:moveTo>
                  <a:pt x="19901" y="196551"/>
                </a:moveTo>
                <a:lnTo>
                  <a:pt x="19812" y="196850"/>
                </a:lnTo>
                <a:lnTo>
                  <a:pt x="19558" y="198120"/>
                </a:lnTo>
                <a:lnTo>
                  <a:pt x="20022" y="199571"/>
                </a:lnTo>
                <a:lnTo>
                  <a:pt x="19901" y="196551"/>
                </a:lnTo>
                <a:close/>
              </a:path>
              <a:path w="132715" h="863600">
                <a:moveTo>
                  <a:pt x="19812" y="194310"/>
                </a:moveTo>
                <a:lnTo>
                  <a:pt x="19558" y="198120"/>
                </a:lnTo>
                <a:lnTo>
                  <a:pt x="19812" y="196850"/>
                </a:lnTo>
                <a:lnTo>
                  <a:pt x="19812" y="194310"/>
                </a:lnTo>
                <a:close/>
              </a:path>
              <a:path w="132715" h="863600">
                <a:moveTo>
                  <a:pt x="20345" y="195072"/>
                </a:moveTo>
                <a:lnTo>
                  <a:pt x="20108" y="195368"/>
                </a:lnTo>
                <a:lnTo>
                  <a:pt x="19896" y="196426"/>
                </a:lnTo>
                <a:lnTo>
                  <a:pt x="20345" y="195072"/>
                </a:lnTo>
                <a:close/>
              </a:path>
              <a:path w="132715" h="863600">
                <a:moveTo>
                  <a:pt x="20066" y="195579"/>
                </a:moveTo>
                <a:lnTo>
                  <a:pt x="19862" y="195579"/>
                </a:lnTo>
                <a:lnTo>
                  <a:pt x="19896" y="196426"/>
                </a:lnTo>
                <a:lnTo>
                  <a:pt x="20066" y="195579"/>
                </a:lnTo>
                <a:close/>
              </a:path>
              <a:path w="132715" h="863600">
                <a:moveTo>
                  <a:pt x="20320" y="194310"/>
                </a:moveTo>
                <a:lnTo>
                  <a:pt x="19812" y="194310"/>
                </a:lnTo>
                <a:lnTo>
                  <a:pt x="19862" y="195579"/>
                </a:lnTo>
                <a:lnTo>
                  <a:pt x="20193" y="194944"/>
                </a:lnTo>
                <a:lnTo>
                  <a:pt x="20320" y="194310"/>
                </a:lnTo>
                <a:close/>
              </a:path>
              <a:path w="132715" h="863600">
                <a:moveTo>
                  <a:pt x="20193" y="194944"/>
                </a:moveTo>
                <a:lnTo>
                  <a:pt x="19939" y="195579"/>
                </a:lnTo>
                <a:lnTo>
                  <a:pt x="20108" y="195368"/>
                </a:lnTo>
                <a:lnTo>
                  <a:pt x="20193" y="194944"/>
                </a:lnTo>
                <a:close/>
              </a:path>
              <a:path w="132715" h="863600">
                <a:moveTo>
                  <a:pt x="20108" y="195368"/>
                </a:moveTo>
                <a:lnTo>
                  <a:pt x="19939" y="195579"/>
                </a:lnTo>
                <a:lnTo>
                  <a:pt x="20108" y="195368"/>
                </a:lnTo>
                <a:close/>
              </a:path>
              <a:path w="132715" h="863600">
                <a:moveTo>
                  <a:pt x="20954" y="193039"/>
                </a:moveTo>
                <a:lnTo>
                  <a:pt x="20193" y="194944"/>
                </a:lnTo>
                <a:lnTo>
                  <a:pt x="20108" y="195368"/>
                </a:lnTo>
                <a:lnTo>
                  <a:pt x="20345" y="195072"/>
                </a:lnTo>
                <a:lnTo>
                  <a:pt x="20954" y="193039"/>
                </a:lnTo>
                <a:close/>
              </a:path>
              <a:path w="132715" h="863600">
                <a:moveTo>
                  <a:pt x="109727" y="118110"/>
                </a:moveTo>
                <a:lnTo>
                  <a:pt x="104013" y="123189"/>
                </a:lnTo>
                <a:lnTo>
                  <a:pt x="97917" y="128270"/>
                </a:lnTo>
                <a:lnTo>
                  <a:pt x="90297" y="132079"/>
                </a:lnTo>
                <a:lnTo>
                  <a:pt x="81534" y="137160"/>
                </a:lnTo>
                <a:lnTo>
                  <a:pt x="72136" y="140970"/>
                </a:lnTo>
                <a:lnTo>
                  <a:pt x="52070" y="151129"/>
                </a:lnTo>
                <a:lnTo>
                  <a:pt x="42037" y="154939"/>
                </a:lnTo>
                <a:lnTo>
                  <a:pt x="32639" y="160020"/>
                </a:lnTo>
                <a:lnTo>
                  <a:pt x="23875" y="165100"/>
                </a:lnTo>
                <a:lnTo>
                  <a:pt x="16001" y="170179"/>
                </a:lnTo>
                <a:lnTo>
                  <a:pt x="9398" y="176529"/>
                </a:lnTo>
                <a:lnTo>
                  <a:pt x="8890" y="176529"/>
                </a:lnTo>
                <a:lnTo>
                  <a:pt x="8382" y="177800"/>
                </a:lnTo>
                <a:lnTo>
                  <a:pt x="3556" y="184150"/>
                </a:lnTo>
                <a:lnTo>
                  <a:pt x="3175" y="184150"/>
                </a:lnTo>
                <a:lnTo>
                  <a:pt x="2921" y="185420"/>
                </a:lnTo>
                <a:lnTo>
                  <a:pt x="1650" y="187960"/>
                </a:lnTo>
                <a:lnTo>
                  <a:pt x="1524" y="189229"/>
                </a:lnTo>
                <a:lnTo>
                  <a:pt x="1143" y="189229"/>
                </a:lnTo>
                <a:lnTo>
                  <a:pt x="381" y="193039"/>
                </a:lnTo>
                <a:lnTo>
                  <a:pt x="20954" y="193039"/>
                </a:lnTo>
                <a:lnTo>
                  <a:pt x="20345" y="195072"/>
                </a:lnTo>
                <a:lnTo>
                  <a:pt x="22986" y="191770"/>
                </a:lnTo>
                <a:lnTo>
                  <a:pt x="22606" y="191770"/>
                </a:lnTo>
                <a:lnTo>
                  <a:pt x="27432" y="186689"/>
                </a:lnTo>
                <a:lnTo>
                  <a:pt x="33782" y="182879"/>
                </a:lnTo>
                <a:lnTo>
                  <a:pt x="41783" y="177800"/>
                </a:lnTo>
                <a:lnTo>
                  <a:pt x="50673" y="172720"/>
                </a:lnTo>
                <a:lnTo>
                  <a:pt x="60198" y="168910"/>
                </a:lnTo>
                <a:lnTo>
                  <a:pt x="70485" y="163829"/>
                </a:lnTo>
                <a:lnTo>
                  <a:pt x="80391" y="158750"/>
                </a:lnTo>
                <a:lnTo>
                  <a:pt x="90677" y="154939"/>
                </a:lnTo>
                <a:lnTo>
                  <a:pt x="123190" y="133350"/>
                </a:lnTo>
                <a:lnTo>
                  <a:pt x="124078" y="132079"/>
                </a:lnTo>
                <a:lnTo>
                  <a:pt x="128397" y="127000"/>
                </a:lnTo>
                <a:lnTo>
                  <a:pt x="128904" y="125729"/>
                </a:lnTo>
                <a:lnTo>
                  <a:pt x="129286" y="125729"/>
                </a:lnTo>
                <a:lnTo>
                  <a:pt x="129540" y="124460"/>
                </a:lnTo>
                <a:lnTo>
                  <a:pt x="130810" y="121920"/>
                </a:lnTo>
                <a:lnTo>
                  <a:pt x="130937" y="120650"/>
                </a:lnTo>
                <a:lnTo>
                  <a:pt x="108458" y="120650"/>
                </a:lnTo>
                <a:lnTo>
                  <a:pt x="109727" y="118110"/>
                </a:lnTo>
                <a:close/>
              </a:path>
              <a:path w="132715" h="863600">
                <a:moveTo>
                  <a:pt x="20447" y="194310"/>
                </a:moveTo>
                <a:lnTo>
                  <a:pt x="20193" y="194944"/>
                </a:lnTo>
                <a:lnTo>
                  <a:pt x="20447" y="194310"/>
                </a:lnTo>
                <a:close/>
              </a:path>
              <a:path w="132715" h="863600">
                <a:moveTo>
                  <a:pt x="24002" y="190500"/>
                </a:moveTo>
                <a:lnTo>
                  <a:pt x="22606" y="191770"/>
                </a:lnTo>
                <a:lnTo>
                  <a:pt x="22986" y="191770"/>
                </a:lnTo>
                <a:lnTo>
                  <a:pt x="24002" y="190500"/>
                </a:lnTo>
                <a:close/>
              </a:path>
              <a:path w="132715" h="863600">
                <a:moveTo>
                  <a:pt x="112337" y="114588"/>
                </a:moveTo>
                <a:lnTo>
                  <a:pt x="108458" y="120650"/>
                </a:lnTo>
                <a:lnTo>
                  <a:pt x="131318" y="120650"/>
                </a:lnTo>
                <a:lnTo>
                  <a:pt x="132080" y="116839"/>
                </a:lnTo>
                <a:lnTo>
                  <a:pt x="111378" y="116839"/>
                </a:lnTo>
                <a:lnTo>
                  <a:pt x="112293" y="114807"/>
                </a:lnTo>
                <a:lnTo>
                  <a:pt x="112337" y="114588"/>
                </a:lnTo>
                <a:close/>
              </a:path>
              <a:path w="132715" h="863600">
                <a:moveTo>
                  <a:pt x="112225" y="115146"/>
                </a:moveTo>
                <a:lnTo>
                  <a:pt x="111378" y="116839"/>
                </a:lnTo>
                <a:lnTo>
                  <a:pt x="132080" y="116839"/>
                </a:lnTo>
                <a:lnTo>
                  <a:pt x="132334" y="115570"/>
                </a:lnTo>
                <a:lnTo>
                  <a:pt x="112141" y="115570"/>
                </a:lnTo>
                <a:lnTo>
                  <a:pt x="112225" y="115146"/>
                </a:lnTo>
                <a:close/>
              </a:path>
              <a:path w="132715" h="863600">
                <a:moveTo>
                  <a:pt x="112649" y="114300"/>
                </a:moveTo>
                <a:lnTo>
                  <a:pt x="112225" y="115146"/>
                </a:lnTo>
                <a:lnTo>
                  <a:pt x="112141" y="115570"/>
                </a:lnTo>
                <a:lnTo>
                  <a:pt x="112649" y="114300"/>
                </a:lnTo>
                <a:close/>
              </a:path>
              <a:path w="132715" h="863600">
                <a:moveTo>
                  <a:pt x="132384" y="114300"/>
                </a:moveTo>
                <a:lnTo>
                  <a:pt x="112649" y="114300"/>
                </a:lnTo>
                <a:lnTo>
                  <a:pt x="112141" y="115570"/>
                </a:lnTo>
                <a:lnTo>
                  <a:pt x="132334" y="115570"/>
                </a:lnTo>
                <a:lnTo>
                  <a:pt x="132384" y="114300"/>
                </a:lnTo>
                <a:close/>
              </a:path>
              <a:path w="132715" h="863600">
                <a:moveTo>
                  <a:pt x="132486" y="111760"/>
                </a:moveTo>
                <a:lnTo>
                  <a:pt x="112902" y="111760"/>
                </a:lnTo>
                <a:lnTo>
                  <a:pt x="112522" y="114300"/>
                </a:lnTo>
                <a:lnTo>
                  <a:pt x="112293" y="114807"/>
                </a:lnTo>
                <a:lnTo>
                  <a:pt x="112225" y="115146"/>
                </a:lnTo>
                <a:lnTo>
                  <a:pt x="112649" y="114300"/>
                </a:lnTo>
                <a:lnTo>
                  <a:pt x="132384" y="114300"/>
                </a:lnTo>
                <a:lnTo>
                  <a:pt x="132486" y="111760"/>
                </a:lnTo>
                <a:close/>
              </a:path>
              <a:path w="132715" h="863600">
                <a:moveTo>
                  <a:pt x="112522" y="114300"/>
                </a:moveTo>
                <a:lnTo>
                  <a:pt x="112337" y="114588"/>
                </a:lnTo>
                <a:lnTo>
                  <a:pt x="112293" y="114807"/>
                </a:lnTo>
                <a:lnTo>
                  <a:pt x="112522" y="114300"/>
                </a:lnTo>
                <a:close/>
              </a:path>
              <a:path w="132715" h="863600">
                <a:moveTo>
                  <a:pt x="112576" y="113392"/>
                </a:moveTo>
                <a:lnTo>
                  <a:pt x="112337" y="114588"/>
                </a:lnTo>
                <a:lnTo>
                  <a:pt x="112522" y="114300"/>
                </a:lnTo>
                <a:lnTo>
                  <a:pt x="112576" y="113392"/>
                </a:lnTo>
                <a:close/>
              </a:path>
              <a:path w="132715" h="863600">
                <a:moveTo>
                  <a:pt x="112902" y="111760"/>
                </a:moveTo>
                <a:lnTo>
                  <a:pt x="112576" y="113392"/>
                </a:lnTo>
                <a:lnTo>
                  <a:pt x="112522" y="114300"/>
                </a:lnTo>
                <a:lnTo>
                  <a:pt x="112902" y="111760"/>
                </a:lnTo>
                <a:close/>
              </a:path>
              <a:path w="132715" h="863600">
                <a:moveTo>
                  <a:pt x="112801" y="109643"/>
                </a:moveTo>
                <a:lnTo>
                  <a:pt x="112576" y="113392"/>
                </a:lnTo>
                <a:lnTo>
                  <a:pt x="112902" y="111760"/>
                </a:lnTo>
                <a:lnTo>
                  <a:pt x="132486" y="111760"/>
                </a:lnTo>
                <a:lnTo>
                  <a:pt x="132537" y="110489"/>
                </a:lnTo>
                <a:lnTo>
                  <a:pt x="112902" y="110489"/>
                </a:lnTo>
                <a:lnTo>
                  <a:pt x="112801" y="109643"/>
                </a:lnTo>
                <a:close/>
              </a:path>
              <a:path w="132715" h="863600">
                <a:moveTo>
                  <a:pt x="132588" y="107950"/>
                </a:moveTo>
                <a:lnTo>
                  <a:pt x="112902" y="107950"/>
                </a:lnTo>
                <a:lnTo>
                  <a:pt x="112902" y="110489"/>
                </a:lnTo>
                <a:lnTo>
                  <a:pt x="132537" y="110489"/>
                </a:lnTo>
                <a:lnTo>
                  <a:pt x="132588" y="109220"/>
                </a:lnTo>
                <a:lnTo>
                  <a:pt x="132588" y="107950"/>
                </a:lnTo>
                <a:close/>
              </a:path>
              <a:path w="132715" h="863600">
                <a:moveTo>
                  <a:pt x="132130" y="104139"/>
                </a:moveTo>
                <a:lnTo>
                  <a:pt x="112141" y="104139"/>
                </a:lnTo>
                <a:lnTo>
                  <a:pt x="112395" y="105410"/>
                </a:lnTo>
                <a:lnTo>
                  <a:pt x="112801" y="109643"/>
                </a:lnTo>
                <a:lnTo>
                  <a:pt x="112902" y="107950"/>
                </a:lnTo>
                <a:lnTo>
                  <a:pt x="132588" y="107950"/>
                </a:lnTo>
                <a:lnTo>
                  <a:pt x="132130" y="104139"/>
                </a:lnTo>
                <a:close/>
              </a:path>
              <a:path w="132715" h="863600">
                <a:moveTo>
                  <a:pt x="112206" y="104684"/>
                </a:moveTo>
                <a:lnTo>
                  <a:pt x="112293" y="105410"/>
                </a:lnTo>
                <a:lnTo>
                  <a:pt x="112206" y="104684"/>
                </a:lnTo>
                <a:close/>
              </a:path>
              <a:path w="132715" h="863600">
                <a:moveTo>
                  <a:pt x="112141" y="104139"/>
                </a:moveTo>
                <a:lnTo>
                  <a:pt x="112206" y="104684"/>
                </a:lnTo>
                <a:lnTo>
                  <a:pt x="112395" y="105410"/>
                </a:lnTo>
                <a:lnTo>
                  <a:pt x="112141" y="104139"/>
                </a:lnTo>
                <a:close/>
              </a:path>
              <a:path w="132715" h="863600">
                <a:moveTo>
                  <a:pt x="110859" y="99503"/>
                </a:moveTo>
                <a:lnTo>
                  <a:pt x="112206" y="104684"/>
                </a:lnTo>
                <a:lnTo>
                  <a:pt x="112141" y="104139"/>
                </a:lnTo>
                <a:lnTo>
                  <a:pt x="132130" y="104139"/>
                </a:lnTo>
                <a:lnTo>
                  <a:pt x="131825" y="101600"/>
                </a:lnTo>
                <a:lnTo>
                  <a:pt x="131699" y="100329"/>
                </a:lnTo>
                <a:lnTo>
                  <a:pt x="111251" y="100329"/>
                </a:lnTo>
                <a:lnTo>
                  <a:pt x="110859" y="99503"/>
                </a:lnTo>
                <a:close/>
              </a:path>
              <a:path w="132715" h="863600">
                <a:moveTo>
                  <a:pt x="110744" y="99060"/>
                </a:moveTo>
                <a:lnTo>
                  <a:pt x="110859" y="99503"/>
                </a:lnTo>
                <a:lnTo>
                  <a:pt x="111251" y="100329"/>
                </a:lnTo>
                <a:lnTo>
                  <a:pt x="110744" y="99060"/>
                </a:lnTo>
                <a:close/>
              </a:path>
              <a:path w="132715" h="863600">
                <a:moveTo>
                  <a:pt x="131216" y="99060"/>
                </a:moveTo>
                <a:lnTo>
                  <a:pt x="110744" y="99060"/>
                </a:lnTo>
                <a:lnTo>
                  <a:pt x="111251" y="100329"/>
                </a:lnTo>
                <a:lnTo>
                  <a:pt x="131572" y="100329"/>
                </a:lnTo>
                <a:lnTo>
                  <a:pt x="131216" y="99060"/>
                </a:lnTo>
                <a:close/>
              </a:path>
              <a:path w="132715" h="863600">
                <a:moveTo>
                  <a:pt x="44450" y="0"/>
                </a:moveTo>
                <a:lnTo>
                  <a:pt x="31623" y="15239"/>
                </a:lnTo>
                <a:lnTo>
                  <a:pt x="48260" y="29210"/>
                </a:lnTo>
                <a:lnTo>
                  <a:pt x="64135" y="43179"/>
                </a:lnTo>
                <a:lnTo>
                  <a:pt x="78740" y="57150"/>
                </a:lnTo>
                <a:lnTo>
                  <a:pt x="85471" y="63500"/>
                </a:lnTo>
                <a:lnTo>
                  <a:pt x="91440" y="69850"/>
                </a:lnTo>
                <a:lnTo>
                  <a:pt x="96900" y="77470"/>
                </a:lnTo>
                <a:lnTo>
                  <a:pt x="101726" y="83820"/>
                </a:lnTo>
                <a:lnTo>
                  <a:pt x="105537" y="88900"/>
                </a:lnTo>
                <a:lnTo>
                  <a:pt x="108839" y="95250"/>
                </a:lnTo>
                <a:lnTo>
                  <a:pt x="110859" y="99503"/>
                </a:lnTo>
                <a:lnTo>
                  <a:pt x="110744" y="99060"/>
                </a:lnTo>
                <a:lnTo>
                  <a:pt x="131216" y="99060"/>
                </a:lnTo>
                <a:lnTo>
                  <a:pt x="129794" y="93979"/>
                </a:lnTo>
                <a:lnTo>
                  <a:pt x="129540" y="92710"/>
                </a:lnTo>
                <a:lnTo>
                  <a:pt x="129286" y="92710"/>
                </a:lnTo>
                <a:lnTo>
                  <a:pt x="126111" y="85089"/>
                </a:lnTo>
                <a:lnTo>
                  <a:pt x="117475" y="71120"/>
                </a:lnTo>
                <a:lnTo>
                  <a:pt x="112014" y="64770"/>
                </a:lnTo>
                <a:lnTo>
                  <a:pt x="106045" y="57150"/>
                </a:lnTo>
                <a:lnTo>
                  <a:pt x="99441" y="49529"/>
                </a:lnTo>
                <a:lnTo>
                  <a:pt x="92328" y="43179"/>
                </a:lnTo>
                <a:lnTo>
                  <a:pt x="61087" y="13970"/>
                </a:lnTo>
                <a:lnTo>
                  <a:pt x="44450" y="0"/>
                </a:lnTo>
                <a:close/>
              </a:path>
            </a:pathLst>
          </a:custGeom>
          <a:solidFill>
            <a:srgbClr val="000000"/>
          </a:solid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21" name="object 21"/>
          <p:cNvSpPr txBox="1"/>
          <p:nvPr/>
        </p:nvSpPr>
        <p:spPr>
          <a:xfrm>
            <a:off x="11405311" y="1919326"/>
            <a:ext cx="774192" cy="440120"/>
          </a:xfrm>
          <a:prstGeom prst="rect">
            <a:avLst/>
          </a:prstGeom>
          <a:ln w="19811">
            <a:solidFill>
              <a:srgbClr val="800080"/>
            </a:solidFill>
          </a:ln>
        </p:spPr>
        <p:txBody>
          <a:bodyPr vert="horz" wrap="square" lIns="0" tIns="51816" rIns="0" bIns="0" rtlCol="0">
            <a:spAutoFit/>
          </a:bodyPr>
          <a:lstStyle/>
          <a:p>
            <a:pPr marL="110490" marR="105918" defTabSz="1097280" eaLnBrk="1" fontAlgn="auto" hangingPunct="1">
              <a:spcBef>
                <a:spcPts val="408"/>
              </a:spcBef>
              <a:spcAft>
                <a:spcPts val="0"/>
              </a:spcAft>
              <a:defRPr/>
            </a:pPr>
            <a:r>
              <a:rPr sz="840" i="1" spc="-12" dirty="0">
                <a:solidFill>
                  <a:prstClr val="black"/>
                </a:solidFill>
                <a:latin typeface="Arial"/>
                <a:ea typeface="微软雅黑"/>
                <a:cs typeface="Arial"/>
              </a:rPr>
              <a:t>per thread  </a:t>
            </a:r>
            <a:r>
              <a:rPr sz="840" i="1" spc="-12" dirty="0">
                <a:solidFill>
                  <a:srgbClr val="FF0000"/>
                </a:solidFill>
                <a:latin typeface="Arial"/>
                <a:ea typeface="微软雅黑"/>
                <a:cs typeface="Arial"/>
              </a:rPr>
              <a:t>per Shader  </a:t>
            </a:r>
            <a:r>
              <a:rPr sz="840" i="1" spc="-12" dirty="0">
                <a:solidFill>
                  <a:srgbClr val="6699FF"/>
                </a:solidFill>
                <a:latin typeface="Arial"/>
                <a:ea typeface="微软雅黑"/>
                <a:cs typeface="Arial"/>
              </a:rPr>
              <a:t>per</a:t>
            </a:r>
            <a:r>
              <a:rPr sz="840" i="1" spc="-42" dirty="0">
                <a:solidFill>
                  <a:srgbClr val="6699FF"/>
                </a:solidFill>
                <a:latin typeface="Arial"/>
                <a:ea typeface="微软雅黑"/>
                <a:cs typeface="Arial"/>
              </a:rPr>
              <a:t> </a:t>
            </a:r>
            <a:r>
              <a:rPr sz="840" i="1" spc="-12" dirty="0">
                <a:solidFill>
                  <a:srgbClr val="6699FF"/>
                </a:solidFill>
                <a:latin typeface="Arial"/>
                <a:ea typeface="微软雅黑"/>
                <a:cs typeface="Arial"/>
              </a:rPr>
              <a:t>Context</a:t>
            </a:r>
            <a:endParaRPr sz="840">
              <a:solidFill>
                <a:prstClr val="black"/>
              </a:solidFill>
              <a:latin typeface="Arial"/>
              <a:ea typeface="微软雅黑"/>
              <a:cs typeface="Arial"/>
            </a:endParaRPr>
          </a:p>
        </p:txBody>
      </p:sp>
      <p:sp>
        <p:nvSpPr>
          <p:cNvPr id="22" name="object 22"/>
          <p:cNvSpPr txBox="1"/>
          <p:nvPr/>
        </p:nvSpPr>
        <p:spPr>
          <a:xfrm>
            <a:off x="9128455" y="4704588"/>
            <a:ext cx="1405128" cy="201594"/>
          </a:xfrm>
          <a:prstGeom prst="rect">
            <a:avLst/>
          </a:prstGeom>
          <a:ln w="19811">
            <a:solidFill>
              <a:srgbClr val="6699FF"/>
            </a:solidFill>
          </a:ln>
        </p:spPr>
        <p:txBody>
          <a:bodyPr vert="horz" wrap="square" lIns="0" tIns="53340" rIns="0" bIns="0" rtlCol="0">
            <a:spAutoFit/>
          </a:bodyPr>
          <a:lstStyle/>
          <a:p>
            <a:pPr marL="438912" defTabSz="1097280" eaLnBrk="1" fontAlgn="auto" hangingPunct="1">
              <a:spcBef>
                <a:spcPts val="420"/>
              </a:spcBef>
              <a:spcAft>
                <a:spcPts val="0"/>
              </a:spcAft>
              <a:tabLst>
                <a:tab pos="839724" algn="l"/>
              </a:tabLst>
              <a:defRPr/>
            </a:pPr>
            <a:r>
              <a:rPr sz="960" spc="-6" dirty="0">
                <a:solidFill>
                  <a:srgbClr val="6699FF"/>
                </a:solidFill>
                <a:latin typeface="Tahoma"/>
                <a:ea typeface="微软雅黑"/>
                <a:cs typeface="Tahoma"/>
              </a:rPr>
              <a:t>FB	Memory</a:t>
            </a:r>
            <a:endParaRPr sz="960">
              <a:solidFill>
                <a:prstClr val="black"/>
              </a:solidFill>
              <a:latin typeface="Tahoma"/>
              <a:ea typeface="微软雅黑"/>
              <a:cs typeface="Tahoma"/>
            </a:endParaRPr>
          </a:p>
        </p:txBody>
      </p:sp>
      <p:sp>
        <p:nvSpPr>
          <p:cNvPr id="23" name="文本框 22"/>
          <p:cNvSpPr txBox="1"/>
          <p:nvPr/>
        </p:nvSpPr>
        <p:spPr>
          <a:xfrm>
            <a:off x="635224" y="1506955"/>
            <a:ext cx="7936693" cy="5373779"/>
          </a:xfrm>
          <a:prstGeom prst="rect">
            <a:avLst/>
          </a:prstGeom>
          <a:noFill/>
        </p:spPr>
        <p:txBody>
          <a:bodyPr wrap="square" rtlCol="0">
            <a:spAutoFit/>
          </a:bodyPr>
          <a:lstStyle/>
          <a:p>
            <a:pPr marL="342900" indent="-342900" defTabSz="1097280" eaLnBrk="1" fontAlgn="auto" hangingPunct="1">
              <a:spcBef>
                <a:spcPts val="0"/>
              </a:spcBef>
              <a:spcAft>
                <a:spcPts val="0"/>
              </a:spcAft>
              <a:buFont typeface="Arial" panose="020B0604020202020204" pitchFamily="34" charset="0"/>
              <a:buChar char="•"/>
              <a:defRPr/>
            </a:pPr>
            <a:r>
              <a:rPr lang="en-US" altLang="zh-CN" sz="3120" b="1" dirty="0">
                <a:solidFill>
                  <a:prstClr val="black"/>
                </a:solidFill>
                <a:latin typeface="Calibri"/>
                <a:ea typeface="微软雅黑"/>
              </a:rPr>
              <a:t>Dealing with graphics API</a:t>
            </a:r>
          </a:p>
          <a:p>
            <a:pPr marL="891540" lvl="1" indent="-342900" defTabSz="1097280" eaLnBrk="1" fontAlgn="auto" hangingPunct="1">
              <a:spcBef>
                <a:spcPts val="0"/>
              </a:spcBef>
              <a:spcAft>
                <a:spcPts val="0"/>
              </a:spcAft>
              <a:buFont typeface="Arial" panose="020B0604020202020204" pitchFamily="34" charset="0"/>
              <a:buChar char="•"/>
              <a:defRPr/>
            </a:pPr>
            <a:r>
              <a:rPr lang="en-US" altLang="zh-CN" sz="3120" dirty="0">
                <a:solidFill>
                  <a:prstClr val="black"/>
                </a:solidFill>
                <a:latin typeface="Calibri"/>
                <a:ea typeface="微软雅黑"/>
              </a:rPr>
              <a:t>Working with the corner cases of  the graphics API</a:t>
            </a:r>
          </a:p>
          <a:p>
            <a:pPr marL="342900" indent="-342900" defTabSz="1097280" eaLnBrk="1" fontAlgn="auto" hangingPunct="1">
              <a:spcBef>
                <a:spcPts val="0"/>
              </a:spcBef>
              <a:spcAft>
                <a:spcPts val="0"/>
              </a:spcAft>
              <a:buFont typeface="Arial" panose="020B0604020202020204" pitchFamily="34" charset="0"/>
              <a:buChar char="•"/>
              <a:defRPr/>
            </a:pPr>
            <a:r>
              <a:rPr lang="en-US" altLang="zh-CN" sz="3120" b="1" dirty="0">
                <a:solidFill>
                  <a:prstClr val="black"/>
                </a:solidFill>
                <a:latin typeface="Calibri"/>
                <a:ea typeface="微软雅黑"/>
              </a:rPr>
              <a:t>Addressing modes</a:t>
            </a:r>
          </a:p>
          <a:p>
            <a:pPr marL="891540" lvl="1" indent="-342900" defTabSz="1097280" eaLnBrk="1" fontAlgn="auto" hangingPunct="1">
              <a:spcBef>
                <a:spcPts val="0"/>
              </a:spcBef>
              <a:spcAft>
                <a:spcPts val="0"/>
              </a:spcAft>
              <a:buFont typeface="Arial" panose="020B0604020202020204" pitchFamily="34" charset="0"/>
              <a:buChar char="•"/>
              <a:defRPr/>
            </a:pPr>
            <a:r>
              <a:rPr lang="en-US" altLang="zh-CN" sz="3120" dirty="0">
                <a:solidFill>
                  <a:prstClr val="black"/>
                </a:solidFill>
                <a:latin typeface="Calibri"/>
                <a:ea typeface="微软雅黑"/>
              </a:rPr>
              <a:t>Limited texture size/dimension</a:t>
            </a:r>
          </a:p>
          <a:p>
            <a:pPr marL="342900" indent="-342900" defTabSz="1097280" eaLnBrk="1" fontAlgn="auto" hangingPunct="1">
              <a:spcBef>
                <a:spcPts val="0"/>
              </a:spcBef>
              <a:spcAft>
                <a:spcPts val="0"/>
              </a:spcAft>
              <a:buFont typeface="Arial" panose="020B0604020202020204" pitchFamily="34" charset="0"/>
              <a:buChar char="•"/>
              <a:defRPr/>
            </a:pPr>
            <a:r>
              <a:rPr lang="en-US" altLang="zh-CN" sz="3120" b="1" dirty="0" err="1">
                <a:solidFill>
                  <a:prstClr val="black"/>
                </a:solidFill>
                <a:latin typeface="Calibri"/>
                <a:ea typeface="微软雅黑"/>
              </a:rPr>
              <a:t>Shader</a:t>
            </a:r>
            <a:r>
              <a:rPr lang="en-US" altLang="zh-CN" sz="3120" b="1" dirty="0">
                <a:solidFill>
                  <a:prstClr val="black"/>
                </a:solidFill>
                <a:latin typeface="Calibri"/>
                <a:ea typeface="微软雅黑"/>
              </a:rPr>
              <a:t> capabilities</a:t>
            </a:r>
          </a:p>
          <a:p>
            <a:pPr marL="891540" lvl="1" indent="-342900" defTabSz="1097280" eaLnBrk="1" fontAlgn="auto" hangingPunct="1">
              <a:spcBef>
                <a:spcPts val="0"/>
              </a:spcBef>
              <a:spcAft>
                <a:spcPts val="0"/>
              </a:spcAft>
              <a:buFont typeface="Arial" panose="020B0604020202020204" pitchFamily="34" charset="0"/>
              <a:buChar char="•"/>
              <a:defRPr/>
            </a:pPr>
            <a:r>
              <a:rPr lang="en-US" altLang="zh-CN" sz="3120" dirty="0">
                <a:solidFill>
                  <a:prstClr val="black"/>
                </a:solidFill>
                <a:latin typeface="Calibri"/>
                <a:ea typeface="微软雅黑"/>
              </a:rPr>
              <a:t>Limited outputs</a:t>
            </a:r>
          </a:p>
          <a:p>
            <a:pPr marL="342900" indent="-342900" defTabSz="1097280" eaLnBrk="1" fontAlgn="auto" hangingPunct="1">
              <a:spcBef>
                <a:spcPts val="0"/>
              </a:spcBef>
              <a:spcAft>
                <a:spcPts val="0"/>
              </a:spcAft>
              <a:buFont typeface="Arial" panose="020B0604020202020204" pitchFamily="34" charset="0"/>
              <a:buChar char="•"/>
              <a:defRPr/>
            </a:pPr>
            <a:r>
              <a:rPr lang="en-US" altLang="zh-CN" sz="3120" b="1" dirty="0">
                <a:solidFill>
                  <a:prstClr val="black"/>
                </a:solidFill>
                <a:latin typeface="Calibri"/>
                <a:ea typeface="微软雅黑"/>
              </a:rPr>
              <a:t>Instruction sets</a:t>
            </a:r>
          </a:p>
          <a:p>
            <a:pPr marL="891540" lvl="1" indent="-342900" defTabSz="1097280" eaLnBrk="1" fontAlgn="auto" hangingPunct="1">
              <a:spcBef>
                <a:spcPts val="0"/>
              </a:spcBef>
              <a:spcAft>
                <a:spcPts val="0"/>
              </a:spcAft>
              <a:buFont typeface="Arial" panose="020B0604020202020204" pitchFamily="34" charset="0"/>
              <a:buChar char="•"/>
              <a:defRPr/>
            </a:pPr>
            <a:r>
              <a:rPr lang="en-US" altLang="zh-CN" sz="3120" dirty="0">
                <a:solidFill>
                  <a:prstClr val="black"/>
                </a:solidFill>
                <a:latin typeface="Calibri"/>
                <a:ea typeface="微软雅黑"/>
              </a:rPr>
              <a:t>Lack of Integer &amp; bit ops</a:t>
            </a:r>
          </a:p>
          <a:p>
            <a:pPr marL="342900" indent="-342900" defTabSz="1097280" eaLnBrk="1" fontAlgn="auto" hangingPunct="1">
              <a:spcBef>
                <a:spcPts val="0"/>
              </a:spcBef>
              <a:spcAft>
                <a:spcPts val="0"/>
              </a:spcAft>
              <a:buFont typeface="Arial" panose="020B0604020202020204" pitchFamily="34" charset="0"/>
              <a:buChar char="•"/>
              <a:defRPr/>
            </a:pPr>
            <a:r>
              <a:rPr lang="en-US" altLang="zh-CN" sz="3120" b="1" dirty="0">
                <a:solidFill>
                  <a:prstClr val="black"/>
                </a:solidFill>
                <a:latin typeface="Calibri"/>
                <a:ea typeface="微软雅黑"/>
              </a:rPr>
              <a:t>Communication limited</a:t>
            </a:r>
          </a:p>
          <a:p>
            <a:pPr marL="342900" indent="-342900" defTabSz="1097280" eaLnBrk="1" fontAlgn="auto" hangingPunct="1">
              <a:spcBef>
                <a:spcPts val="0"/>
              </a:spcBef>
              <a:spcAft>
                <a:spcPts val="0"/>
              </a:spcAft>
              <a:buFont typeface="Arial" panose="020B0604020202020204" pitchFamily="34" charset="0"/>
              <a:buChar char="•"/>
              <a:defRPr/>
            </a:pPr>
            <a:r>
              <a:rPr lang="en-US" altLang="zh-CN" sz="3120" b="1" dirty="0">
                <a:solidFill>
                  <a:prstClr val="black"/>
                </a:solidFill>
                <a:latin typeface="Calibri"/>
                <a:ea typeface="微软雅黑"/>
              </a:rPr>
              <a:t>No user-defined data types</a:t>
            </a:r>
          </a:p>
        </p:txBody>
      </p:sp>
      <p:sp>
        <p:nvSpPr>
          <p:cNvPr id="3" name="灯片编号占位符 2">
            <a:extLst>
              <a:ext uri="{FF2B5EF4-FFF2-40B4-BE49-F238E27FC236}">
                <a16:creationId xmlns:a16="http://schemas.microsoft.com/office/drawing/2014/main" id="{8CED2ACA-2AE1-47DB-80C9-BC05EA81169B}"/>
              </a:ext>
            </a:extLst>
          </p:cNvPr>
          <p:cNvSpPr>
            <a:spLocks noGrp="1"/>
          </p:cNvSpPr>
          <p:nvPr>
            <p:ph type="sldNum" sz="quarter" idx="12"/>
          </p:nvPr>
        </p:nvSpPr>
        <p:spPr/>
        <p:txBody>
          <a:bodyPr/>
          <a:lstStyle/>
          <a:p>
            <a:pPr defTabSz="1097280" fontAlgn="auto">
              <a:spcBef>
                <a:spcPts val="0"/>
              </a:spcBef>
              <a:spcAft>
                <a:spcPts val="0"/>
              </a:spcAft>
              <a:defRPr/>
            </a:pPr>
            <a:fld id="{D7E73BF0-1322-481A-85B0-7D5783909D9E}" type="slidenum">
              <a:rPr lang="zh-TW" altLang="en-US">
                <a:solidFill>
                  <a:prstClr val="black">
                    <a:tint val="75000"/>
                  </a:prstClr>
                </a:solidFill>
                <a:latin typeface="Calibri"/>
                <a:ea typeface="微软雅黑"/>
              </a:rPr>
              <a:pPr defTabSz="1097280" fontAlgn="auto">
                <a:spcBef>
                  <a:spcPts val="0"/>
                </a:spcBef>
                <a:spcAft>
                  <a:spcPts val="0"/>
                </a:spcAft>
                <a:defRPr/>
              </a:pPr>
              <a:t>29</a:t>
            </a:fld>
            <a:endParaRPr lang="zh-TW" altLang="en-US">
              <a:solidFill>
                <a:prstClr val="black">
                  <a:tint val="75000"/>
                </a:prstClr>
              </a:solidFill>
              <a:latin typeface="Calibri"/>
              <a:ea typeface="微软雅黑"/>
            </a:endParaRPr>
          </a:p>
        </p:txBody>
      </p:sp>
    </p:spTree>
    <p:extLst>
      <p:ext uri="{BB962C8B-B14F-4D97-AF65-F5344CB8AC3E}">
        <p14:creationId xmlns:p14="http://schemas.microsoft.com/office/powerpoint/2010/main" val="243805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animEffect transition="in" filter="wipe(down)">
                                      <p:cBhvr>
                                        <p:cTn id="7" dur="500"/>
                                        <p:tgtEl>
                                          <p:spTgt spid="2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3">
                                            <p:txEl>
                                              <p:pRg st="3" end="3"/>
                                            </p:txEl>
                                          </p:spTgt>
                                        </p:tgtEl>
                                        <p:attrNameLst>
                                          <p:attrName>style.visibility</p:attrName>
                                        </p:attrNameLst>
                                      </p:cBhvr>
                                      <p:to>
                                        <p:strVal val="visible"/>
                                      </p:to>
                                    </p:set>
                                    <p:animEffect transition="in" filter="wipe(down)">
                                      <p:cBhvr>
                                        <p:cTn id="10" dur="500"/>
                                        <p:tgtEl>
                                          <p:spTgt spid="2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3">
                                            <p:txEl>
                                              <p:pRg st="4" end="4"/>
                                            </p:txEl>
                                          </p:spTgt>
                                        </p:tgtEl>
                                        <p:attrNameLst>
                                          <p:attrName>style.visibility</p:attrName>
                                        </p:attrNameLst>
                                      </p:cBhvr>
                                      <p:to>
                                        <p:strVal val="visible"/>
                                      </p:to>
                                    </p:set>
                                    <p:animEffect transition="in" filter="wipe(down)">
                                      <p:cBhvr>
                                        <p:cTn id="15" dur="500"/>
                                        <p:tgtEl>
                                          <p:spTgt spid="23">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23">
                                            <p:txEl>
                                              <p:pRg st="5" end="5"/>
                                            </p:txEl>
                                          </p:spTgt>
                                        </p:tgtEl>
                                        <p:attrNameLst>
                                          <p:attrName>style.visibility</p:attrName>
                                        </p:attrNameLst>
                                      </p:cBhvr>
                                      <p:to>
                                        <p:strVal val="visible"/>
                                      </p:to>
                                    </p:set>
                                    <p:animEffect transition="in" filter="wipe(down)">
                                      <p:cBhvr>
                                        <p:cTn id="18" dur="500"/>
                                        <p:tgtEl>
                                          <p:spTgt spid="2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3">
                                            <p:txEl>
                                              <p:pRg st="6" end="6"/>
                                            </p:txEl>
                                          </p:spTgt>
                                        </p:tgtEl>
                                        <p:attrNameLst>
                                          <p:attrName>style.visibility</p:attrName>
                                        </p:attrNameLst>
                                      </p:cBhvr>
                                      <p:to>
                                        <p:strVal val="visible"/>
                                      </p:to>
                                    </p:set>
                                    <p:animEffect transition="in" filter="wipe(down)">
                                      <p:cBhvr>
                                        <p:cTn id="23" dur="500"/>
                                        <p:tgtEl>
                                          <p:spTgt spid="23">
                                            <p:txEl>
                                              <p:pRg st="6" end="6"/>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23">
                                            <p:txEl>
                                              <p:pRg st="7" end="7"/>
                                            </p:txEl>
                                          </p:spTgt>
                                        </p:tgtEl>
                                        <p:attrNameLst>
                                          <p:attrName>style.visibility</p:attrName>
                                        </p:attrNameLst>
                                      </p:cBhvr>
                                      <p:to>
                                        <p:strVal val="visible"/>
                                      </p:to>
                                    </p:set>
                                    <p:animEffect transition="in" filter="wipe(down)">
                                      <p:cBhvr>
                                        <p:cTn id="26" dur="500"/>
                                        <p:tgtEl>
                                          <p:spTgt spid="2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3">
                                            <p:txEl>
                                              <p:pRg st="8" end="8"/>
                                            </p:txEl>
                                          </p:spTgt>
                                        </p:tgtEl>
                                        <p:attrNameLst>
                                          <p:attrName>style.visibility</p:attrName>
                                        </p:attrNameLst>
                                      </p:cBhvr>
                                      <p:to>
                                        <p:strVal val="visible"/>
                                      </p:to>
                                    </p:set>
                                    <p:animEffect transition="in" filter="wipe(down)">
                                      <p:cBhvr>
                                        <p:cTn id="31" dur="500"/>
                                        <p:tgtEl>
                                          <p:spTgt spid="2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3">
                                            <p:txEl>
                                              <p:pRg st="9" end="9"/>
                                            </p:txEl>
                                          </p:spTgt>
                                        </p:tgtEl>
                                        <p:attrNameLst>
                                          <p:attrName>style.visibility</p:attrName>
                                        </p:attrNameLst>
                                      </p:cBhvr>
                                      <p:to>
                                        <p:strVal val="visible"/>
                                      </p:to>
                                    </p:set>
                                    <p:animEffect transition="in" filter="wipe(down)">
                                      <p:cBhvr>
                                        <p:cTn id="36" dur="500"/>
                                        <p:tgtEl>
                                          <p:spTgt spid="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7DF78-6185-6041-A3DD-ECFCBD159D97}"/>
              </a:ext>
            </a:extLst>
          </p:cNvPr>
          <p:cNvSpPr>
            <a:spLocks noGrp="1"/>
          </p:cNvSpPr>
          <p:nvPr>
            <p:ph type="title"/>
          </p:nvPr>
        </p:nvSpPr>
        <p:spPr/>
        <p:txBody>
          <a:bodyPr>
            <a:normAutofit fontScale="90000"/>
          </a:bodyPr>
          <a:lstStyle/>
          <a:p>
            <a:r>
              <a:rPr lang="zh-CN" altLang="en-US" dirty="0"/>
              <a:t>参考书目（文档）</a:t>
            </a:r>
            <a:endParaRPr lang="en-US" dirty="0"/>
          </a:p>
        </p:txBody>
      </p:sp>
      <p:sp>
        <p:nvSpPr>
          <p:cNvPr id="3" name="Content Placeholder 2">
            <a:extLst>
              <a:ext uri="{FF2B5EF4-FFF2-40B4-BE49-F238E27FC236}">
                <a16:creationId xmlns:a16="http://schemas.microsoft.com/office/drawing/2014/main" id="{EA877A65-AD12-A24B-9116-69929163757E}"/>
              </a:ext>
            </a:extLst>
          </p:cNvPr>
          <p:cNvSpPr>
            <a:spLocks noGrp="1"/>
          </p:cNvSpPr>
          <p:nvPr>
            <p:ph idx="1"/>
          </p:nvPr>
        </p:nvSpPr>
        <p:spPr/>
        <p:txBody>
          <a:bodyPr/>
          <a:lstStyle/>
          <a:p>
            <a:r>
              <a:rPr lang="en-US" sz="3200" dirty="0">
                <a:latin typeface="Arial" panose="020B0604020202020204" pitchFamily="34" charset="0"/>
                <a:cs typeface="Arial" panose="020B0604020202020204" pitchFamily="34" charset="0"/>
              </a:rPr>
              <a:t>E. </a:t>
            </a:r>
            <a:r>
              <a:rPr lang="en-US" sz="3200" dirty="0" err="1">
                <a:latin typeface="Arial" panose="020B0604020202020204" pitchFamily="34" charset="0"/>
                <a:cs typeface="Arial" panose="020B0604020202020204" pitchFamily="34" charset="0"/>
              </a:rPr>
              <a:t>Kandrot</a:t>
            </a:r>
            <a:r>
              <a:rPr lang="en-US" sz="3200" dirty="0">
                <a:latin typeface="Arial" panose="020B0604020202020204" pitchFamily="34" charset="0"/>
                <a:cs typeface="Arial" panose="020B0604020202020204" pitchFamily="34" charset="0"/>
              </a:rPr>
              <a:t> and J. Sanders, CUDA by Example: An Introduction to General-Purpose GPU Programming, Pearson, 2010.</a:t>
            </a:r>
          </a:p>
          <a:p>
            <a:pPr lvl="1"/>
            <a:r>
              <a:rPr lang="zh-CN" altLang="en-US" sz="2720" dirty="0">
                <a:latin typeface="Arial" panose="020B0604020202020204" pitchFamily="34" charset="0"/>
                <a:cs typeface="Arial" panose="020B0604020202020204" pitchFamily="34" charset="0"/>
              </a:rPr>
              <a:t>中译版：</a:t>
            </a:r>
            <a:r>
              <a:rPr lang="en-US" altLang="zh-CN" sz="2720" dirty="0">
                <a:latin typeface="Arial" panose="020B0604020202020204" pitchFamily="34" charset="0"/>
                <a:cs typeface="Arial" panose="020B0604020202020204" pitchFamily="34" charset="0"/>
              </a:rPr>
              <a:t>GPU</a:t>
            </a:r>
            <a:r>
              <a:rPr lang="zh-CN" altLang="en-US" sz="2720" dirty="0">
                <a:latin typeface="Arial" panose="020B0604020202020204" pitchFamily="34" charset="0"/>
                <a:cs typeface="Arial" panose="020B0604020202020204" pitchFamily="34" charset="0"/>
              </a:rPr>
              <a:t>高性能编程：</a:t>
            </a:r>
            <a:r>
              <a:rPr lang="en-US" altLang="zh-CN" sz="2720" dirty="0">
                <a:latin typeface="Arial" panose="020B0604020202020204" pitchFamily="34" charset="0"/>
                <a:cs typeface="Arial" panose="020B0604020202020204" pitchFamily="34" charset="0"/>
              </a:rPr>
              <a:t>CUDA</a:t>
            </a:r>
            <a:r>
              <a:rPr lang="zh-CN" altLang="en-US" sz="2720" dirty="0">
                <a:latin typeface="Arial" panose="020B0604020202020204" pitchFamily="34" charset="0"/>
                <a:cs typeface="Arial" panose="020B0604020202020204" pitchFamily="34" charset="0"/>
              </a:rPr>
              <a:t>实战</a:t>
            </a:r>
            <a:endParaRPr lang="en-US" sz="272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N. Wilt, The CUDA Handbook: A Comprehensive Guide to GPU Programming, Prentice Hall, 2013.</a:t>
            </a:r>
          </a:p>
          <a:p>
            <a:pPr lvl="1"/>
            <a:r>
              <a:rPr lang="zh-CN" altLang="en-US" sz="2720" dirty="0">
                <a:latin typeface="Arial" panose="020B0604020202020204" pitchFamily="34" charset="0"/>
                <a:cs typeface="Arial" panose="020B0604020202020204" pitchFamily="34" charset="0"/>
              </a:rPr>
              <a:t>中译版：</a:t>
            </a:r>
            <a:r>
              <a:rPr lang="en-US" altLang="zh-CN" sz="2720" dirty="0">
                <a:latin typeface="Arial" panose="020B0604020202020204" pitchFamily="34" charset="0"/>
                <a:cs typeface="Arial" panose="020B0604020202020204" pitchFamily="34" charset="0"/>
              </a:rPr>
              <a:t>CUDA</a:t>
            </a:r>
            <a:r>
              <a:rPr lang="zh-CN" altLang="en-US" sz="2720" dirty="0">
                <a:latin typeface="Arial" panose="020B0604020202020204" pitchFamily="34" charset="0"/>
                <a:cs typeface="Arial" panose="020B0604020202020204" pitchFamily="34" charset="0"/>
              </a:rPr>
              <a:t>专家手册：</a:t>
            </a:r>
            <a:r>
              <a:rPr lang="en-US" altLang="zh-CN" sz="2720" dirty="0">
                <a:latin typeface="Arial" panose="020B0604020202020204" pitchFamily="34" charset="0"/>
                <a:cs typeface="Arial" panose="020B0604020202020204" pitchFamily="34" charset="0"/>
              </a:rPr>
              <a:t>GPU</a:t>
            </a:r>
            <a:r>
              <a:rPr lang="zh-CN" altLang="en-US" sz="2720" dirty="0">
                <a:latin typeface="Arial" panose="020B0604020202020204" pitchFamily="34" charset="0"/>
                <a:cs typeface="Arial" panose="020B0604020202020204" pitchFamily="34" charset="0"/>
              </a:rPr>
              <a:t>编程权威指南</a:t>
            </a:r>
            <a:endParaRPr lang="en-US" sz="272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J. Cheng, M. Grossman, and T. </a:t>
            </a:r>
            <a:r>
              <a:rPr lang="en-US" sz="3200" dirty="0" err="1">
                <a:latin typeface="Arial" panose="020B0604020202020204" pitchFamily="34" charset="0"/>
                <a:cs typeface="Arial" panose="020B0604020202020204" pitchFamily="34" charset="0"/>
              </a:rPr>
              <a:t>McKercher</a:t>
            </a:r>
            <a:r>
              <a:rPr lang="en-US" sz="3200" dirty="0">
                <a:latin typeface="Arial" panose="020B0604020202020204" pitchFamily="34" charset="0"/>
                <a:cs typeface="Arial" panose="020B0604020202020204" pitchFamily="34" charset="0"/>
              </a:rPr>
              <a:t>, Professional CUDA C Programming, </a:t>
            </a:r>
            <a:r>
              <a:rPr lang="en-US" sz="3200" dirty="0" err="1">
                <a:latin typeface="Arial" panose="020B0604020202020204" pitchFamily="34" charset="0"/>
                <a:cs typeface="Arial" panose="020B0604020202020204" pitchFamily="34" charset="0"/>
              </a:rPr>
              <a:t>Wrox</a:t>
            </a:r>
            <a:r>
              <a:rPr lang="en-US" sz="3200" dirty="0">
                <a:latin typeface="Arial" panose="020B0604020202020204" pitchFamily="34" charset="0"/>
                <a:cs typeface="Arial" panose="020B0604020202020204" pitchFamily="34" charset="0"/>
              </a:rPr>
              <a:t>, 2014.</a:t>
            </a:r>
          </a:p>
          <a:p>
            <a:pPr lvl="1"/>
            <a:r>
              <a:rPr lang="zh-CN" altLang="en-US" sz="2720" dirty="0">
                <a:latin typeface="Arial" panose="020B0604020202020204" pitchFamily="34" charset="0"/>
                <a:cs typeface="Arial" panose="020B0604020202020204" pitchFamily="34" charset="0"/>
              </a:rPr>
              <a:t>中译版：</a:t>
            </a:r>
            <a:r>
              <a:rPr lang="en-US" altLang="zh-CN" sz="2720" dirty="0">
                <a:latin typeface="Arial" panose="020B0604020202020204" pitchFamily="34" charset="0"/>
                <a:cs typeface="Arial" panose="020B0604020202020204" pitchFamily="34" charset="0"/>
              </a:rPr>
              <a:t>CUDA</a:t>
            </a:r>
            <a:r>
              <a:rPr lang="zh-CN" altLang="en-US" sz="2720" dirty="0">
                <a:latin typeface="Arial" panose="020B0604020202020204" pitchFamily="34" charset="0"/>
                <a:cs typeface="Arial" panose="020B0604020202020204" pitchFamily="34" charset="0"/>
              </a:rPr>
              <a:t> </a:t>
            </a:r>
            <a:r>
              <a:rPr lang="en-US" altLang="zh-CN" sz="2720" dirty="0">
                <a:latin typeface="Arial" panose="020B0604020202020204" pitchFamily="34" charset="0"/>
                <a:cs typeface="Arial" panose="020B0604020202020204" pitchFamily="34" charset="0"/>
              </a:rPr>
              <a:t>C</a:t>
            </a:r>
            <a:r>
              <a:rPr lang="zh-CN" altLang="en-US" sz="2720" dirty="0">
                <a:latin typeface="Arial" panose="020B0604020202020204" pitchFamily="34" charset="0"/>
                <a:cs typeface="Arial" panose="020B0604020202020204" pitchFamily="34" charset="0"/>
              </a:rPr>
              <a:t>编程权威指南</a:t>
            </a:r>
            <a:endParaRPr lang="en-US" sz="272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NVIDIA</a:t>
            </a:r>
            <a:r>
              <a:rPr lang="zh-CN" altLang="en-US" sz="3200" dirty="0">
                <a:latin typeface="Arial" panose="020B0604020202020204" pitchFamily="34" charset="0"/>
                <a:cs typeface="Arial" panose="020B0604020202020204" pitchFamily="34" charset="0"/>
              </a:rPr>
              <a:t>官方文档：</a:t>
            </a:r>
            <a:endParaRPr lang="en-US" altLang="zh-CN" sz="3200" dirty="0">
              <a:latin typeface="Arial" panose="020B0604020202020204" pitchFamily="34" charset="0"/>
              <a:cs typeface="Arial" panose="020B0604020202020204" pitchFamily="34" charset="0"/>
            </a:endParaRPr>
          </a:p>
          <a:p>
            <a:pPr lvl="1"/>
            <a:r>
              <a:rPr lang="en-US" altLang="zh-CN" sz="2720" dirty="0">
                <a:latin typeface="Arial" panose="020B0604020202020204" pitchFamily="34" charset="0"/>
                <a:cs typeface="Arial" panose="020B0604020202020204" pitchFamily="34" charset="0"/>
              </a:rPr>
              <a:t>CUDA</a:t>
            </a:r>
            <a:r>
              <a:rPr lang="zh-CN" altLang="en-US" sz="2720" dirty="0">
                <a:latin typeface="Arial" panose="020B0604020202020204" pitchFamily="34" charset="0"/>
                <a:cs typeface="Arial" panose="020B0604020202020204" pitchFamily="34" charset="0"/>
              </a:rPr>
              <a:t> </a:t>
            </a:r>
            <a:r>
              <a:rPr lang="en-US" altLang="zh-CN" sz="2720" dirty="0">
                <a:latin typeface="Arial" panose="020B0604020202020204" pitchFamily="34" charset="0"/>
                <a:cs typeface="Arial" panose="020B0604020202020204" pitchFamily="34" charset="0"/>
              </a:rPr>
              <a:t>C</a:t>
            </a:r>
            <a:r>
              <a:rPr lang="zh-CN" altLang="en-US" sz="2720" dirty="0">
                <a:latin typeface="Arial" panose="020B0604020202020204" pitchFamily="34" charset="0"/>
                <a:cs typeface="Arial" panose="020B0604020202020204" pitchFamily="34" charset="0"/>
              </a:rPr>
              <a:t> </a:t>
            </a:r>
            <a:r>
              <a:rPr lang="en-US" altLang="zh-CN" sz="2720" dirty="0">
                <a:latin typeface="Arial" panose="020B0604020202020204" pitchFamily="34" charset="0"/>
                <a:cs typeface="Arial" panose="020B0604020202020204" pitchFamily="34" charset="0"/>
              </a:rPr>
              <a:t>Programming</a:t>
            </a:r>
            <a:r>
              <a:rPr lang="zh-CN" altLang="en-US" sz="2720" dirty="0">
                <a:latin typeface="Arial" panose="020B0604020202020204" pitchFamily="34" charset="0"/>
                <a:cs typeface="Arial" panose="020B0604020202020204" pitchFamily="34" charset="0"/>
              </a:rPr>
              <a:t> </a:t>
            </a:r>
            <a:r>
              <a:rPr lang="en-US" altLang="zh-CN" sz="2720" dirty="0">
                <a:latin typeface="Arial" panose="020B0604020202020204" pitchFamily="34" charset="0"/>
                <a:cs typeface="Arial" panose="020B0604020202020204" pitchFamily="34" charset="0"/>
              </a:rPr>
              <a:t>Guide</a:t>
            </a:r>
          </a:p>
          <a:p>
            <a:pPr lvl="1"/>
            <a:r>
              <a:rPr lang="en-US" altLang="zh-CN" sz="2720" dirty="0">
                <a:latin typeface="Arial" panose="020B0604020202020204" pitchFamily="34" charset="0"/>
                <a:cs typeface="Arial" panose="020B0604020202020204" pitchFamily="34" charset="0"/>
              </a:rPr>
              <a:t>CUDA</a:t>
            </a:r>
            <a:r>
              <a:rPr lang="zh-CN" altLang="en-US" sz="2720" dirty="0">
                <a:latin typeface="Arial" panose="020B0604020202020204" pitchFamily="34" charset="0"/>
                <a:cs typeface="Arial" panose="020B0604020202020204" pitchFamily="34" charset="0"/>
              </a:rPr>
              <a:t> </a:t>
            </a:r>
            <a:r>
              <a:rPr lang="en-US" altLang="zh-CN" sz="2720" dirty="0">
                <a:latin typeface="Arial" panose="020B0604020202020204" pitchFamily="34" charset="0"/>
                <a:cs typeface="Arial" panose="020B0604020202020204" pitchFamily="34" charset="0"/>
              </a:rPr>
              <a:t>C</a:t>
            </a:r>
            <a:r>
              <a:rPr lang="zh-CN" altLang="en-US" sz="2720" dirty="0">
                <a:latin typeface="Arial" panose="020B0604020202020204" pitchFamily="34" charset="0"/>
                <a:cs typeface="Arial" panose="020B0604020202020204" pitchFamily="34" charset="0"/>
              </a:rPr>
              <a:t> </a:t>
            </a:r>
            <a:r>
              <a:rPr lang="en-US" altLang="zh-CN" sz="2720" dirty="0">
                <a:latin typeface="Arial" panose="020B0604020202020204" pitchFamily="34" charset="0"/>
                <a:cs typeface="Arial" panose="020B0604020202020204" pitchFamily="34" charset="0"/>
              </a:rPr>
              <a:t>Programming</a:t>
            </a:r>
            <a:r>
              <a:rPr lang="zh-CN" altLang="en-US" sz="2720" dirty="0">
                <a:latin typeface="Arial" panose="020B0604020202020204" pitchFamily="34" charset="0"/>
                <a:cs typeface="Arial" panose="020B0604020202020204" pitchFamily="34" charset="0"/>
              </a:rPr>
              <a:t> </a:t>
            </a:r>
            <a:r>
              <a:rPr lang="en-US" altLang="zh-CN" sz="2720" dirty="0">
                <a:latin typeface="Arial" panose="020B0604020202020204" pitchFamily="34" charset="0"/>
                <a:cs typeface="Arial" panose="020B0604020202020204" pitchFamily="34" charset="0"/>
              </a:rPr>
              <a:t>Best</a:t>
            </a:r>
            <a:r>
              <a:rPr lang="zh-CN" altLang="en-US" sz="2720" dirty="0">
                <a:latin typeface="Arial" panose="020B0604020202020204" pitchFamily="34" charset="0"/>
                <a:cs typeface="Arial" panose="020B0604020202020204" pitchFamily="34" charset="0"/>
              </a:rPr>
              <a:t> </a:t>
            </a:r>
            <a:r>
              <a:rPr lang="en-US" altLang="zh-CN" sz="2720" dirty="0">
                <a:latin typeface="Arial" panose="020B0604020202020204" pitchFamily="34" charset="0"/>
                <a:cs typeface="Arial" panose="020B0604020202020204" pitchFamily="34" charset="0"/>
              </a:rPr>
              <a:t>Practice</a:t>
            </a:r>
            <a:r>
              <a:rPr lang="zh-CN" altLang="en-US" sz="2720" dirty="0">
                <a:latin typeface="Arial" panose="020B0604020202020204" pitchFamily="34" charset="0"/>
                <a:cs typeface="Arial" panose="020B0604020202020204" pitchFamily="34" charset="0"/>
              </a:rPr>
              <a:t> </a:t>
            </a:r>
            <a:r>
              <a:rPr lang="en-US" altLang="zh-CN" sz="2720" dirty="0">
                <a:latin typeface="Arial" panose="020B0604020202020204" pitchFamily="34" charset="0"/>
                <a:cs typeface="Arial" panose="020B0604020202020204" pitchFamily="34" charset="0"/>
              </a:rPr>
              <a:t>Guide</a:t>
            </a:r>
          </a:p>
          <a:p>
            <a:pPr lvl="1"/>
            <a:endParaRPr lang="en-US" sz="272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D5FE5CE-E882-3743-B23F-530143F4EB3D}"/>
              </a:ext>
            </a:extLst>
          </p:cNvPr>
          <p:cNvSpPr>
            <a:spLocks noGrp="1"/>
          </p:cNvSpPr>
          <p:nvPr>
            <p:ph type="sldNum" sz="quarter" idx="12"/>
          </p:nvPr>
        </p:nvSpPr>
        <p:spPr/>
        <p:txBody>
          <a:bodyPr/>
          <a:lstStyle/>
          <a:p>
            <a:pPr>
              <a:defRPr/>
            </a:pPr>
            <a:fld id="{CA40A734-EF3B-425E-9970-80954DDB0807}" type="slidenum">
              <a:rPr lang="zh-CN" altLang="en-US" smtClean="0"/>
              <a:pPr>
                <a:defRPr/>
              </a:pPr>
              <a:t>3</a:t>
            </a:fld>
            <a:endParaRPr lang="zh-CN" altLang="en-US"/>
          </a:p>
        </p:txBody>
      </p:sp>
    </p:spTree>
    <p:extLst>
      <p:ext uri="{BB962C8B-B14F-4D97-AF65-F5344CB8AC3E}">
        <p14:creationId xmlns:p14="http://schemas.microsoft.com/office/powerpoint/2010/main" val="1970170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2592" y="64730"/>
            <a:ext cx="10108513" cy="828688"/>
          </a:xfrm>
          <a:prstGeom prst="rect">
            <a:avLst/>
          </a:prstGeom>
        </p:spPr>
        <p:txBody>
          <a:bodyPr vert="horz" wrap="square" lIns="0" tIns="16002" rIns="0" bIns="0" rtlCol="0" anchor="ctr">
            <a:spAutoFit/>
          </a:bodyPr>
          <a:lstStyle/>
          <a:p>
            <a:pPr marL="15240">
              <a:spcBef>
                <a:spcPts val="126"/>
              </a:spcBef>
            </a:pPr>
            <a:r>
              <a:rPr dirty="0"/>
              <a:t>The </a:t>
            </a:r>
            <a:r>
              <a:rPr spc="-6" dirty="0"/>
              <a:t>Birth </a:t>
            </a:r>
            <a:r>
              <a:rPr dirty="0"/>
              <a:t>of </a:t>
            </a:r>
            <a:r>
              <a:rPr spc="-6" dirty="0"/>
              <a:t>GPU</a:t>
            </a:r>
            <a:r>
              <a:rPr spc="-114" dirty="0"/>
              <a:t> </a:t>
            </a:r>
            <a:r>
              <a:rPr dirty="0"/>
              <a:t>Computing</a:t>
            </a:r>
          </a:p>
        </p:txBody>
      </p:sp>
      <p:sp>
        <p:nvSpPr>
          <p:cNvPr id="3" name="object 3"/>
          <p:cNvSpPr txBox="1"/>
          <p:nvPr/>
        </p:nvSpPr>
        <p:spPr>
          <a:xfrm>
            <a:off x="2262876" y="1524719"/>
            <a:ext cx="11636003" cy="5339410"/>
          </a:xfrm>
          <a:prstGeom prst="rect">
            <a:avLst/>
          </a:prstGeom>
        </p:spPr>
        <p:txBody>
          <a:bodyPr vert="horz" wrap="square" lIns="0" tIns="15240" rIns="0" bIns="0" rtlCol="0">
            <a:spAutoFit/>
          </a:bodyPr>
          <a:lstStyle/>
          <a:p>
            <a:pPr marL="426720" indent="-411480" defTabSz="1097280" eaLnBrk="1" fontAlgn="auto" hangingPunct="1">
              <a:spcBef>
                <a:spcPts val="120"/>
              </a:spcBef>
              <a:spcAft>
                <a:spcPts val="0"/>
              </a:spcAft>
              <a:buFont typeface="Arial"/>
              <a:buChar char="•"/>
              <a:tabLst>
                <a:tab pos="425958" algn="l"/>
                <a:tab pos="426720" algn="l"/>
              </a:tabLst>
              <a:defRPr/>
            </a:pPr>
            <a:r>
              <a:rPr sz="2880" b="1" spc="-6" dirty="0">
                <a:solidFill>
                  <a:prstClr val="black"/>
                </a:solidFill>
                <a:latin typeface="Calibri"/>
                <a:ea typeface="微软雅黑"/>
                <a:cs typeface="Comic Sans MS"/>
              </a:rPr>
              <a:t>Step 1</a:t>
            </a:r>
            <a:r>
              <a:rPr sz="2880" spc="-6" dirty="0">
                <a:solidFill>
                  <a:prstClr val="black"/>
                </a:solidFill>
                <a:latin typeface="Calibri"/>
                <a:ea typeface="微软雅黑"/>
                <a:cs typeface="Comic Sans MS"/>
              </a:rPr>
              <a:t>: Designing </a:t>
            </a:r>
            <a:r>
              <a:rPr sz="2880" dirty="0">
                <a:solidFill>
                  <a:prstClr val="black"/>
                </a:solidFill>
                <a:latin typeface="Calibri"/>
                <a:ea typeface="微软雅黑"/>
                <a:cs typeface="Comic Sans MS"/>
              </a:rPr>
              <a:t>high-efficiency </a:t>
            </a:r>
            <a:r>
              <a:rPr sz="2880" spc="-6" dirty="0">
                <a:solidFill>
                  <a:prstClr val="black"/>
                </a:solidFill>
                <a:latin typeface="Calibri"/>
                <a:ea typeface="微软雅黑"/>
                <a:cs typeface="Comic Sans MS"/>
              </a:rPr>
              <a:t>floating-point</a:t>
            </a:r>
            <a:r>
              <a:rPr sz="2880" spc="-18" dirty="0">
                <a:solidFill>
                  <a:prstClr val="black"/>
                </a:solidFill>
                <a:latin typeface="Calibri"/>
                <a:ea typeface="微软雅黑"/>
                <a:cs typeface="Comic Sans MS"/>
              </a:rPr>
              <a:t> </a:t>
            </a:r>
            <a:r>
              <a:rPr sz="2880" dirty="0">
                <a:solidFill>
                  <a:prstClr val="black"/>
                </a:solidFill>
                <a:latin typeface="Calibri"/>
                <a:ea typeface="微软雅黑"/>
                <a:cs typeface="Comic Sans MS"/>
              </a:rPr>
              <a:t>and</a:t>
            </a:r>
          </a:p>
          <a:p>
            <a:pPr marL="426720" defTabSz="1097280" eaLnBrk="1" fontAlgn="auto" hangingPunct="1">
              <a:spcBef>
                <a:spcPts val="6"/>
              </a:spcBef>
              <a:spcAft>
                <a:spcPts val="0"/>
              </a:spcAft>
              <a:defRPr/>
            </a:pPr>
            <a:r>
              <a:rPr sz="2880" spc="-6" dirty="0">
                <a:solidFill>
                  <a:prstClr val="black"/>
                </a:solidFill>
                <a:latin typeface="Calibri"/>
                <a:ea typeface="微软雅黑"/>
                <a:cs typeface="Comic Sans MS"/>
              </a:rPr>
              <a:t>integer</a:t>
            </a:r>
            <a:r>
              <a:rPr sz="2880" spc="-36" dirty="0">
                <a:solidFill>
                  <a:prstClr val="black"/>
                </a:solidFill>
                <a:latin typeface="Calibri"/>
                <a:ea typeface="微软雅黑"/>
                <a:cs typeface="Comic Sans MS"/>
              </a:rPr>
              <a:t> </a:t>
            </a:r>
            <a:r>
              <a:rPr sz="2880" dirty="0">
                <a:solidFill>
                  <a:srgbClr val="C00000"/>
                </a:solidFill>
                <a:latin typeface="Calibri"/>
                <a:ea typeface="微软雅黑"/>
                <a:cs typeface="Comic Sans MS"/>
              </a:rPr>
              <a:t>processors</a:t>
            </a:r>
            <a:r>
              <a:rPr sz="2880" dirty="0">
                <a:solidFill>
                  <a:prstClr val="black"/>
                </a:solidFill>
                <a:latin typeface="Calibri"/>
                <a:ea typeface="微软雅黑"/>
                <a:cs typeface="Comic Sans MS"/>
              </a:rPr>
              <a:t>.</a:t>
            </a:r>
          </a:p>
          <a:p>
            <a:pPr marL="426720" marR="374142" indent="-411480" defTabSz="1097280" eaLnBrk="1" fontAlgn="auto" hangingPunct="1">
              <a:spcBef>
                <a:spcPts val="690"/>
              </a:spcBef>
              <a:spcAft>
                <a:spcPts val="0"/>
              </a:spcAft>
              <a:buFont typeface="Arial"/>
              <a:buChar char="•"/>
              <a:tabLst>
                <a:tab pos="425958" algn="l"/>
                <a:tab pos="426720" algn="l"/>
              </a:tabLst>
              <a:defRPr/>
            </a:pPr>
            <a:r>
              <a:rPr sz="2880" b="1" spc="-6" dirty="0">
                <a:solidFill>
                  <a:prstClr val="black"/>
                </a:solidFill>
                <a:latin typeface="Calibri"/>
                <a:ea typeface="微软雅黑"/>
                <a:cs typeface="Comic Sans MS"/>
              </a:rPr>
              <a:t>Step 2</a:t>
            </a:r>
            <a:r>
              <a:rPr sz="2880" spc="-6" dirty="0">
                <a:solidFill>
                  <a:prstClr val="black"/>
                </a:solidFill>
                <a:latin typeface="Calibri"/>
                <a:ea typeface="微软雅黑"/>
                <a:cs typeface="Comic Sans MS"/>
              </a:rPr>
              <a:t>: Exploiting </a:t>
            </a:r>
            <a:r>
              <a:rPr sz="2880" spc="-12" dirty="0">
                <a:solidFill>
                  <a:srgbClr val="FF0000"/>
                </a:solidFill>
                <a:latin typeface="Calibri"/>
                <a:ea typeface="微软雅黑"/>
                <a:cs typeface="Comic Sans MS"/>
              </a:rPr>
              <a:t>data </a:t>
            </a:r>
            <a:r>
              <a:rPr sz="2880" spc="-6" dirty="0">
                <a:solidFill>
                  <a:srgbClr val="FF0000"/>
                </a:solidFill>
                <a:latin typeface="Calibri"/>
                <a:ea typeface="微软雅黑"/>
                <a:cs typeface="Comic Sans MS"/>
              </a:rPr>
              <a:t>parallelism </a:t>
            </a:r>
            <a:r>
              <a:rPr sz="2880" spc="-6" dirty="0">
                <a:solidFill>
                  <a:prstClr val="black"/>
                </a:solidFill>
                <a:latin typeface="Calibri"/>
                <a:ea typeface="微软雅黑"/>
                <a:cs typeface="Comic Sans MS"/>
              </a:rPr>
              <a:t>by </a:t>
            </a:r>
            <a:r>
              <a:rPr sz="2880" dirty="0">
                <a:solidFill>
                  <a:prstClr val="black"/>
                </a:solidFill>
                <a:latin typeface="Calibri"/>
                <a:ea typeface="微软雅黑"/>
                <a:cs typeface="Comic Sans MS"/>
              </a:rPr>
              <a:t>having large  number </a:t>
            </a:r>
            <a:r>
              <a:rPr sz="2880" spc="-6" dirty="0">
                <a:solidFill>
                  <a:prstClr val="black"/>
                </a:solidFill>
                <a:latin typeface="Calibri"/>
                <a:ea typeface="微软雅黑"/>
                <a:cs typeface="Comic Sans MS"/>
              </a:rPr>
              <a:t>of</a:t>
            </a:r>
            <a:r>
              <a:rPr sz="2880" spc="-12" dirty="0">
                <a:solidFill>
                  <a:prstClr val="black"/>
                </a:solidFill>
                <a:latin typeface="Calibri"/>
                <a:ea typeface="微软雅黑"/>
                <a:cs typeface="Comic Sans MS"/>
              </a:rPr>
              <a:t> </a:t>
            </a:r>
            <a:r>
              <a:rPr sz="2880" dirty="0">
                <a:solidFill>
                  <a:srgbClr val="C00000"/>
                </a:solidFill>
                <a:latin typeface="Calibri"/>
                <a:ea typeface="微软雅黑"/>
                <a:cs typeface="Comic Sans MS"/>
              </a:rPr>
              <a:t>processors</a:t>
            </a:r>
          </a:p>
          <a:p>
            <a:pPr marL="426720" marR="92964" indent="-411480" defTabSz="1097280" eaLnBrk="1" fontAlgn="auto" hangingPunct="1">
              <a:spcBef>
                <a:spcPts val="696"/>
              </a:spcBef>
              <a:spcAft>
                <a:spcPts val="0"/>
              </a:spcAft>
              <a:buFont typeface="Arial"/>
              <a:buChar char="•"/>
              <a:tabLst>
                <a:tab pos="425958" algn="l"/>
                <a:tab pos="426720" algn="l"/>
              </a:tabLst>
              <a:defRPr/>
            </a:pPr>
            <a:r>
              <a:rPr sz="2880" b="1" spc="-6" dirty="0">
                <a:solidFill>
                  <a:prstClr val="black"/>
                </a:solidFill>
                <a:latin typeface="Calibri"/>
                <a:ea typeface="微软雅黑"/>
                <a:cs typeface="Comic Sans MS"/>
              </a:rPr>
              <a:t>Step 3</a:t>
            </a:r>
            <a:r>
              <a:rPr sz="2880" spc="-6" dirty="0">
                <a:solidFill>
                  <a:prstClr val="black"/>
                </a:solidFill>
                <a:latin typeface="Calibri"/>
                <a:ea typeface="微软雅黑"/>
                <a:cs typeface="Comic Sans MS"/>
              </a:rPr>
              <a:t>: </a:t>
            </a:r>
            <a:r>
              <a:rPr sz="2880" spc="-6" dirty="0">
                <a:solidFill>
                  <a:srgbClr val="C00000"/>
                </a:solidFill>
                <a:latin typeface="Calibri"/>
                <a:ea typeface="微软雅黑"/>
                <a:cs typeface="Comic Sans MS"/>
              </a:rPr>
              <a:t>Shader processors </a:t>
            </a:r>
            <a:r>
              <a:rPr sz="2880" spc="-6" dirty="0">
                <a:solidFill>
                  <a:prstClr val="black"/>
                </a:solidFill>
                <a:latin typeface="Calibri"/>
                <a:ea typeface="微软雅黑"/>
                <a:cs typeface="Comic Sans MS"/>
              </a:rPr>
              <a:t>fully </a:t>
            </a:r>
            <a:r>
              <a:rPr sz="2880" spc="-6" dirty="0">
                <a:solidFill>
                  <a:srgbClr val="C00000"/>
                </a:solidFill>
                <a:latin typeface="Calibri"/>
                <a:ea typeface="微软雅黑"/>
                <a:cs typeface="Comic Sans MS"/>
              </a:rPr>
              <a:t>programmable</a:t>
            </a:r>
            <a:r>
              <a:rPr sz="2880" spc="-6" dirty="0">
                <a:solidFill>
                  <a:prstClr val="black"/>
                </a:solidFill>
                <a:latin typeface="Calibri"/>
                <a:ea typeface="微软雅黑"/>
                <a:cs typeface="Comic Sans MS"/>
              </a:rPr>
              <a:t> with  </a:t>
            </a:r>
            <a:r>
              <a:rPr sz="2880" dirty="0">
                <a:solidFill>
                  <a:prstClr val="black"/>
                </a:solidFill>
                <a:latin typeface="Calibri"/>
                <a:ea typeface="微软雅黑"/>
                <a:cs typeface="Comic Sans MS"/>
              </a:rPr>
              <a:t>large </a:t>
            </a:r>
            <a:r>
              <a:rPr sz="2880" spc="-6" dirty="0">
                <a:solidFill>
                  <a:prstClr val="black"/>
                </a:solidFill>
                <a:latin typeface="Calibri"/>
                <a:ea typeface="微软雅黑"/>
                <a:cs typeface="Comic Sans MS"/>
              </a:rPr>
              <a:t>instruction </a:t>
            </a:r>
            <a:r>
              <a:rPr sz="2880" dirty="0">
                <a:solidFill>
                  <a:prstClr val="black"/>
                </a:solidFill>
                <a:latin typeface="Calibri"/>
                <a:ea typeface="微软雅黑"/>
                <a:cs typeface="Comic Sans MS"/>
              </a:rPr>
              <a:t>cache, </a:t>
            </a:r>
            <a:r>
              <a:rPr sz="2880" spc="-6" dirty="0">
                <a:solidFill>
                  <a:prstClr val="black"/>
                </a:solidFill>
                <a:latin typeface="Calibri"/>
                <a:ea typeface="微软雅黑"/>
                <a:cs typeface="Comic Sans MS"/>
              </a:rPr>
              <a:t>instruction </a:t>
            </a:r>
            <a:r>
              <a:rPr sz="2880" dirty="0">
                <a:solidFill>
                  <a:prstClr val="black"/>
                </a:solidFill>
                <a:latin typeface="Calibri"/>
                <a:ea typeface="微软雅黑"/>
                <a:cs typeface="Comic Sans MS"/>
              </a:rPr>
              <a:t>memory, and  </a:t>
            </a:r>
            <a:r>
              <a:rPr sz="2880" spc="-6" dirty="0">
                <a:solidFill>
                  <a:prstClr val="black"/>
                </a:solidFill>
                <a:latin typeface="Calibri"/>
                <a:ea typeface="微软雅黑"/>
                <a:cs typeface="Comic Sans MS"/>
              </a:rPr>
              <a:t>instruction control</a:t>
            </a:r>
            <a:r>
              <a:rPr sz="2880" dirty="0">
                <a:solidFill>
                  <a:prstClr val="black"/>
                </a:solidFill>
                <a:latin typeface="Calibri"/>
                <a:ea typeface="微软雅黑"/>
                <a:cs typeface="Comic Sans MS"/>
              </a:rPr>
              <a:t> logic.</a:t>
            </a:r>
          </a:p>
          <a:p>
            <a:pPr marL="426720" marR="73152" indent="-411480" defTabSz="1097280" eaLnBrk="1" fontAlgn="auto" hangingPunct="1">
              <a:spcBef>
                <a:spcPts val="690"/>
              </a:spcBef>
              <a:spcAft>
                <a:spcPts val="0"/>
              </a:spcAft>
              <a:buFont typeface="Arial"/>
              <a:buChar char="•"/>
              <a:tabLst>
                <a:tab pos="425958" algn="l"/>
                <a:tab pos="426720" algn="l"/>
              </a:tabLst>
              <a:defRPr/>
            </a:pPr>
            <a:r>
              <a:rPr sz="2880" b="1" spc="-6" dirty="0">
                <a:solidFill>
                  <a:prstClr val="black"/>
                </a:solidFill>
                <a:latin typeface="Calibri"/>
                <a:ea typeface="微软雅黑"/>
                <a:cs typeface="Comic Sans MS"/>
              </a:rPr>
              <a:t>Step 4</a:t>
            </a:r>
            <a:r>
              <a:rPr sz="2880" spc="-6" dirty="0">
                <a:solidFill>
                  <a:prstClr val="black"/>
                </a:solidFill>
                <a:latin typeface="Calibri"/>
                <a:ea typeface="微软雅黑"/>
                <a:cs typeface="Comic Sans MS"/>
              </a:rPr>
              <a:t>: Reducing the </a:t>
            </a:r>
            <a:r>
              <a:rPr sz="2880" dirty="0">
                <a:solidFill>
                  <a:prstClr val="black"/>
                </a:solidFill>
                <a:latin typeface="Calibri"/>
                <a:ea typeface="微软雅黑"/>
                <a:cs typeface="Comic Sans MS"/>
              </a:rPr>
              <a:t>cost of </a:t>
            </a:r>
            <a:r>
              <a:rPr sz="2880" spc="-6" dirty="0">
                <a:solidFill>
                  <a:prstClr val="black"/>
                </a:solidFill>
                <a:latin typeface="Calibri"/>
                <a:ea typeface="微软雅黑"/>
                <a:cs typeface="Comic Sans MS"/>
              </a:rPr>
              <a:t>hardware by </a:t>
            </a:r>
            <a:r>
              <a:rPr sz="2880" dirty="0">
                <a:solidFill>
                  <a:prstClr val="black"/>
                </a:solidFill>
                <a:latin typeface="Calibri"/>
                <a:ea typeface="微软雅黑"/>
                <a:cs typeface="Comic Sans MS"/>
              </a:rPr>
              <a:t>having </a:t>
            </a:r>
            <a:r>
              <a:rPr sz="2880" dirty="0">
                <a:solidFill>
                  <a:srgbClr val="C00000"/>
                </a:solidFill>
                <a:latin typeface="Calibri"/>
                <a:ea typeface="微软雅黑"/>
                <a:cs typeface="Comic Sans MS"/>
              </a:rPr>
              <a:t>multiple </a:t>
            </a:r>
            <a:r>
              <a:rPr sz="2880" spc="-6" dirty="0">
                <a:solidFill>
                  <a:srgbClr val="C00000"/>
                </a:solidFill>
                <a:latin typeface="Calibri"/>
                <a:ea typeface="微软雅黑"/>
                <a:cs typeface="Comic Sans MS"/>
              </a:rPr>
              <a:t>shader processors</a:t>
            </a:r>
            <a:r>
              <a:rPr sz="2880" spc="-6" dirty="0">
                <a:solidFill>
                  <a:prstClr val="black"/>
                </a:solidFill>
                <a:latin typeface="Calibri"/>
                <a:ea typeface="微软雅黑"/>
                <a:cs typeface="Comic Sans MS"/>
              </a:rPr>
              <a:t> to </a:t>
            </a:r>
            <a:r>
              <a:rPr sz="2880" dirty="0">
                <a:solidFill>
                  <a:srgbClr val="C00000"/>
                </a:solidFill>
                <a:latin typeface="Calibri"/>
                <a:ea typeface="微软雅黑"/>
                <a:cs typeface="Comic Sans MS"/>
              </a:rPr>
              <a:t>share</a:t>
            </a:r>
            <a:r>
              <a:rPr sz="2880" dirty="0">
                <a:solidFill>
                  <a:prstClr val="black"/>
                </a:solidFill>
                <a:latin typeface="Calibri"/>
                <a:ea typeface="微软雅黑"/>
                <a:cs typeface="Comic Sans MS"/>
              </a:rPr>
              <a:t> </a:t>
            </a:r>
            <a:r>
              <a:rPr sz="2880" spc="-6" dirty="0">
                <a:solidFill>
                  <a:prstClr val="black"/>
                </a:solidFill>
                <a:latin typeface="Calibri"/>
                <a:ea typeface="微软雅黑"/>
                <a:cs typeface="Comic Sans MS"/>
              </a:rPr>
              <a:t>their </a:t>
            </a:r>
            <a:r>
              <a:rPr sz="2880" dirty="0">
                <a:solidFill>
                  <a:prstClr val="black"/>
                </a:solidFill>
                <a:latin typeface="Calibri"/>
                <a:ea typeface="微软雅黑"/>
                <a:cs typeface="Comic Sans MS"/>
              </a:rPr>
              <a:t>cache</a:t>
            </a:r>
            <a:r>
              <a:rPr sz="2880" spc="-120" dirty="0">
                <a:solidFill>
                  <a:prstClr val="black"/>
                </a:solidFill>
                <a:latin typeface="Calibri"/>
                <a:ea typeface="微软雅黑"/>
                <a:cs typeface="Comic Sans MS"/>
              </a:rPr>
              <a:t> </a:t>
            </a:r>
            <a:r>
              <a:rPr sz="2880" dirty="0">
                <a:solidFill>
                  <a:prstClr val="black"/>
                </a:solidFill>
                <a:latin typeface="Calibri"/>
                <a:ea typeface="微软雅黑"/>
                <a:cs typeface="Comic Sans MS"/>
              </a:rPr>
              <a:t>and  </a:t>
            </a:r>
            <a:r>
              <a:rPr sz="2880" spc="-6" dirty="0">
                <a:solidFill>
                  <a:prstClr val="black"/>
                </a:solidFill>
                <a:latin typeface="Calibri"/>
                <a:ea typeface="微软雅黑"/>
                <a:cs typeface="Comic Sans MS"/>
              </a:rPr>
              <a:t>control </a:t>
            </a:r>
            <a:r>
              <a:rPr sz="2880" dirty="0">
                <a:solidFill>
                  <a:prstClr val="black"/>
                </a:solidFill>
                <a:latin typeface="Calibri"/>
                <a:ea typeface="微软雅黑"/>
                <a:cs typeface="Comic Sans MS"/>
              </a:rPr>
              <a:t>logic.</a:t>
            </a:r>
          </a:p>
          <a:p>
            <a:pPr marL="426720" marR="6096" indent="-411480" defTabSz="1097280" eaLnBrk="1" fontAlgn="auto" hangingPunct="1">
              <a:spcBef>
                <a:spcPts val="696"/>
              </a:spcBef>
              <a:spcAft>
                <a:spcPts val="0"/>
              </a:spcAft>
              <a:buFont typeface="Arial"/>
              <a:buChar char="•"/>
              <a:tabLst>
                <a:tab pos="425958" algn="l"/>
                <a:tab pos="426720" algn="l"/>
              </a:tabLst>
              <a:defRPr/>
            </a:pPr>
            <a:r>
              <a:rPr sz="2880" b="1" spc="-6" dirty="0">
                <a:solidFill>
                  <a:prstClr val="black"/>
                </a:solidFill>
                <a:latin typeface="Calibri"/>
                <a:ea typeface="微软雅黑"/>
                <a:cs typeface="Comic Sans MS"/>
              </a:rPr>
              <a:t>Step 5</a:t>
            </a:r>
            <a:r>
              <a:rPr sz="2880" spc="-6" dirty="0">
                <a:solidFill>
                  <a:prstClr val="black"/>
                </a:solidFill>
                <a:latin typeface="Calibri"/>
                <a:ea typeface="微软雅黑"/>
                <a:cs typeface="Comic Sans MS"/>
              </a:rPr>
              <a:t>: </a:t>
            </a:r>
            <a:r>
              <a:rPr sz="2880" spc="-12" dirty="0">
                <a:solidFill>
                  <a:prstClr val="black"/>
                </a:solidFill>
                <a:latin typeface="Calibri"/>
                <a:ea typeface="微软雅黑"/>
                <a:cs typeface="Comic Sans MS"/>
              </a:rPr>
              <a:t>Adding </a:t>
            </a:r>
            <a:r>
              <a:rPr sz="2880" spc="-6" dirty="0">
                <a:solidFill>
                  <a:prstClr val="black"/>
                </a:solidFill>
                <a:latin typeface="Calibri"/>
                <a:ea typeface="微软雅黑"/>
                <a:cs typeface="Comic Sans MS"/>
              </a:rPr>
              <a:t>memory load/store instructions with </a:t>
            </a:r>
            <a:r>
              <a:rPr sz="2880" spc="-6" dirty="0">
                <a:solidFill>
                  <a:srgbClr val="C00000"/>
                </a:solidFill>
                <a:latin typeface="Calibri"/>
                <a:ea typeface="微软雅黑"/>
                <a:cs typeface="Comic Sans MS"/>
              </a:rPr>
              <a:t>random </a:t>
            </a:r>
            <a:r>
              <a:rPr sz="2880" dirty="0">
                <a:solidFill>
                  <a:srgbClr val="C00000"/>
                </a:solidFill>
                <a:latin typeface="Calibri"/>
                <a:ea typeface="微软雅黑"/>
                <a:cs typeface="Comic Sans MS"/>
              </a:rPr>
              <a:t>byte addressing</a:t>
            </a:r>
            <a:r>
              <a:rPr sz="2880" spc="-6" dirty="0">
                <a:solidFill>
                  <a:prstClr val="black"/>
                </a:solidFill>
                <a:latin typeface="Calibri"/>
                <a:ea typeface="微软雅黑"/>
                <a:cs typeface="Comic Sans MS"/>
              </a:rPr>
              <a:t> capability</a:t>
            </a:r>
            <a:endParaRPr sz="2880" dirty="0">
              <a:solidFill>
                <a:prstClr val="black"/>
              </a:solidFill>
              <a:latin typeface="Calibri"/>
              <a:ea typeface="微软雅黑"/>
              <a:cs typeface="Comic Sans MS"/>
            </a:endParaRPr>
          </a:p>
          <a:p>
            <a:pPr marL="426720" marR="179070" indent="-411480" defTabSz="1097280" eaLnBrk="1" fontAlgn="auto" hangingPunct="1">
              <a:spcBef>
                <a:spcPts val="690"/>
              </a:spcBef>
              <a:spcAft>
                <a:spcPts val="0"/>
              </a:spcAft>
              <a:buFont typeface="Arial"/>
              <a:buChar char="•"/>
              <a:tabLst>
                <a:tab pos="425958" algn="l"/>
                <a:tab pos="426720" algn="l"/>
              </a:tabLst>
              <a:defRPr/>
            </a:pPr>
            <a:r>
              <a:rPr sz="2880" b="1" spc="-6" dirty="0">
                <a:solidFill>
                  <a:prstClr val="black"/>
                </a:solidFill>
                <a:latin typeface="Calibri"/>
                <a:ea typeface="微软雅黑"/>
                <a:cs typeface="Comic Sans MS"/>
              </a:rPr>
              <a:t>Step 6</a:t>
            </a:r>
            <a:r>
              <a:rPr sz="2880" spc="-6" dirty="0">
                <a:solidFill>
                  <a:prstClr val="black"/>
                </a:solidFill>
                <a:latin typeface="Calibri"/>
                <a:ea typeface="微软雅黑"/>
                <a:cs typeface="Comic Sans MS"/>
              </a:rPr>
              <a:t>: Developing </a:t>
            </a:r>
            <a:r>
              <a:rPr sz="2880" spc="-6" dirty="0">
                <a:solidFill>
                  <a:srgbClr val="C00000"/>
                </a:solidFill>
                <a:latin typeface="Calibri"/>
                <a:ea typeface="微软雅黑"/>
                <a:cs typeface="Comic Sans MS"/>
              </a:rPr>
              <a:t>CUDA</a:t>
            </a:r>
            <a:r>
              <a:rPr sz="2880" spc="-6" dirty="0">
                <a:solidFill>
                  <a:prstClr val="black"/>
                </a:solidFill>
                <a:latin typeface="Calibri"/>
                <a:ea typeface="微软雅黑"/>
                <a:cs typeface="Comic Sans MS"/>
              </a:rPr>
              <a:t> </a:t>
            </a:r>
            <a:r>
              <a:rPr sz="2880" dirty="0">
                <a:solidFill>
                  <a:prstClr val="black"/>
                </a:solidFill>
                <a:latin typeface="Calibri"/>
                <a:ea typeface="微软雅黑"/>
                <a:cs typeface="Comic Sans MS"/>
              </a:rPr>
              <a:t>C/C++ </a:t>
            </a:r>
            <a:r>
              <a:rPr sz="2880" spc="-6" dirty="0">
                <a:solidFill>
                  <a:prstClr val="black"/>
                </a:solidFill>
                <a:latin typeface="Calibri"/>
                <a:ea typeface="微软雅黑"/>
                <a:cs typeface="Comic Sans MS"/>
              </a:rPr>
              <a:t>compiler, </a:t>
            </a:r>
            <a:r>
              <a:rPr sz="2880" dirty="0">
                <a:solidFill>
                  <a:prstClr val="black"/>
                </a:solidFill>
                <a:latin typeface="Calibri"/>
                <a:ea typeface="微软雅黑"/>
                <a:cs typeface="Comic Sans MS"/>
              </a:rPr>
              <a:t>libraries,  and </a:t>
            </a:r>
            <a:r>
              <a:rPr sz="2880" spc="-6" dirty="0">
                <a:solidFill>
                  <a:prstClr val="black"/>
                </a:solidFill>
                <a:latin typeface="Calibri"/>
                <a:ea typeface="微软雅黑"/>
                <a:cs typeface="Comic Sans MS"/>
              </a:rPr>
              <a:t>runtime </a:t>
            </a:r>
            <a:r>
              <a:rPr sz="2880" dirty="0">
                <a:solidFill>
                  <a:prstClr val="black"/>
                </a:solidFill>
                <a:latin typeface="Calibri"/>
                <a:ea typeface="微软雅黑"/>
                <a:cs typeface="Comic Sans MS"/>
              </a:rPr>
              <a:t>software</a:t>
            </a:r>
            <a:r>
              <a:rPr sz="2880" spc="-24" dirty="0">
                <a:solidFill>
                  <a:prstClr val="black"/>
                </a:solidFill>
                <a:latin typeface="Calibri"/>
                <a:ea typeface="微软雅黑"/>
                <a:cs typeface="Comic Sans MS"/>
              </a:rPr>
              <a:t> </a:t>
            </a:r>
            <a:r>
              <a:rPr sz="2880" dirty="0">
                <a:solidFill>
                  <a:prstClr val="black"/>
                </a:solidFill>
                <a:latin typeface="Calibri"/>
                <a:ea typeface="微软雅黑"/>
                <a:cs typeface="Comic Sans MS"/>
              </a:rPr>
              <a:t>models.</a:t>
            </a:r>
          </a:p>
        </p:txBody>
      </p:sp>
      <p:sp>
        <p:nvSpPr>
          <p:cNvPr id="5" name="灯片编号占位符 4">
            <a:extLst>
              <a:ext uri="{FF2B5EF4-FFF2-40B4-BE49-F238E27FC236}">
                <a16:creationId xmlns:a16="http://schemas.microsoft.com/office/drawing/2014/main" id="{2A9186EC-9D98-4484-B7F9-713159DA2B34}"/>
              </a:ext>
            </a:extLst>
          </p:cNvPr>
          <p:cNvSpPr>
            <a:spLocks noGrp="1"/>
          </p:cNvSpPr>
          <p:nvPr>
            <p:ph type="sldNum" sz="quarter" idx="12"/>
          </p:nvPr>
        </p:nvSpPr>
        <p:spPr/>
        <p:txBody>
          <a:bodyPr/>
          <a:lstStyle/>
          <a:p>
            <a:pPr defTabSz="1097280" fontAlgn="auto">
              <a:spcBef>
                <a:spcPts val="0"/>
              </a:spcBef>
              <a:spcAft>
                <a:spcPts val="0"/>
              </a:spcAft>
              <a:defRPr/>
            </a:pPr>
            <a:fld id="{D7E73BF0-1322-481A-85B0-7D5783909D9E}" type="slidenum">
              <a:rPr lang="zh-TW" altLang="en-US">
                <a:solidFill>
                  <a:prstClr val="black">
                    <a:tint val="75000"/>
                  </a:prstClr>
                </a:solidFill>
                <a:latin typeface="Calibri"/>
                <a:ea typeface="微软雅黑"/>
              </a:rPr>
              <a:pPr defTabSz="1097280" fontAlgn="auto">
                <a:spcBef>
                  <a:spcPts val="0"/>
                </a:spcBef>
                <a:spcAft>
                  <a:spcPts val="0"/>
                </a:spcAft>
                <a:defRPr/>
              </a:pPr>
              <a:t>30</a:t>
            </a:fld>
            <a:endParaRPr lang="zh-TW" altLang="en-US">
              <a:solidFill>
                <a:prstClr val="black">
                  <a:tint val="75000"/>
                </a:prstClr>
              </a:solidFill>
              <a:latin typeface="Calibri"/>
              <a:ea typeface="微软雅黑"/>
            </a:endParaRPr>
          </a:p>
        </p:txBody>
      </p:sp>
    </p:spTree>
    <p:extLst>
      <p:ext uri="{BB962C8B-B14F-4D97-AF65-F5344CB8AC3E}">
        <p14:creationId xmlns:p14="http://schemas.microsoft.com/office/powerpoint/2010/main" val="4794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29734" y="123325"/>
            <a:ext cx="6257874" cy="531684"/>
          </a:xfrm>
          <a:prstGeom prst="rect">
            <a:avLst/>
          </a:prstGeom>
        </p:spPr>
        <p:txBody>
          <a:bodyPr vert="horz" wrap="square" lIns="0" tIns="14478" rIns="0" bIns="0" rtlCol="0" anchor="ctr">
            <a:spAutoFit/>
          </a:bodyPr>
          <a:lstStyle/>
          <a:p>
            <a:pPr marL="15240">
              <a:spcBef>
                <a:spcPts val="114"/>
              </a:spcBef>
            </a:pPr>
            <a:r>
              <a:rPr sz="3360" spc="-6" dirty="0"/>
              <a:t>Problem With GPUs:</a:t>
            </a:r>
            <a:r>
              <a:rPr sz="3360" spc="60" dirty="0"/>
              <a:t> </a:t>
            </a:r>
            <a:r>
              <a:rPr sz="3360" spc="-6" dirty="0"/>
              <a:t>Power</a:t>
            </a:r>
            <a:endParaRPr sz="3360" dirty="0"/>
          </a:p>
        </p:txBody>
      </p:sp>
      <p:sp>
        <p:nvSpPr>
          <p:cNvPr id="3" name="object 3"/>
          <p:cNvSpPr/>
          <p:nvPr/>
        </p:nvSpPr>
        <p:spPr>
          <a:xfrm>
            <a:off x="2743200" y="685800"/>
            <a:ext cx="9144000" cy="6858000"/>
          </a:xfrm>
          <a:prstGeom prst="rect">
            <a:avLst/>
          </a:prstGeom>
          <a:blipFill>
            <a:blip r:embed="rId2" cstate="print"/>
            <a:stretch>
              <a:fillRect/>
            </a:stretch>
          </a:blipFill>
        </p:spPr>
        <p:txBody>
          <a:bodyPr wrap="square" lIns="0" tIns="0" rIns="0" bIns="0" rtlCol="0"/>
          <a:lstStyle/>
          <a:p>
            <a:pPr defTabSz="1097280" eaLnBrk="1" fontAlgn="auto" hangingPunct="1">
              <a:spcBef>
                <a:spcPts val="0"/>
              </a:spcBef>
              <a:spcAft>
                <a:spcPts val="0"/>
              </a:spcAft>
              <a:defRPr/>
            </a:pPr>
            <a:endParaRPr sz="2160">
              <a:solidFill>
                <a:prstClr val="black"/>
              </a:solidFill>
              <a:latin typeface="Calibri"/>
              <a:ea typeface="微软雅黑"/>
            </a:endParaRPr>
          </a:p>
        </p:txBody>
      </p:sp>
      <p:sp>
        <p:nvSpPr>
          <p:cNvPr id="4" name="object 4"/>
          <p:cNvSpPr txBox="1"/>
          <p:nvPr/>
        </p:nvSpPr>
        <p:spPr>
          <a:xfrm>
            <a:off x="2563368" y="7570622"/>
            <a:ext cx="9945624" cy="310085"/>
          </a:xfrm>
          <a:prstGeom prst="rect">
            <a:avLst/>
          </a:prstGeom>
        </p:spPr>
        <p:txBody>
          <a:bodyPr vert="horz" wrap="square" lIns="0" tIns="14478" rIns="0" bIns="0" rtlCol="0">
            <a:spAutoFit/>
          </a:bodyPr>
          <a:lstStyle/>
          <a:p>
            <a:pPr marL="15240" defTabSz="1097280" eaLnBrk="1" fontAlgn="auto" hangingPunct="1">
              <a:spcBef>
                <a:spcPts val="114"/>
              </a:spcBef>
              <a:spcAft>
                <a:spcPts val="0"/>
              </a:spcAft>
              <a:defRPr/>
            </a:pPr>
            <a:r>
              <a:rPr sz="1920" b="1" spc="-12" dirty="0">
                <a:solidFill>
                  <a:prstClr val="black"/>
                </a:solidFill>
                <a:latin typeface="Calibri"/>
                <a:ea typeface="微软雅黑"/>
                <a:cs typeface="Calibri"/>
              </a:rPr>
              <a:t>Source</a:t>
            </a:r>
            <a:r>
              <a:rPr sz="1920" spc="-12" dirty="0">
                <a:solidFill>
                  <a:prstClr val="black"/>
                </a:solidFill>
                <a:latin typeface="Calibri"/>
                <a:ea typeface="微软雅黑"/>
                <a:cs typeface="Calibri"/>
              </a:rPr>
              <a:t>:</a:t>
            </a:r>
            <a:r>
              <a:rPr sz="1920" spc="36" dirty="0">
                <a:solidFill>
                  <a:prstClr val="black"/>
                </a:solidFill>
                <a:latin typeface="Calibri"/>
                <a:ea typeface="微软雅黑"/>
                <a:cs typeface="Calibri"/>
              </a:rPr>
              <a:t> </a:t>
            </a:r>
            <a:r>
              <a:rPr sz="1920" spc="-12" dirty="0">
                <a:solidFill>
                  <a:prstClr val="black"/>
                </a:solidFill>
                <a:latin typeface="Calibri"/>
                <a:ea typeface="微软雅黑"/>
                <a:cs typeface="Calibri"/>
                <a:hlinkClick r:id="rId3"/>
              </a:rPr>
              <a:t>http://www.eteknix.com/gigabyte-g1-gaming-geforce-gtx-980-4gb-graphics-card-review/17/</a:t>
            </a:r>
            <a:endParaRPr sz="1920">
              <a:solidFill>
                <a:prstClr val="black"/>
              </a:solidFill>
              <a:latin typeface="Calibri"/>
              <a:ea typeface="微软雅黑"/>
              <a:cs typeface="Calibri"/>
            </a:endParaRPr>
          </a:p>
        </p:txBody>
      </p:sp>
      <p:sp>
        <p:nvSpPr>
          <p:cNvPr id="6" name="灯片编号占位符 5">
            <a:extLst>
              <a:ext uri="{FF2B5EF4-FFF2-40B4-BE49-F238E27FC236}">
                <a16:creationId xmlns:a16="http://schemas.microsoft.com/office/drawing/2014/main" id="{14F598E9-08F5-4B2B-BBCA-69B65ACC637D}"/>
              </a:ext>
            </a:extLst>
          </p:cNvPr>
          <p:cNvSpPr>
            <a:spLocks noGrp="1"/>
          </p:cNvSpPr>
          <p:nvPr>
            <p:ph type="sldNum" sz="quarter" idx="12"/>
          </p:nvPr>
        </p:nvSpPr>
        <p:spPr/>
        <p:txBody>
          <a:bodyPr/>
          <a:lstStyle/>
          <a:p>
            <a:pPr defTabSz="1097280" fontAlgn="auto">
              <a:spcBef>
                <a:spcPts val="0"/>
              </a:spcBef>
              <a:spcAft>
                <a:spcPts val="0"/>
              </a:spcAft>
              <a:defRPr/>
            </a:pPr>
            <a:fld id="{D7E73BF0-1322-481A-85B0-7D5783909D9E}" type="slidenum">
              <a:rPr lang="zh-TW" altLang="en-US">
                <a:solidFill>
                  <a:prstClr val="black">
                    <a:tint val="75000"/>
                  </a:prstClr>
                </a:solidFill>
                <a:latin typeface="Calibri"/>
                <a:ea typeface="微软雅黑"/>
              </a:rPr>
              <a:pPr defTabSz="1097280" fontAlgn="auto">
                <a:spcBef>
                  <a:spcPts val="0"/>
                </a:spcBef>
                <a:spcAft>
                  <a:spcPts val="0"/>
                </a:spcAft>
                <a:defRPr/>
              </a:pPr>
              <a:t>31</a:t>
            </a:fld>
            <a:endParaRPr lang="zh-TW" altLang="en-US">
              <a:solidFill>
                <a:prstClr val="black">
                  <a:tint val="75000"/>
                </a:prstClr>
              </a:solidFill>
              <a:latin typeface="Calibri"/>
              <a:ea typeface="微软雅黑"/>
            </a:endParaRPr>
          </a:p>
        </p:txBody>
      </p:sp>
    </p:spTree>
    <p:extLst>
      <p:ext uri="{BB962C8B-B14F-4D97-AF65-F5344CB8AC3E}">
        <p14:creationId xmlns:p14="http://schemas.microsoft.com/office/powerpoint/2010/main" val="426113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2632" y="8490"/>
            <a:ext cx="8697558" cy="828688"/>
          </a:xfrm>
          <a:prstGeom prst="rect">
            <a:avLst/>
          </a:prstGeom>
        </p:spPr>
        <p:txBody>
          <a:bodyPr vert="horz" wrap="square" lIns="0" tIns="16002" rIns="0" bIns="0" rtlCol="0" anchor="ctr">
            <a:spAutoFit/>
          </a:bodyPr>
          <a:lstStyle/>
          <a:p>
            <a:pPr marL="15240">
              <a:spcBef>
                <a:spcPts val="126"/>
              </a:spcBef>
            </a:pPr>
            <a:r>
              <a:rPr dirty="0"/>
              <a:t>Problems Faced </a:t>
            </a:r>
            <a:r>
              <a:rPr spc="-6" dirty="0"/>
              <a:t>by</a:t>
            </a:r>
            <a:r>
              <a:rPr spc="-126" dirty="0"/>
              <a:t> </a:t>
            </a:r>
            <a:r>
              <a:rPr spc="-6" dirty="0"/>
              <a:t>GPUs</a:t>
            </a:r>
            <a:endParaRPr dirty="0"/>
          </a:p>
        </p:txBody>
      </p:sp>
      <p:sp>
        <p:nvSpPr>
          <p:cNvPr id="3" name="object 3"/>
          <p:cNvSpPr txBox="1"/>
          <p:nvPr/>
        </p:nvSpPr>
        <p:spPr>
          <a:xfrm>
            <a:off x="2718604" y="1937795"/>
            <a:ext cx="5942838" cy="2136739"/>
          </a:xfrm>
          <a:prstGeom prst="rect">
            <a:avLst/>
          </a:prstGeom>
        </p:spPr>
        <p:txBody>
          <a:bodyPr vert="horz" wrap="square" lIns="0" tIns="131826" rIns="0" bIns="0" rtlCol="0">
            <a:spAutoFit/>
          </a:bodyPr>
          <a:lstStyle/>
          <a:p>
            <a:pPr marL="426720" indent="-411480" defTabSz="1097280" eaLnBrk="1" fontAlgn="auto" hangingPunct="1">
              <a:spcBef>
                <a:spcPts val="1038"/>
              </a:spcBef>
              <a:spcAft>
                <a:spcPts val="0"/>
              </a:spcAft>
              <a:buFont typeface="Arial"/>
              <a:buChar char="•"/>
              <a:tabLst>
                <a:tab pos="425958" algn="l"/>
                <a:tab pos="426720" algn="l"/>
              </a:tabLst>
              <a:defRPr/>
            </a:pPr>
            <a:r>
              <a:rPr sz="3840" dirty="0">
                <a:solidFill>
                  <a:prstClr val="black"/>
                </a:solidFill>
                <a:latin typeface="Calibri"/>
                <a:ea typeface="微软雅黑"/>
                <a:cs typeface="Comic Sans MS"/>
              </a:rPr>
              <a:t>Need enough</a:t>
            </a:r>
            <a:r>
              <a:rPr sz="3840" spc="-54" dirty="0">
                <a:solidFill>
                  <a:prstClr val="black"/>
                </a:solidFill>
                <a:latin typeface="Calibri"/>
                <a:ea typeface="微软雅黑"/>
                <a:cs typeface="Comic Sans MS"/>
              </a:rPr>
              <a:t> </a:t>
            </a:r>
            <a:r>
              <a:rPr sz="3840" dirty="0">
                <a:solidFill>
                  <a:prstClr val="black"/>
                </a:solidFill>
                <a:latin typeface="Calibri"/>
                <a:ea typeface="微软雅黑"/>
                <a:cs typeface="Comic Sans MS"/>
              </a:rPr>
              <a:t>parallelism</a:t>
            </a:r>
          </a:p>
          <a:p>
            <a:pPr marL="426720" indent="-411480" defTabSz="1097280" eaLnBrk="1" fontAlgn="auto" hangingPunct="1">
              <a:spcBef>
                <a:spcPts val="924"/>
              </a:spcBef>
              <a:spcAft>
                <a:spcPts val="0"/>
              </a:spcAft>
              <a:buFont typeface="Arial"/>
              <a:buChar char="•"/>
              <a:tabLst>
                <a:tab pos="425958" algn="l"/>
                <a:tab pos="426720" algn="l"/>
              </a:tabLst>
              <a:defRPr/>
            </a:pPr>
            <a:r>
              <a:rPr sz="3840" dirty="0">
                <a:solidFill>
                  <a:prstClr val="black"/>
                </a:solidFill>
                <a:latin typeface="Calibri"/>
                <a:ea typeface="微软雅黑"/>
                <a:cs typeface="Comic Sans MS"/>
              </a:rPr>
              <a:t>Under-utilization</a:t>
            </a:r>
          </a:p>
          <a:p>
            <a:pPr marL="426720" indent="-411480" defTabSz="1097280" eaLnBrk="1" fontAlgn="auto" hangingPunct="1">
              <a:spcBef>
                <a:spcPts val="924"/>
              </a:spcBef>
              <a:spcAft>
                <a:spcPts val="0"/>
              </a:spcAft>
              <a:buFont typeface="Arial"/>
              <a:buChar char="•"/>
              <a:tabLst>
                <a:tab pos="425958" algn="l"/>
                <a:tab pos="426720" algn="l"/>
              </a:tabLst>
              <a:defRPr/>
            </a:pPr>
            <a:r>
              <a:rPr sz="3840" dirty="0">
                <a:solidFill>
                  <a:prstClr val="black"/>
                </a:solidFill>
                <a:latin typeface="Calibri"/>
                <a:ea typeface="微软雅黑"/>
                <a:cs typeface="Comic Sans MS"/>
              </a:rPr>
              <a:t>Bandwidth </a:t>
            </a:r>
            <a:r>
              <a:rPr sz="3840" spc="-6" dirty="0">
                <a:solidFill>
                  <a:prstClr val="black"/>
                </a:solidFill>
                <a:latin typeface="Calibri"/>
                <a:ea typeface="微软雅黑"/>
                <a:cs typeface="Comic Sans MS"/>
              </a:rPr>
              <a:t>to</a:t>
            </a:r>
            <a:r>
              <a:rPr sz="3840" spc="-42" dirty="0">
                <a:solidFill>
                  <a:prstClr val="black"/>
                </a:solidFill>
                <a:latin typeface="Calibri"/>
                <a:ea typeface="微软雅黑"/>
                <a:cs typeface="Comic Sans MS"/>
              </a:rPr>
              <a:t> </a:t>
            </a:r>
            <a:r>
              <a:rPr sz="3840" dirty="0">
                <a:solidFill>
                  <a:prstClr val="black"/>
                </a:solidFill>
                <a:latin typeface="Calibri"/>
                <a:ea typeface="微软雅黑"/>
                <a:cs typeface="Comic Sans MS"/>
              </a:rPr>
              <a:t>CPU</a:t>
            </a:r>
          </a:p>
        </p:txBody>
      </p:sp>
      <p:sp>
        <p:nvSpPr>
          <p:cNvPr id="4" name="object 4"/>
          <p:cNvSpPr txBox="1"/>
          <p:nvPr/>
        </p:nvSpPr>
        <p:spPr>
          <a:xfrm>
            <a:off x="5406084" y="5447081"/>
            <a:ext cx="3997452" cy="680186"/>
          </a:xfrm>
          <a:prstGeom prst="rect">
            <a:avLst/>
          </a:prstGeom>
        </p:spPr>
        <p:txBody>
          <a:bodyPr vert="horz" wrap="square" lIns="0" tIns="15240" rIns="0" bIns="0" rtlCol="0">
            <a:spAutoFit/>
          </a:bodyPr>
          <a:lstStyle/>
          <a:p>
            <a:pPr marL="15240" defTabSz="1097280" eaLnBrk="1" fontAlgn="auto" hangingPunct="1">
              <a:spcBef>
                <a:spcPts val="120"/>
              </a:spcBef>
              <a:spcAft>
                <a:spcPts val="0"/>
              </a:spcAft>
              <a:defRPr/>
            </a:pPr>
            <a:r>
              <a:rPr sz="4320" b="1" i="1" spc="-6" dirty="0">
                <a:solidFill>
                  <a:srgbClr val="FF0000"/>
                </a:solidFill>
                <a:latin typeface="Calibri"/>
                <a:ea typeface="微软雅黑"/>
                <a:cs typeface="Comic Sans MS"/>
              </a:rPr>
              <a:t>Still </a:t>
            </a:r>
            <a:r>
              <a:rPr sz="4320" b="1" i="1" dirty="0">
                <a:solidFill>
                  <a:srgbClr val="FF0000"/>
                </a:solidFill>
                <a:latin typeface="Calibri"/>
                <a:ea typeface="微软雅黑"/>
                <a:cs typeface="Comic Sans MS"/>
              </a:rPr>
              <a:t>a </a:t>
            </a:r>
            <a:r>
              <a:rPr sz="4320" b="1" i="1" spc="-6" dirty="0">
                <a:solidFill>
                  <a:srgbClr val="FF0000"/>
                </a:solidFill>
                <a:latin typeface="Calibri"/>
                <a:ea typeface="微软雅黑"/>
                <a:cs typeface="Comic Sans MS"/>
              </a:rPr>
              <a:t>way to</a:t>
            </a:r>
            <a:r>
              <a:rPr sz="4320" b="1" i="1" spc="-72" dirty="0">
                <a:solidFill>
                  <a:srgbClr val="FF0000"/>
                </a:solidFill>
                <a:latin typeface="Calibri"/>
                <a:ea typeface="微软雅黑"/>
                <a:cs typeface="Comic Sans MS"/>
              </a:rPr>
              <a:t> </a:t>
            </a:r>
            <a:r>
              <a:rPr sz="4320" b="1" i="1" dirty="0">
                <a:solidFill>
                  <a:srgbClr val="FF0000"/>
                </a:solidFill>
                <a:latin typeface="Calibri"/>
                <a:ea typeface="微软雅黑"/>
                <a:cs typeface="Comic Sans MS"/>
              </a:rPr>
              <a:t>go</a:t>
            </a:r>
            <a:endParaRPr sz="4320" i="1" dirty="0">
              <a:solidFill>
                <a:prstClr val="black"/>
              </a:solidFill>
              <a:latin typeface="Calibri"/>
              <a:ea typeface="微软雅黑"/>
              <a:cs typeface="Comic Sans MS"/>
            </a:endParaRPr>
          </a:p>
        </p:txBody>
      </p:sp>
      <p:sp>
        <p:nvSpPr>
          <p:cNvPr id="6" name="灯片编号占位符 5">
            <a:extLst>
              <a:ext uri="{FF2B5EF4-FFF2-40B4-BE49-F238E27FC236}">
                <a16:creationId xmlns:a16="http://schemas.microsoft.com/office/drawing/2014/main" id="{63E83A0C-E777-41DE-A7E5-8D1962C7EE5C}"/>
              </a:ext>
            </a:extLst>
          </p:cNvPr>
          <p:cNvSpPr>
            <a:spLocks noGrp="1"/>
          </p:cNvSpPr>
          <p:nvPr>
            <p:ph type="sldNum" sz="quarter" idx="12"/>
          </p:nvPr>
        </p:nvSpPr>
        <p:spPr/>
        <p:txBody>
          <a:bodyPr/>
          <a:lstStyle/>
          <a:p>
            <a:pPr defTabSz="1097280" fontAlgn="auto">
              <a:spcBef>
                <a:spcPts val="0"/>
              </a:spcBef>
              <a:spcAft>
                <a:spcPts val="0"/>
              </a:spcAft>
              <a:defRPr/>
            </a:pPr>
            <a:fld id="{D7E73BF0-1322-481A-85B0-7D5783909D9E}" type="slidenum">
              <a:rPr lang="zh-TW" altLang="en-US">
                <a:solidFill>
                  <a:prstClr val="black">
                    <a:tint val="75000"/>
                  </a:prstClr>
                </a:solidFill>
                <a:latin typeface="Calibri"/>
                <a:ea typeface="微软雅黑"/>
              </a:rPr>
              <a:pPr defTabSz="1097280" fontAlgn="auto">
                <a:spcBef>
                  <a:spcPts val="0"/>
                </a:spcBef>
                <a:spcAft>
                  <a:spcPts val="0"/>
                </a:spcAft>
                <a:defRPr/>
              </a:pPr>
              <a:t>32</a:t>
            </a:fld>
            <a:endParaRPr lang="zh-TW" altLang="en-US">
              <a:solidFill>
                <a:prstClr val="black">
                  <a:tint val="75000"/>
                </a:prstClr>
              </a:solidFill>
              <a:latin typeface="Calibri"/>
              <a:ea typeface="微软雅黑"/>
            </a:endParaRPr>
          </a:p>
        </p:txBody>
      </p:sp>
    </p:spTree>
    <p:extLst>
      <p:ext uri="{BB962C8B-B14F-4D97-AF65-F5344CB8AC3E}">
        <p14:creationId xmlns:p14="http://schemas.microsoft.com/office/powerpoint/2010/main" val="1041575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41A7-7E0C-104D-BF98-4AE082E97497}"/>
              </a:ext>
            </a:extLst>
          </p:cNvPr>
          <p:cNvSpPr>
            <a:spLocks noGrp="1"/>
          </p:cNvSpPr>
          <p:nvPr>
            <p:ph type="title"/>
          </p:nvPr>
        </p:nvSpPr>
        <p:spPr/>
        <p:txBody>
          <a:bodyPr>
            <a:normAutofit fontScale="90000"/>
          </a:bodyPr>
          <a:lstStyle/>
          <a:p>
            <a:r>
              <a:rPr lang="zh-CN" altLang="en-US" dirty="0"/>
              <a:t>本次课程概要</a:t>
            </a:r>
            <a:endParaRPr lang="en-US" dirty="0"/>
          </a:p>
        </p:txBody>
      </p:sp>
      <p:sp>
        <p:nvSpPr>
          <p:cNvPr id="3" name="Content Placeholder 2">
            <a:extLst>
              <a:ext uri="{FF2B5EF4-FFF2-40B4-BE49-F238E27FC236}">
                <a16:creationId xmlns:a16="http://schemas.microsoft.com/office/drawing/2014/main" id="{24EA8D66-BB45-7C42-B091-7995F3583650}"/>
              </a:ext>
            </a:extLst>
          </p:cNvPr>
          <p:cNvSpPr>
            <a:spLocks noGrp="1"/>
          </p:cNvSpPr>
          <p:nvPr>
            <p:ph idx="1"/>
          </p:nvPr>
        </p:nvSpPr>
        <p:spPr/>
        <p:txBody>
          <a:bodyPr/>
          <a:lstStyle/>
          <a:p>
            <a:r>
              <a:rPr lang="en-US" altLang="zh-CN"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History of GPU</a:t>
            </a:r>
          </a:p>
          <a:p>
            <a:r>
              <a:rPr lang="en-US" altLang="zh-CN"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Why</a:t>
            </a:r>
            <a:r>
              <a:rPr lang="zh-CN" altLang="en-US" dirty="0">
                <a:solidFill>
                  <a:srgbClr val="C00000"/>
                </a:solidFill>
                <a:latin typeface="Helvetica Neue" panose="02000503000000020004" pitchFamily="2" charset="0"/>
                <a:cs typeface="Helvetica Neue" panose="02000503000000020004" pitchFamily="2" charset="0"/>
              </a:rPr>
              <a:t> </a:t>
            </a:r>
            <a:r>
              <a:rPr lang="en-US" altLang="zh-CN" dirty="0">
                <a:solidFill>
                  <a:srgbClr val="C00000"/>
                </a:solidFill>
                <a:latin typeface="Helvetica Neue" panose="02000503000000020004" pitchFamily="2" charset="0"/>
                <a:cs typeface="Helvetica Neue" panose="02000503000000020004" pitchFamily="2" charset="0"/>
              </a:rPr>
              <a:t>GPU (</a:t>
            </a:r>
            <a:r>
              <a:rPr lang="en-US" altLang="zh-CN"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CUDA)</a:t>
            </a:r>
            <a:r>
              <a:rPr lang="zh-CN" altLang="en-US" dirty="0">
                <a:solidFill>
                  <a:srgbClr val="C00000"/>
                </a:solidFill>
              </a:rPr>
              <a:t>？</a:t>
            </a:r>
            <a:endParaRPr lang="en-US" altLang="zh-CN" dirty="0">
              <a:solidFill>
                <a:srgbClr val="C00000"/>
              </a:solidFill>
            </a:endParaRPr>
          </a:p>
          <a:p>
            <a:r>
              <a:rPr lang="en-US" altLang="zh-CN" dirty="0">
                <a:latin typeface="Helvetica Neue" panose="02000503000000020004" pitchFamily="2" charset="0"/>
                <a:ea typeface="Helvetica Neue" panose="02000503000000020004" pitchFamily="2" charset="0"/>
                <a:cs typeface="Helvetica Neue" panose="02000503000000020004" pitchFamily="2" charset="0"/>
              </a:rPr>
              <a:t>GPU (CUDA)</a:t>
            </a:r>
            <a:r>
              <a:rPr lang="zh-CN" altLang="en-US" dirty="0"/>
              <a:t>加速效果</a:t>
            </a:r>
            <a:endParaRPr lang="en-US" altLang="zh-CN" dirty="0"/>
          </a:p>
          <a:p>
            <a:r>
              <a:rPr lang="zh-CN" altLang="en-US" dirty="0"/>
              <a:t>安装与项目创建</a:t>
            </a:r>
            <a:endParaRPr lang="en-US" altLang="zh-CN" dirty="0"/>
          </a:p>
          <a:p>
            <a:endParaRPr lang="en-US" dirty="0"/>
          </a:p>
        </p:txBody>
      </p:sp>
      <p:sp>
        <p:nvSpPr>
          <p:cNvPr id="4" name="Slide Number Placeholder 3">
            <a:extLst>
              <a:ext uri="{FF2B5EF4-FFF2-40B4-BE49-F238E27FC236}">
                <a16:creationId xmlns:a16="http://schemas.microsoft.com/office/drawing/2014/main" id="{04A6816E-9D35-F346-9371-8373DB6E66EF}"/>
              </a:ext>
            </a:extLst>
          </p:cNvPr>
          <p:cNvSpPr>
            <a:spLocks noGrp="1"/>
          </p:cNvSpPr>
          <p:nvPr>
            <p:ph type="sldNum" sz="quarter" idx="12"/>
          </p:nvPr>
        </p:nvSpPr>
        <p:spPr/>
        <p:txBody>
          <a:bodyPr/>
          <a:lstStyle/>
          <a:p>
            <a:pPr>
              <a:defRPr/>
            </a:pPr>
            <a:fld id="{CA40A734-EF3B-425E-9970-80954DDB0807}" type="slidenum">
              <a:rPr lang="zh-CN" altLang="en-US" smtClean="0"/>
              <a:pPr>
                <a:defRPr/>
              </a:pPr>
              <a:t>33</a:t>
            </a:fld>
            <a:endParaRPr lang="zh-CN" altLang="en-US"/>
          </a:p>
        </p:txBody>
      </p:sp>
    </p:spTree>
    <p:extLst>
      <p:ext uri="{BB962C8B-B14F-4D97-AF65-F5344CB8AC3E}">
        <p14:creationId xmlns:p14="http://schemas.microsoft.com/office/powerpoint/2010/main" val="3876225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38EE-9AE0-B847-A252-8107237FCD62}"/>
              </a:ext>
            </a:extLst>
          </p:cNvPr>
          <p:cNvSpPr>
            <a:spLocks noGrp="1"/>
          </p:cNvSpPr>
          <p:nvPr>
            <p:ph type="title"/>
          </p:nvPr>
        </p:nvSpPr>
        <p:spPr/>
        <p:txBody>
          <a:bodyPr>
            <a:normAutofit fontScale="90000"/>
          </a:bodyPr>
          <a:lstStyle/>
          <a:p>
            <a:r>
              <a:rPr lang="en-US" altLang="zh-CN" dirty="0"/>
              <a:t>Why</a:t>
            </a:r>
            <a:r>
              <a:rPr lang="zh-CN" altLang="en-US" dirty="0"/>
              <a:t> </a:t>
            </a:r>
            <a:r>
              <a:rPr lang="en-US" altLang="zh-CN" dirty="0"/>
              <a:t>GPU (CUDA)?</a:t>
            </a:r>
            <a:endParaRPr lang="en-US" dirty="0"/>
          </a:p>
        </p:txBody>
      </p:sp>
      <p:sp>
        <p:nvSpPr>
          <p:cNvPr id="3" name="Content Placeholder 2">
            <a:extLst>
              <a:ext uri="{FF2B5EF4-FFF2-40B4-BE49-F238E27FC236}">
                <a16:creationId xmlns:a16="http://schemas.microsoft.com/office/drawing/2014/main" id="{E005501A-67F2-0247-B84A-0F96B8FECB9F}"/>
              </a:ext>
            </a:extLst>
          </p:cNvPr>
          <p:cNvSpPr>
            <a:spLocks noGrp="1"/>
          </p:cNvSpPr>
          <p:nvPr>
            <p:ph idx="1"/>
          </p:nvPr>
        </p:nvSpPr>
        <p:spPr/>
        <p:txBody>
          <a:bodyPr/>
          <a:lstStyle/>
          <a:p>
            <a:r>
              <a:rPr lang="zh-CN" altLang="en-US" sz="4000" dirty="0">
                <a:latin typeface="+mj-ea"/>
                <a:ea typeface="+mj-ea"/>
              </a:rPr>
              <a:t>摩尔定律</a:t>
            </a:r>
            <a:endParaRPr lang="en-US" altLang="zh-CN" sz="4000" dirty="0">
              <a:latin typeface="+mj-ea"/>
              <a:ea typeface="+mj-ea"/>
            </a:endParaRPr>
          </a:p>
          <a:p>
            <a:pPr lvl="1"/>
            <a:r>
              <a:rPr lang="zh-CN" altLang="en-US" sz="3600" dirty="0">
                <a:latin typeface="+mj-ea"/>
                <a:ea typeface="+mj-ea"/>
              </a:rPr>
              <a:t>英特尔创始人之一戈登</a:t>
            </a:r>
            <a:r>
              <a:rPr lang="en-US" altLang="zh-CN" sz="3600" dirty="0">
                <a:latin typeface="+mj-ea"/>
                <a:ea typeface="+mj-ea"/>
              </a:rPr>
              <a:t>·</a:t>
            </a:r>
            <a:r>
              <a:rPr lang="zh-CN" altLang="en-US" sz="3600" dirty="0">
                <a:latin typeface="+mj-ea"/>
                <a:ea typeface="+mj-ea"/>
              </a:rPr>
              <a:t>摩尔提出：</a:t>
            </a:r>
            <a:endParaRPr lang="en-US" altLang="zh-CN" sz="3600" dirty="0">
              <a:latin typeface="+mj-ea"/>
              <a:ea typeface="+mj-ea"/>
            </a:endParaRPr>
          </a:p>
          <a:p>
            <a:pPr marL="548595" lvl="1" indent="0">
              <a:buNone/>
            </a:pPr>
            <a:endParaRPr lang="en-US" altLang="zh-CN" sz="4400" dirty="0">
              <a:latin typeface="+mj-ea"/>
              <a:ea typeface="+mj-ea"/>
            </a:endParaRPr>
          </a:p>
          <a:p>
            <a:pPr marL="548595" lvl="1" indent="0">
              <a:buNone/>
            </a:pPr>
            <a:r>
              <a:rPr lang="zh-CN" altLang="en-US" sz="4400" dirty="0">
                <a:latin typeface="+mj-ea"/>
                <a:ea typeface="+mj-ea"/>
              </a:rPr>
              <a:t>”集成电路上可容纳的晶体管数目，</a:t>
            </a:r>
            <a:endParaRPr lang="en-US" altLang="zh-CN" sz="4400" dirty="0">
              <a:latin typeface="+mj-ea"/>
              <a:ea typeface="+mj-ea"/>
            </a:endParaRPr>
          </a:p>
          <a:p>
            <a:pPr marL="548595" lvl="1" indent="0">
              <a:buNone/>
            </a:pPr>
            <a:r>
              <a:rPr lang="zh-CN" altLang="en-US" sz="4400" dirty="0">
                <a:latin typeface="+mj-ea"/>
                <a:ea typeface="+mj-ea"/>
              </a:rPr>
              <a:t>约每隔两年便会增长一倍“</a:t>
            </a:r>
            <a:endParaRPr lang="en-US" altLang="zh-CN" sz="4400" dirty="0">
              <a:latin typeface="+mj-ea"/>
              <a:ea typeface="+mj-ea"/>
            </a:endParaRPr>
          </a:p>
          <a:p>
            <a:pPr lvl="1"/>
            <a:endParaRPr lang="en-US" altLang="zh-CN" sz="3600" dirty="0">
              <a:latin typeface="+mj-ea"/>
              <a:ea typeface="+mj-ea"/>
            </a:endParaRPr>
          </a:p>
          <a:p>
            <a:pPr lvl="1"/>
            <a:r>
              <a:rPr lang="zh-CN" altLang="en-US" sz="3600" dirty="0">
                <a:latin typeface="+mj-ea"/>
                <a:ea typeface="+mj-ea"/>
              </a:rPr>
              <a:t>另一版本为</a:t>
            </a:r>
            <a:r>
              <a:rPr lang="en-US" altLang="zh-CN" sz="3600" dirty="0">
                <a:latin typeface="+mj-ea"/>
                <a:ea typeface="+mj-ea"/>
              </a:rPr>
              <a:t>18</a:t>
            </a:r>
            <a:r>
              <a:rPr lang="zh-CN" altLang="en-US" sz="3600" dirty="0">
                <a:latin typeface="+mj-ea"/>
                <a:ea typeface="+mj-ea"/>
              </a:rPr>
              <a:t>个月（由英特尔首席执行官大卫</a:t>
            </a:r>
            <a:r>
              <a:rPr lang="en-US" altLang="zh-CN" sz="3600" dirty="0">
                <a:latin typeface="+mj-ea"/>
              </a:rPr>
              <a:t>·</a:t>
            </a:r>
            <a:r>
              <a:rPr lang="zh-CN" altLang="en-US" sz="3600" dirty="0">
                <a:latin typeface="+mj-ea"/>
              </a:rPr>
              <a:t>豪斯提出）</a:t>
            </a:r>
            <a:endParaRPr lang="en-US" sz="3600" dirty="0">
              <a:latin typeface="+mj-ea"/>
              <a:ea typeface="+mj-ea"/>
            </a:endParaRPr>
          </a:p>
        </p:txBody>
      </p:sp>
      <p:sp>
        <p:nvSpPr>
          <p:cNvPr id="4" name="Slide Number Placeholder 3">
            <a:extLst>
              <a:ext uri="{FF2B5EF4-FFF2-40B4-BE49-F238E27FC236}">
                <a16:creationId xmlns:a16="http://schemas.microsoft.com/office/drawing/2014/main" id="{29CF1BF2-0693-974F-B236-FA1964892E94}"/>
              </a:ext>
            </a:extLst>
          </p:cNvPr>
          <p:cNvSpPr>
            <a:spLocks noGrp="1"/>
          </p:cNvSpPr>
          <p:nvPr>
            <p:ph type="sldNum" sz="quarter" idx="12"/>
          </p:nvPr>
        </p:nvSpPr>
        <p:spPr/>
        <p:txBody>
          <a:bodyPr/>
          <a:lstStyle/>
          <a:p>
            <a:pPr>
              <a:defRPr/>
            </a:pPr>
            <a:fld id="{CA40A734-EF3B-425E-9970-80954DDB0807}" type="slidenum">
              <a:rPr lang="zh-CN" altLang="en-US" smtClean="0"/>
              <a:pPr>
                <a:defRPr/>
              </a:pPr>
              <a:t>34</a:t>
            </a:fld>
            <a:endParaRPr lang="zh-CN" altLang="en-US"/>
          </a:p>
        </p:txBody>
      </p:sp>
    </p:spTree>
    <p:extLst>
      <p:ext uri="{BB962C8B-B14F-4D97-AF65-F5344CB8AC3E}">
        <p14:creationId xmlns:p14="http://schemas.microsoft.com/office/powerpoint/2010/main" val="52361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F9FF-976B-6F43-945E-29AB16FBE6B0}"/>
              </a:ext>
            </a:extLst>
          </p:cNvPr>
          <p:cNvSpPr>
            <a:spLocks noGrp="1"/>
          </p:cNvSpPr>
          <p:nvPr>
            <p:ph type="title"/>
          </p:nvPr>
        </p:nvSpPr>
        <p:spPr/>
        <p:txBody>
          <a:bodyPr>
            <a:normAutofit fontScale="90000"/>
          </a:bodyPr>
          <a:lstStyle/>
          <a:p>
            <a:r>
              <a:rPr lang="en-US" altLang="zh-CN" dirty="0"/>
              <a:t>Why</a:t>
            </a:r>
            <a:r>
              <a:rPr lang="zh-CN" altLang="en-US" dirty="0"/>
              <a:t> </a:t>
            </a:r>
            <a:r>
              <a:rPr lang="en-US" altLang="zh-CN" dirty="0"/>
              <a:t>GPU (CUDA)?</a:t>
            </a:r>
            <a:endParaRPr lang="en-US" dirty="0"/>
          </a:p>
        </p:txBody>
      </p:sp>
      <p:sp>
        <p:nvSpPr>
          <p:cNvPr id="3" name="Content Placeholder 2">
            <a:extLst>
              <a:ext uri="{FF2B5EF4-FFF2-40B4-BE49-F238E27FC236}">
                <a16:creationId xmlns:a16="http://schemas.microsoft.com/office/drawing/2014/main" id="{B176F2F6-75E0-674B-B5D7-BD33FFB6645F}"/>
              </a:ext>
            </a:extLst>
          </p:cNvPr>
          <p:cNvSpPr>
            <a:spLocks noGrp="1"/>
          </p:cNvSpPr>
          <p:nvPr>
            <p:ph idx="1"/>
          </p:nvPr>
        </p:nvSpPr>
        <p:spPr/>
        <p:txBody>
          <a:bodyPr/>
          <a:lstStyle/>
          <a:p>
            <a:r>
              <a:rPr lang="zh-CN" altLang="en-US" dirty="0">
                <a:latin typeface="+mj-ea"/>
                <a:ea typeface="+mj-ea"/>
              </a:rPr>
              <a:t>摩尔定律</a:t>
            </a:r>
            <a:endParaRPr lang="en-US" dirty="0">
              <a:latin typeface="+mj-ea"/>
              <a:ea typeface="+mj-ea"/>
            </a:endParaRPr>
          </a:p>
        </p:txBody>
      </p:sp>
      <p:sp>
        <p:nvSpPr>
          <p:cNvPr id="4" name="Slide Number Placeholder 3">
            <a:extLst>
              <a:ext uri="{FF2B5EF4-FFF2-40B4-BE49-F238E27FC236}">
                <a16:creationId xmlns:a16="http://schemas.microsoft.com/office/drawing/2014/main" id="{72A8D38A-0863-6042-BF5F-75F76F11BBD8}"/>
              </a:ext>
            </a:extLst>
          </p:cNvPr>
          <p:cNvSpPr>
            <a:spLocks noGrp="1"/>
          </p:cNvSpPr>
          <p:nvPr>
            <p:ph type="sldNum" sz="quarter" idx="12"/>
          </p:nvPr>
        </p:nvSpPr>
        <p:spPr/>
        <p:txBody>
          <a:bodyPr/>
          <a:lstStyle/>
          <a:p>
            <a:pPr>
              <a:defRPr/>
            </a:pPr>
            <a:fld id="{CA40A734-EF3B-425E-9970-80954DDB0807}" type="slidenum">
              <a:rPr lang="zh-CN" altLang="en-US" smtClean="0"/>
              <a:pPr>
                <a:defRPr/>
              </a:pPr>
              <a:t>35</a:t>
            </a:fld>
            <a:endParaRPr lang="zh-CN" altLang="en-US"/>
          </a:p>
        </p:txBody>
      </p:sp>
      <p:pic>
        <p:nvPicPr>
          <p:cNvPr id="9" name="Picture 8">
            <a:extLst>
              <a:ext uri="{FF2B5EF4-FFF2-40B4-BE49-F238E27FC236}">
                <a16:creationId xmlns:a16="http://schemas.microsoft.com/office/drawing/2014/main" id="{354662EA-8010-D94E-B76B-12219D994A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334" y="1983909"/>
            <a:ext cx="9465731" cy="5639860"/>
          </a:xfrm>
          <a:prstGeom prst="rect">
            <a:avLst/>
          </a:prstGeom>
        </p:spPr>
      </p:pic>
      <p:sp>
        <p:nvSpPr>
          <p:cNvPr id="10" name="TextBox 9">
            <a:extLst>
              <a:ext uri="{FF2B5EF4-FFF2-40B4-BE49-F238E27FC236}">
                <a16:creationId xmlns:a16="http://schemas.microsoft.com/office/drawing/2014/main" id="{F1394400-5BAF-EE4D-AC76-95A64BEC8708}"/>
              </a:ext>
            </a:extLst>
          </p:cNvPr>
          <p:cNvSpPr txBox="1"/>
          <p:nvPr/>
        </p:nvSpPr>
        <p:spPr>
          <a:xfrm>
            <a:off x="8683352" y="7623769"/>
            <a:ext cx="4876207" cy="369332"/>
          </a:xfrm>
          <a:prstGeom prst="rect">
            <a:avLst/>
          </a:prstGeom>
          <a:noFill/>
        </p:spPr>
        <p:txBody>
          <a:bodyPr wrap="none" rtlCol="0">
            <a:spAutoFit/>
          </a:bodyPr>
          <a:lstStyle/>
          <a:p>
            <a:r>
              <a:rPr lang="en-US" altLang="zh-CN" dirty="0"/>
              <a:t>Licensed</a:t>
            </a:r>
            <a:r>
              <a:rPr lang="zh-CN" altLang="en-US" dirty="0"/>
              <a:t> </a:t>
            </a:r>
            <a:r>
              <a:rPr lang="en-US" altLang="zh-CN" dirty="0"/>
              <a:t>under</a:t>
            </a:r>
            <a:r>
              <a:rPr lang="zh-CN" altLang="en-US" dirty="0"/>
              <a:t> </a:t>
            </a:r>
            <a:r>
              <a:rPr lang="en-US" altLang="zh-CN" dirty="0">
                <a:hlinkClick r:id="rId3"/>
              </a:rPr>
              <a:t>CC-BY-SA</a:t>
            </a:r>
            <a:r>
              <a:rPr lang="zh-CN" altLang="en-US" dirty="0"/>
              <a:t> </a:t>
            </a:r>
            <a:r>
              <a:rPr lang="en-US" altLang="zh-CN" dirty="0"/>
              <a:t>by</a:t>
            </a:r>
            <a:r>
              <a:rPr lang="zh-CN" altLang="en-US" dirty="0"/>
              <a:t> </a:t>
            </a:r>
            <a:r>
              <a:rPr lang="en-US" altLang="zh-CN" dirty="0"/>
              <a:t>the</a:t>
            </a:r>
            <a:r>
              <a:rPr lang="zh-CN" altLang="en-US" dirty="0"/>
              <a:t> </a:t>
            </a:r>
            <a:r>
              <a:rPr lang="en-US" altLang="zh-CN" dirty="0"/>
              <a:t>author</a:t>
            </a:r>
            <a:r>
              <a:rPr lang="zh-CN" altLang="en-US" dirty="0"/>
              <a:t> </a:t>
            </a:r>
            <a:r>
              <a:rPr lang="en-US" altLang="zh-CN" dirty="0"/>
              <a:t>Max</a:t>
            </a:r>
            <a:r>
              <a:rPr lang="zh-CN" altLang="en-US" dirty="0"/>
              <a:t> </a:t>
            </a:r>
            <a:r>
              <a:rPr lang="en-US" altLang="zh-CN" dirty="0" err="1"/>
              <a:t>Roser</a:t>
            </a:r>
            <a:r>
              <a:rPr lang="en-US" altLang="zh-CN" dirty="0"/>
              <a:t>.</a:t>
            </a:r>
            <a:endParaRPr lang="en-US" dirty="0"/>
          </a:p>
        </p:txBody>
      </p:sp>
    </p:spTree>
    <p:extLst>
      <p:ext uri="{BB962C8B-B14F-4D97-AF65-F5344CB8AC3E}">
        <p14:creationId xmlns:p14="http://schemas.microsoft.com/office/powerpoint/2010/main" val="3057392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F9FF-976B-6F43-945E-29AB16FBE6B0}"/>
              </a:ext>
            </a:extLst>
          </p:cNvPr>
          <p:cNvSpPr>
            <a:spLocks noGrp="1"/>
          </p:cNvSpPr>
          <p:nvPr>
            <p:ph type="title"/>
          </p:nvPr>
        </p:nvSpPr>
        <p:spPr/>
        <p:txBody>
          <a:bodyPr>
            <a:normAutofit fontScale="90000"/>
          </a:bodyPr>
          <a:lstStyle/>
          <a:p>
            <a:r>
              <a:rPr lang="en-US" altLang="zh-CN" dirty="0"/>
              <a:t>Why</a:t>
            </a:r>
            <a:r>
              <a:rPr lang="zh-CN" altLang="en-US" dirty="0"/>
              <a:t> </a:t>
            </a:r>
            <a:r>
              <a:rPr lang="en-US" altLang="zh-CN" dirty="0"/>
              <a:t>GPU (CUDA)?</a:t>
            </a:r>
            <a:endParaRPr lang="en-US" dirty="0"/>
          </a:p>
        </p:txBody>
      </p:sp>
      <p:sp>
        <p:nvSpPr>
          <p:cNvPr id="3" name="Content Placeholder 2">
            <a:extLst>
              <a:ext uri="{FF2B5EF4-FFF2-40B4-BE49-F238E27FC236}">
                <a16:creationId xmlns:a16="http://schemas.microsoft.com/office/drawing/2014/main" id="{B176F2F6-75E0-674B-B5D7-BD33FFB6645F}"/>
              </a:ext>
            </a:extLst>
          </p:cNvPr>
          <p:cNvSpPr>
            <a:spLocks noGrp="1"/>
          </p:cNvSpPr>
          <p:nvPr>
            <p:ph idx="1"/>
          </p:nvPr>
        </p:nvSpPr>
        <p:spPr/>
        <p:txBody>
          <a:bodyPr/>
          <a:lstStyle/>
          <a:p>
            <a:r>
              <a:rPr lang="zh-CN" altLang="en-US" dirty="0">
                <a:latin typeface="+mj-ea"/>
                <a:ea typeface="+mj-ea"/>
              </a:rPr>
              <a:t>摩尔定律的瓶颈</a:t>
            </a:r>
            <a:endParaRPr lang="en-US" altLang="zh-CN" dirty="0">
              <a:latin typeface="+mj-ea"/>
              <a:ea typeface="+mj-ea"/>
            </a:endParaRPr>
          </a:p>
          <a:p>
            <a:pPr lvl="1"/>
            <a:r>
              <a:rPr lang="zh-CN" altLang="en-US" dirty="0">
                <a:latin typeface="+mj-ea"/>
                <a:ea typeface="+mj-ea"/>
              </a:rPr>
              <a:t>晶体管数目</a:t>
            </a:r>
            <a:r>
              <a:rPr lang="en-US" dirty="0">
                <a:latin typeface="+mj-ea"/>
                <a:ea typeface="+mj-ea"/>
              </a:rPr>
              <a:t>≠</a:t>
            </a:r>
            <a:r>
              <a:rPr lang="zh-CN" altLang="en-US" dirty="0">
                <a:latin typeface="+mj-ea"/>
                <a:ea typeface="+mj-ea"/>
              </a:rPr>
              <a:t>频率</a:t>
            </a:r>
            <a:endParaRPr lang="en-US" dirty="0">
              <a:latin typeface="+mj-ea"/>
              <a:ea typeface="+mj-ea"/>
            </a:endParaRPr>
          </a:p>
        </p:txBody>
      </p:sp>
      <p:sp>
        <p:nvSpPr>
          <p:cNvPr id="4" name="Slide Number Placeholder 3">
            <a:extLst>
              <a:ext uri="{FF2B5EF4-FFF2-40B4-BE49-F238E27FC236}">
                <a16:creationId xmlns:a16="http://schemas.microsoft.com/office/drawing/2014/main" id="{72A8D38A-0863-6042-BF5F-75F76F11BBD8}"/>
              </a:ext>
            </a:extLst>
          </p:cNvPr>
          <p:cNvSpPr>
            <a:spLocks noGrp="1"/>
          </p:cNvSpPr>
          <p:nvPr>
            <p:ph type="sldNum" sz="quarter" idx="12"/>
          </p:nvPr>
        </p:nvSpPr>
        <p:spPr/>
        <p:txBody>
          <a:bodyPr/>
          <a:lstStyle/>
          <a:p>
            <a:pPr>
              <a:defRPr/>
            </a:pPr>
            <a:fld id="{CA40A734-EF3B-425E-9970-80954DDB0807}" type="slidenum">
              <a:rPr lang="zh-CN" altLang="en-US" smtClean="0"/>
              <a:pPr>
                <a:defRPr/>
              </a:pPr>
              <a:t>36</a:t>
            </a:fld>
            <a:endParaRPr lang="zh-CN" altLang="en-US"/>
          </a:p>
        </p:txBody>
      </p:sp>
      <p:pic>
        <p:nvPicPr>
          <p:cNvPr id="5" name="Picture 4">
            <a:extLst>
              <a:ext uri="{FF2B5EF4-FFF2-40B4-BE49-F238E27FC236}">
                <a16:creationId xmlns:a16="http://schemas.microsoft.com/office/drawing/2014/main" id="{158AAC15-156C-5940-8EA5-EBF3D04ECC23}"/>
              </a:ext>
            </a:extLst>
          </p:cNvPr>
          <p:cNvPicPr>
            <a:picLocks noChangeAspect="1"/>
          </p:cNvPicPr>
          <p:nvPr/>
        </p:nvPicPr>
        <p:blipFill>
          <a:blip r:embed="rId2"/>
          <a:stretch>
            <a:fillRect/>
          </a:stretch>
        </p:blipFill>
        <p:spPr>
          <a:xfrm>
            <a:off x="906488" y="2588110"/>
            <a:ext cx="7514999" cy="5298345"/>
          </a:xfrm>
          <a:prstGeom prst="rect">
            <a:avLst/>
          </a:prstGeom>
        </p:spPr>
      </p:pic>
      <p:sp>
        <p:nvSpPr>
          <p:cNvPr id="6" name="TextBox 5">
            <a:extLst>
              <a:ext uri="{FF2B5EF4-FFF2-40B4-BE49-F238E27FC236}">
                <a16:creationId xmlns:a16="http://schemas.microsoft.com/office/drawing/2014/main" id="{E05CC4DD-24A8-0A4D-9B11-960729AB2054}"/>
              </a:ext>
            </a:extLst>
          </p:cNvPr>
          <p:cNvSpPr txBox="1"/>
          <p:nvPr/>
        </p:nvSpPr>
        <p:spPr>
          <a:xfrm>
            <a:off x="8683352" y="7627623"/>
            <a:ext cx="4969053" cy="369332"/>
          </a:xfrm>
          <a:prstGeom prst="rect">
            <a:avLst/>
          </a:prstGeom>
          <a:noFill/>
        </p:spPr>
        <p:txBody>
          <a:bodyPr wrap="none" rtlCol="0">
            <a:spAutoFit/>
          </a:bodyPr>
          <a:lstStyle/>
          <a:p>
            <a:r>
              <a:rPr lang="zh-CN" altLang="en-US" dirty="0"/>
              <a:t>图片来源：</a:t>
            </a:r>
            <a:r>
              <a:rPr lang="en-US" altLang="zh-CN" dirty="0"/>
              <a:t>The</a:t>
            </a:r>
            <a:r>
              <a:rPr lang="zh-CN" altLang="en-US" dirty="0"/>
              <a:t> </a:t>
            </a:r>
            <a:r>
              <a:rPr lang="en-US" altLang="zh-CN" dirty="0"/>
              <a:t>Economist’s</a:t>
            </a:r>
            <a:r>
              <a:rPr lang="zh-CN" altLang="en-US" dirty="0"/>
              <a:t> </a:t>
            </a:r>
            <a:r>
              <a:rPr lang="en-US" altLang="zh-CN" dirty="0"/>
              <a:t>Technology</a:t>
            </a:r>
            <a:r>
              <a:rPr lang="zh-CN" altLang="en-US" dirty="0"/>
              <a:t> </a:t>
            </a:r>
            <a:r>
              <a:rPr lang="en-US" altLang="zh-CN" dirty="0" err="1"/>
              <a:t>Quartlerly</a:t>
            </a:r>
            <a:endParaRPr lang="en-US" dirty="0"/>
          </a:p>
        </p:txBody>
      </p:sp>
      <p:sp>
        <p:nvSpPr>
          <p:cNvPr id="8" name="矩形 7">
            <a:extLst>
              <a:ext uri="{FF2B5EF4-FFF2-40B4-BE49-F238E27FC236}">
                <a16:creationId xmlns:a16="http://schemas.microsoft.com/office/drawing/2014/main" id="{37C44051-63DF-4946-8F62-D64C4D2F878F}"/>
              </a:ext>
            </a:extLst>
          </p:cNvPr>
          <p:cNvSpPr/>
          <p:nvPr/>
        </p:nvSpPr>
        <p:spPr>
          <a:xfrm>
            <a:off x="8930328" y="5854178"/>
            <a:ext cx="5009608" cy="1200329"/>
          </a:xfrm>
          <a:prstGeom prst="rect">
            <a:avLst/>
          </a:prstGeom>
        </p:spPr>
        <p:txBody>
          <a:bodyPr wrap="square">
            <a:spAutoFit/>
          </a:bodyPr>
          <a:lstStyle/>
          <a:p>
            <a:r>
              <a:rPr lang="en-US" altLang="zh-CN" dirty="0">
                <a:solidFill>
                  <a:srgbClr val="666666"/>
                </a:solidFill>
                <a:latin typeface="Roboto" panose="02000000000000000000" pitchFamily="2" charset="0"/>
              </a:rPr>
              <a:t>“The number of people predicting the death of Moore’s Law doubles</a:t>
            </a:r>
            <a:r>
              <a:rPr lang="en-US" altLang="zh-CN" b="1" dirty="0">
                <a:solidFill>
                  <a:srgbClr val="767676"/>
                </a:solidFill>
                <a:latin typeface="Roboto" panose="02000000000000000000" pitchFamily="2" charset="0"/>
              </a:rPr>
              <a:t> every two years.”</a:t>
            </a:r>
          </a:p>
          <a:p>
            <a:endParaRPr lang="en-US" altLang="zh-CN" b="1" dirty="0">
              <a:solidFill>
                <a:srgbClr val="767676"/>
              </a:solidFill>
              <a:latin typeface="Roboto" panose="02000000000000000000" pitchFamily="2" charset="0"/>
            </a:endParaRPr>
          </a:p>
          <a:p>
            <a:r>
              <a:rPr lang="en-US" altLang="zh-CN" b="1" dirty="0">
                <a:solidFill>
                  <a:srgbClr val="767676"/>
                </a:solidFill>
                <a:latin typeface="Roboto" panose="02000000000000000000" pitchFamily="2" charset="0"/>
              </a:rPr>
              <a:t>-Peter Lee, Vice President, Microsoft Research</a:t>
            </a:r>
            <a:endParaRPr lang="zh-CN" altLang="en-US" dirty="0"/>
          </a:p>
        </p:txBody>
      </p:sp>
      <p:sp>
        <p:nvSpPr>
          <p:cNvPr id="9" name="TextBox 6">
            <a:extLst>
              <a:ext uri="{FF2B5EF4-FFF2-40B4-BE49-F238E27FC236}">
                <a16:creationId xmlns:a16="http://schemas.microsoft.com/office/drawing/2014/main" id="{855EF007-CE6A-45BB-9460-0C1F5411C640}"/>
              </a:ext>
            </a:extLst>
          </p:cNvPr>
          <p:cNvSpPr txBox="1"/>
          <p:nvPr/>
        </p:nvSpPr>
        <p:spPr>
          <a:xfrm>
            <a:off x="8930328" y="2602632"/>
            <a:ext cx="4968552" cy="3046988"/>
          </a:xfrm>
          <a:prstGeom prst="rect">
            <a:avLst/>
          </a:prstGeom>
          <a:noFill/>
        </p:spPr>
        <p:txBody>
          <a:bodyPr wrap="square" rtlCol="0">
            <a:spAutoFit/>
          </a:bodyPr>
          <a:lstStyle/>
          <a:p>
            <a:r>
              <a:rPr lang="zh-CN" altLang="en-US" sz="3200" dirty="0">
                <a:latin typeface="+mj-ea"/>
                <a:ea typeface="+mj-ea"/>
              </a:rPr>
              <a:t>摩尔定律还能持续多久？</a:t>
            </a:r>
            <a:endParaRPr lang="en-US" altLang="zh-CN" sz="3200" dirty="0">
              <a:latin typeface="+mj-ea"/>
              <a:ea typeface="+mj-ea"/>
            </a:endParaRPr>
          </a:p>
          <a:p>
            <a:pPr marL="285750" indent="-285750">
              <a:buFont typeface="Arial" panose="020B0604020202020204" pitchFamily="34" charset="0"/>
              <a:buChar char="•"/>
            </a:pPr>
            <a:r>
              <a:rPr lang="en-US" altLang="zh-CN" sz="3200" dirty="0">
                <a:latin typeface="+mj-ea"/>
                <a:ea typeface="+mj-ea"/>
              </a:rPr>
              <a:t>2021/2025</a:t>
            </a:r>
            <a:r>
              <a:rPr lang="zh-CN" altLang="en-US" sz="3200" dirty="0">
                <a:latin typeface="+mj-ea"/>
                <a:ea typeface="+mj-ea"/>
              </a:rPr>
              <a:t>年假说</a:t>
            </a:r>
            <a:endParaRPr lang="en-US" altLang="zh-CN" sz="3200" dirty="0">
              <a:latin typeface="+mj-ea"/>
              <a:ea typeface="+mj-ea"/>
            </a:endParaRPr>
          </a:p>
          <a:p>
            <a:pPr marL="1017211" lvl="1" indent="-285750">
              <a:buFont typeface="Arial" panose="020B0604020202020204" pitchFamily="34" charset="0"/>
              <a:buChar char="•"/>
            </a:pPr>
            <a:r>
              <a:rPr lang="zh-CN" altLang="en-US" sz="3200" dirty="0">
                <a:latin typeface="+mj-ea"/>
                <a:ea typeface="+mj-ea"/>
              </a:rPr>
              <a:t>没有失效</a:t>
            </a:r>
            <a:endParaRPr lang="en-US" altLang="zh-CN" sz="3200" dirty="0">
              <a:latin typeface="+mj-ea"/>
              <a:ea typeface="+mj-ea"/>
            </a:endParaRPr>
          </a:p>
          <a:p>
            <a:pPr marL="1017211" lvl="1" indent="-285750">
              <a:buFont typeface="Arial" panose="020B0604020202020204" pitchFamily="34" charset="0"/>
              <a:buChar char="•"/>
            </a:pPr>
            <a:r>
              <a:rPr lang="zh-CN" altLang="en-US" sz="3200" dirty="0">
                <a:latin typeface="+mj-ea"/>
                <a:ea typeface="+mj-ea"/>
              </a:rPr>
              <a:t>制程仍在降低</a:t>
            </a:r>
            <a:endParaRPr lang="en-US" altLang="zh-CN" sz="3200" dirty="0">
              <a:latin typeface="+mj-ea"/>
              <a:ea typeface="+mj-ea"/>
            </a:endParaRPr>
          </a:p>
          <a:p>
            <a:pPr marL="1017211" lvl="1" indent="-285750">
              <a:buFont typeface="Arial" panose="020B0604020202020204" pitchFamily="34" charset="0"/>
              <a:buChar char="•"/>
            </a:pPr>
            <a:r>
              <a:rPr lang="zh-CN" altLang="en-US" sz="3200" dirty="0">
                <a:latin typeface="+mj-ea"/>
                <a:ea typeface="+mj-ea"/>
              </a:rPr>
              <a:t>但有减慢的趋势</a:t>
            </a:r>
            <a:endParaRPr lang="en-US" altLang="zh-CN" sz="3200" dirty="0">
              <a:latin typeface="+mj-ea"/>
              <a:ea typeface="+mj-ea"/>
            </a:endParaRPr>
          </a:p>
          <a:p>
            <a:pPr marL="285750" indent="-285750">
              <a:buFont typeface="Arial" panose="020B0604020202020204" pitchFamily="34" charset="0"/>
              <a:buChar char="•"/>
            </a:pPr>
            <a:r>
              <a:rPr lang="zh-CN" altLang="en-US" sz="3200" dirty="0">
                <a:latin typeface="+mj-ea"/>
                <a:ea typeface="+mj-ea"/>
              </a:rPr>
              <a:t>量子穿隧效应</a:t>
            </a:r>
            <a:endParaRPr lang="en-US" altLang="zh-CN" sz="3200" dirty="0">
              <a:latin typeface="+mj-ea"/>
              <a:ea typeface="+mj-ea"/>
            </a:endParaRPr>
          </a:p>
        </p:txBody>
      </p:sp>
    </p:spTree>
    <p:extLst>
      <p:ext uri="{BB962C8B-B14F-4D97-AF65-F5344CB8AC3E}">
        <p14:creationId xmlns:p14="http://schemas.microsoft.com/office/powerpoint/2010/main" val="3890111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F9FF-976B-6F43-945E-29AB16FBE6B0}"/>
              </a:ext>
            </a:extLst>
          </p:cNvPr>
          <p:cNvSpPr>
            <a:spLocks noGrp="1"/>
          </p:cNvSpPr>
          <p:nvPr>
            <p:ph type="title"/>
          </p:nvPr>
        </p:nvSpPr>
        <p:spPr/>
        <p:txBody>
          <a:bodyPr>
            <a:normAutofit fontScale="90000"/>
          </a:bodyPr>
          <a:lstStyle/>
          <a:p>
            <a:r>
              <a:rPr lang="en-US" altLang="zh-CN" dirty="0"/>
              <a:t>Why</a:t>
            </a:r>
            <a:r>
              <a:rPr lang="zh-CN" altLang="en-US" dirty="0"/>
              <a:t> </a:t>
            </a:r>
            <a:r>
              <a:rPr lang="en-US" altLang="zh-CN" dirty="0"/>
              <a:t>GPU (CUDA)?</a:t>
            </a:r>
            <a:endParaRPr lang="en-US" dirty="0"/>
          </a:p>
        </p:txBody>
      </p:sp>
      <p:sp>
        <p:nvSpPr>
          <p:cNvPr id="3" name="Content Placeholder 2">
            <a:extLst>
              <a:ext uri="{FF2B5EF4-FFF2-40B4-BE49-F238E27FC236}">
                <a16:creationId xmlns:a16="http://schemas.microsoft.com/office/drawing/2014/main" id="{B176F2F6-75E0-674B-B5D7-BD33FFB6645F}"/>
              </a:ext>
            </a:extLst>
          </p:cNvPr>
          <p:cNvSpPr>
            <a:spLocks noGrp="1"/>
          </p:cNvSpPr>
          <p:nvPr>
            <p:ph idx="1"/>
          </p:nvPr>
        </p:nvSpPr>
        <p:spPr/>
        <p:txBody>
          <a:bodyPr/>
          <a:lstStyle/>
          <a:p>
            <a:r>
              <a:rPr lang="zh-CN" altLang="en-US" dirty="0">
                <a:latin typeface="+mj-ea"/>
                <a:ea typeface="+mj-ea"/>
              </a:rPr>
              <a:t>摩尔定律的瓶颈</a:t>
            </a:r>
            <a:endParaRPr lang="en-US" altLang="zh-CN" dirty="0">
              <a:latin typeface="+mj-ea"/>
              <a:ea typeface="+mj-ea"/>
            </a:endParaRPr>
          </a:p>
          <a:p>
            <a:pPr lvl="1"/>
            <a:r>
              <a:rPr lang="zh-CN" altLang="en-US" dirty="0">
                <a:latin typeface="+mj-ea"/>
                <a:ea typeface="+mj-ea"/>
              </a:rPr>
              <a:t>晶体管数目</a:t>
            </a:r>
            <a:r>
              <a:rPr lang="en-US" dirty="0">
                <a:latin typeface="+mj-ea"/>
                <a:ea typeface="+mj-ea"/>
              </a:rPr>
              <a:t>≠</a:t>
            </a:r>
            <a:r>
              <a:rPr lang="zh-CN" altLang="en-US" dirty="0">
                <a:latin typeface="+mj-ea"/>
                <a:ea typeface="+mj-ea"/>
              </a:rPr>
              <a:t>频率</a:t>
            </a:r>
            <a:endParaRPr lang="en-US" dirty="0">
              <a:latin typeface="+mj-ea"/>
              <a:ea typeface="+mj-ea"/>
            </a:endParaRPr>
          </a:p>
        </p:txBody>
      </p:sp>
      <p:sp>
        <p:nvSpPr>
          <p:cNvPr id="4" name="Slide Number Placeholder 3">
            <a:extLst>
              <a:ext uri="{FF2B5EF4-FFF2-40B4-BE49-F238E27FC236}">
                <a16:creationId xmlns:a16="http://schemas.microsoft.com/office/drawing/2014/main" id="{72A8D38A-0863-6042-BF5F-75F76F11BBD8}"/>
              </a:ext>
            </a:extLst>
          </p:cNvPr>
          <p:cNvSpPr>
            <a:spLocks noGrp="1"/>
          </p:cNvSpPr>
          <p:nvPr>
            <p:ph type="sldNum" sz="quarter" idx="12"/>
          </p:nvPr>
        </p:nvSpPr>
        <p:spPr/>
        <p:txBody>
          <a:bodyPr/>
          <a:lstStyle/>
          <a:p>
            <a:pPr>
              <a:defRPr/>
            </a:pPr>
            <a:fld id="{CA40A734-EF3B-425E-9970-80954DDB0807}" type="slidenum">
              <a:rPr lang="zh-CN" altLang="en-US" smtClean="0"/>
              <a:pPr>
                <a:defRPr/>
              </a:pPr>
              <a:t>37</a:t>
            </a:fld>
            <a:endParaRPr lang="zh-CN" altLang="en-US"/>
          </a:p>
        </p:txBody>
      </p:sp>
      <p:sp>
        <p:nvSpPr>
          <p:cNvPr id="6" name="TextBox 5">
            <a:extLst>
              <a:ext uri="{FF2B5EF4-FFF2-40B4-BE49-F238E27FC236}">
                <a16:creationId xmlns:a16="http://schemas.microsoft.com/office/drawing/2014/main" id="{E05CC4DD-24A8-0A4D-9B11-960729AB2054}"/>
              </a:ext>
            </a:extLst>
          </p:cNvPr>
          <p:cNvSpPr txBox="1"/>
          <p:nvPr/>
        </p:nvSpPr>
        <p:spPr>
          <a:xfrm>
            <a:off x="8683352" y="7627623"/>
            <a:ext cx="2498633" cy="369332"/>
          </a:xfrm>
          <a:prstGeom prst="rect">
            <a:avLst/>
          </a:prstGeom>
          <a:noFill/>
        </p:spPr>
        <p:txBody>
          <a:bodyPr wrap="none" rtlCol="0">
            <a:spAutoFit/>
          </a:bodyPr>
          <a:lstStyle/>
          <a:p>
            <a:r>
              <a:rPr lang="zh-CN" altLang="en-US" dirty="0"/>
              <a:t>图片来源：</a:t>
            </a:r>
            <a:r>
              <a:rPr lang="en-US" altLang="zh-CN" dirty="0"/>
              <a:t>Ars </a:t>
            </a:r>
            <a:r>
              <a:rPr lang="en-US" altLang="zh-CN" dirty="0" err="1"/>
              <a:t>Technica</a:t>
            </a:r>
            <a:endParaRPr lang="en-US" dirty="0"/>
          </a:p>
        </p:txBody>
      </p:sp>
      <p:sp>
        <p:nvSpPr>
          <p:cNvPr id="7" name="TextBox 6">
            <a:extLst>
              <a:ext uri="{FF2B5EF4-FFF2-40B4-BE49-F238E27FC236}">
                <a16:creationId xmlns:a16="http://schemas.microsoft.com/office/drawing/2014/main" id="{FEA51FB5-0F8B-794E-8C15-9CFFA08B1F4E}"/>
              </a:ext>
            </a:extLst>
          </p:cNvPr>
          <p:cNvSpPr txBox="1"/>
          <p:nvPr/>
        </p:nvSpPr>
        <p:spPr>
          <a:xfrm>
            <a:off x="8930328" y="2602632"/>
            <a:ext cx="4968552" cy="3046988"/>
          </a:xfrm>
          <a:prstGeom prst="rect">
            <a:avLst/>
          </a:prstGeom>
          <a:noFill/>
        </p:spPr>
        <p:txBody>
          <a:bodyPr wrap="square" rtlCol="0">
            <a:spAutoFit/>
          </a:bodyPr>
          <a:lstStyle/>
          <a:p>
            <a:r>
              <a:rPr lang="zh-CN" altLang="en-US" sz="3200" dirty="0">
                <a:latin typeface="+mj-ea"/>
                <a:ea typeface="+mj-ea"/>
              </a:rPr>
              <a:t>摩尔定律还能持续多久？</a:t>
            </a:r>
            <a:endParaRPr lang="en-US" altLang="zh-CN" sz="3200" dirty="0">
              <a:latin typeface="+mj-ea"/>
              <a:ea typeface="+mj-ea"/>
            </a:endParaRPr>
          </a:p>
          <a:p>
            <a:pPr marL="285750" indent="-285750">
              <a:buFont typeface="Arial" panose="020B0604020202020204" pitchFamily="34" charset="0"/>
              <a:buChar char="•"/>
            </a:pPr>
            <a:r>
              <a:rPr lang="en-US" altLang="zh-CN" sz="3200" dirty="0">
                <a:latin typeface="+mj-ea"/>
                <a:ea typeface="+mj-ea"/>
              </a:rPr>
              <a:t>2021/2025</a:t>
            </a:r>
            <a:r>
              <a:rPr lang="zh-CN" altLang="en-US" sz="3200" dirty="0">
                <a:latin typeface="+mj-ea"/>
                <a:ea typeface="+mj-ea"/>
              </a:rPr>
              <a:t>年假说</a:t>
            </a:r>
            <a:endParaRPr lang="en-US" altLang="zh-CN" sz="3200" dirty="0">
              <a:latin typeface="+mj-ea"/>
              <a:ea typeface="+mj-ea"/>
            </a:endParaRPr>
          </a:p>
          <a:p>
            <a:pPr marL="1017211" lvl="1" indent="-285750">
              <a:buFont typeface="Arial" panose="020B0604020202020204" pitchFamily="34" charset="0"/>
              <a:buChar char="•"/>
            </a:pPr>
            <a:r>
              <a:rPr lang="zh-CN" altLang="en-US" sz="3200" dirty="0">
                <a:latin typeface="+mj-ea"/>
                <a:ea typeface="+mj-ea"/>
              </a:rPr>
              <a:t>没有失效</a:t>
            </a:r>
            <a:endParaRPr lang="en-US" altLang="zh-CN" sz="3200" dirty="0">
              <a:latin typeface="+mj-ea"/>
              <a:ea typeface="+mj-ea"/>
            </a:endParaRPr>
          </a:p>
          <a:p>
            <a:pPr marL="1017211" lvl="1" indent="-285750">
              <a:buFont typeface="Arial" panose="020B0604020202020204" pitchFamily="34" charset="0"/>
              <a:buChar char="•"/>
            </a:pPr>
            <a:r>
              <a:rPr lang="zh-CN" altLang="en-US" sz="3200" dirty="0">
                <a:latin typeface="+mj-ea"/>
                <a:ea typeface="+mj-ea"/>
              </a:rPr>
              <a:t>制程仍在降低</a:t>
            </a:r>
            <a:endParaRPr lang="en-US" altLang="zh-CN" sz="3200" dirty="0">
              <a:latin typeface="+mj-ea"/>
              <a:ea typeface="+mj-ea"/>
            </a:endParaRPr>
          </a:p>
          <a:p>
            <a:pPr marL="1017211" lvl="1" indent="-285750">
              <a:buFont typeface="Arial" panose="020B0604020202020204" pitchFamily="34" charset="0"/>
              <a:buChar char="•"/>
            </a:pPr>
            <a:r>
              <a:rPr lang="zh-CN" altLang="en-US" sz="3200" dirty="0">
                <a:latin typeface="+mj-ea"/>
                <a:ea typeface="+mj-ea"/>
              </a:rPr>
              <a:t>但有减慢的趋势</a:t>
            </a:r>
            <a:endParaRPr lang="en-US" altLang="zh-CN" sz="3200" dirty="0">
              <a:latin typeface="+mj-ea"/>
              <a:ea typeface="+mj-ea"/>
            </a:endParaRPr>
          </a:p>
          <a:p>
            <a:pPr marL="285750" indent="-285750">
              <a:buFont typeface="Arial" panose="020B0604020202020204" pitchFamily="34" charset="0"/>
              <a:buChar char="•"/>
            </a:pPr>
            <a:r>
              <a:rPr lang="zh-CN" altLang="en-US" sz="3200" dirty="0">
                <a:latin typeface="+mj-ea"/>
                <a:ea typeface="+mj-ea"/>
              </a:rPr>
              <a:t>量子穿隧效应</a:t>
            </a:r>
            <a:endParaRPr lang="en-US" altLang="zh-CN" sz="3200" dirty="0">
              <a:latin typeface="+mj-ea"/>
              <a:ea typeface="+mj-ea"/>
            </a:endParaRPr>
          </a:p>
        </p:txBody>
      </p:sp>
      <p:pic>
        <p:nvPicPr>
          <p:cNvPr id="1026" name="Picture 2" descr="See the source image">
            <a:extLst>
              <a:ext uri="{FF2B5EF4-FFF2-40B4-BE49-F238E27FC236}">
                <a16:creationId xmlns:a16="http://schemas.microsoft.com/office/drawing/2014/main" id="{DCE11537-B5AB-4509-B4C6-BA12B8A1B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285" y="2530624"/>
            <a:ext cx="7992888" cy="523054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C696B672-B8C3-49A1-8A74-2A859A3BAF16}"/>
              </a:ext>
            </a:extLst>
          </p:cNvPr>
          <p:cNvSpPr/>
          <p:nvPr/>
        </p:nvSpPr>
        <p:spPr>
          <a:xfrm>
            <a:off x="8930328" y="5854178"/>
            <a:ext cx="5009608" cy="1200329"/>
          </a:xfrm>
          <a:prstGeom prst="rect">
            <a:avLst/>
          </a:prstGeom>
        </p:spPr>
        <p:txBody>
          <a:bodyPr wrap="square">
            <a:spAutoFit/>
          </a:bodyPr>
          <a:lstStyle/>
          <a:p>
            <a:r>
              <a:rPr lang="en-US" altLang="zh-CN" dirty="0">
                <a:solidFill>
                  <a:srgbClr val="666666"/>
                </a:solidFill>
                <a:latin typeface="Roboto" panose="02000000000000000000" pitchFamily="2" charset="0"/>
              </a:rPr>
              <a:t>“The number of people predicting the death of Moore’s Law doubles</a:t>
            </a:r>
            <a:r>
              <a:rPr lang="en-US" altLang="zh-CN" b="1" dirty="0">
                <a:solidFill>
                  <a:srgbClr val="767676"/>
                </a:solidFill>
                <a:latin typeface="Roboto" panose="02000000000000000000" pitchFamily="2" charset="0"/>
              </a:rPr>
              <a:t> every two years.”</a:t>
            </a:r>
          </a:p>
          <a:p>
            <a:endParaRPr lang="en-US" altLang="zh-CN" b="1" dirty="0">
              <a:solidFill>
                <a:srgbClr val="767676"/>
              </a:solidFill>
              <a:latin typeface="Roboto" panose="02000000000000000000" pitchFamily="2" charset="0"/>
            </a:endParaRPr>
          </a:p>
          <a:p>
            <a:r>
              <a:rPr lang="en-US" altLang="zh-CN" b="1" dirty="0">
                <a:solidFill>
                  <a:srgbClr val="767676"/>
                </a:solidFill>
                <a:latin typeface="Roboto" panose="02000000000000000000" pitchFamily="2" charset="0"/>
              </a:rPr>
              <a:t>-Peter Lee, Vice President, Microsoft Research</a:t>
            </a:r>
            <a:endParaRPr lang="zh-CN" altLang="en-US" dirty="0"/>
          </a:p>
        </p:txBody>
      </p:sp>
    </p:spTree>
    <p:extLst>
      <p:ext uri="{BB962C8B-B14F-4D97-AF65-F5344CB8AC3E}">
        <p14:creationId xmlns:p14="http://schemas.microsoft.com/office/powerpoint/2010/main" val="3083678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E68395-8C02-614D-B636-6127E1B6538E}"/>
              </a:ext>
            </a:extLst>
          </p:cNvPr>
          <p:cNvSpPr>
            <a:spLocks noGrp="1"/>
          </p:cNvSpPr>
          <p:nvPr>
            <p:ph idx="1"/>
          </p:nvPr>
        </p:nvSpPr>
        <p:spPr/>
        <p:txBody>
          <a:bodyPr/>
          <a:lstStyle/>
          <a:p>
            <a:r>
              <a:rPr lang="zh-CN" altLang="en-US" dirty="0">
                <a:latin typeface="+mj-ea"/>
                <a:ea typeface="+mj-ea"/>
              </a:rPr>
              <a:t>串行速度提升已经结束</a:t>
            </a:r>
            <a:endParaRPr lang="en-US" altLang="zh-CN" dirty="0">
              <a:latin typeface="+mj-ea"/>
              <a:ea typeface="+mj-ea"/>
            </a:endParaRPr>
          </a:p>
          <a:p>
            <a:pPr lvl="1"/>
            <a:r>
              <a:rPr lang="zh-CN" altLang="en-US" dirty="0">
                <a:latin typeface="+mj-ea"/>
                <a:ea typeface="+mj-ea"/>
              </a:rPr>
              <a:t>无法继续提升</a:t>
            </a:r>
            <a:r>
              <a:rPr lang="zh-CN" altLang="en-US" dirty="0">
                <a:solidFill>
                  <a:srgbClr val="C00000"/>
                </a:solidFill>
                <a:latin typeface="+mj-ea"/>
                <a:ea typeface="+mj-ea"/>
              </a:rPr>
              <a:t>频率</a:t>
            </a:r>
            <a:endParaRPr lang="en-US" altLang="zh-CN" dirty="0">
              <a:solidFill>
                <a:srgbClr val="C00000"/>
              </a:solidFill>
              <a:latin typeface="+mj-ea"/>
              <a:ea typeface="+mj-ea"/>
            </a:endParaRPr>
          </a:p>
          <a:p>
            <a:pPr lvl="1"/>
            <a:r>
              <a:rPr lang="zh-CN" altLang="en-US" dirty="0">
                <a:latin typeface="+mj-ea"/>
                <a:ea typeface="+mj-ea"/>
              </a:rPr>
              <a:t>难以继续降低</a:t>
            </a:r>
            <a:r>
              <a:rPr lang="zh-CN" altLang="en-US" dirty="0">
                <a:solidFill>
                  <a:srgbClr val="C00000"/>
                </a:solidFill>
                <a:latin typeface="+mj-ea"/>
                <a:ea typeface="+mj-ea"/>
              </a:rPr>
              <a:t>功耗</a:t>
            </a:r>
            <a:endParaRPr lang="en-US" altLang="zh-CN" dirty="0">
              <a:solidFill>
                <a:srgbClr val="C00000"/>
              </a:solidFill>
              <a:latin typeface="+mj-ea"/>
              <a:ea typeface="+mj-ea"/>
            </a:endParaRPr>
          </a:p>
          <a:p>
            <a:r>
              <a:rPr lang="zh-CN" altLang="en-US" dirty="0">
                <a:latin typeface="+mj-ea"/>
                <a:ea typeface="+mj-ea"/>
              </a:rPr>
              <a:t>当前计算机性能提升趋势</a:t>
            </a:r>
            <a:endParaRPr lang="en-US" altLang="zh-CN" dirty="0">
              <a:latin typeface="+mj-ea"/>
              <a:ea typeface="+mj-ea"/>
            </a:endParaRPr>
          </a:p>
          <a:p>
            <a:pPr lvl="1"/>
            <a:r>
              <a:rPr lang="zh-CN" altLang="en-US" dirty="0">
                <a:latin typeface="+mj-ea"/>
                <a:ea typeface="+mj-ea"/>
              </a:rPr>
              <a:t>计算机</a:t>
            </a:r>
            <a:r>
              <a:rPr lang="zh-CN" altLang="en-US" dirty="0">
                <a:solidFill>
                  <a:srgbClr val="C00000"/>
                </a:solidFill>
                <a:latin typeface="+mj-ea"/>
                <a:ea typeface="+mj-ea"/>
              </a:rPr>
              <a:t>没有变得更快</a:t>
            </a:r>
            <a:r>
              <a:rPr lang="zh-CN" altLang="en-US" dirty="0">
                <a:latin typeface="+mj-ea"/>
                <a:ea typeface="+mj-ea"/>
              </a:rPr>
              <a:t>，而是变得</a:t>
            </a:r>
            <a:r>
              <a:rPr lang="zh-CN" altLang="en-US" dirty="0">
                <a:solidFill>
                  <a:srgbClr val="C00000"/>
                </a:solidFill>
                <a:latin typeface="+mj-ea"/>
                <a:ea typeface="+mj-ea"/>
              </a:rPr>
              <a:t>更宽</a:t>
            </a:r>
            <a:endParaRPr lang="en-US" altLang="zh-CN" dirty="0">
              <a:solidFill>
                <a:srgbClr val="C00000"/>
              </a:solidFill>
              <a:latin typeface="+mj-ea"/>
              <a:ea typeface="+mj-ea"/>
            </a:endParaRPr>
          </a:p>
          <a:p>
            <a:pPr lvl="2"/>
            <a:r>
              <a:rPr lang="zh-CN" altLang="en-US" dirty="0">
                <a:latin typeface="+mj-ea"/>
                <a:ea typeface="+mj-ea"/>
              </a:rPr>
              <a:t>多核</a:t>
            </a:r>
            <a:r>
              <a:rPr lang="en-US" altLang="zh-CN" dirty="0">
                <a:latin typeface="+mj-ea"/>
                <a:ea typeface="+mj-ea"/>
              </a:rPr>
              <a:t>CPU</a:t>
            </a:r>
            <a:r>
              <a:rPr lang="zh-CN" altLang="en-US" dirty="0">
                <a:latin typeface="+mj-ea"/>
                <a:ea typeface="+mj-ea"/>
              </a:rPr>
              <a:t>、</a:t>
            </a:r>
            <a:r>
              <a:rPr lang="en-US" altLang="zh-CN" dirty="0">
                <a:latin typeface="+mj-ea"/>
                <a:ea typeface="+mj-ea"/>
              </a:rPr>
              <a:t>GPU</a:t>
            </a:r>
            <a:r>
              <a:rPr lang="zh-CN" altLang="en-US" dirty="0">
                <a:latin typeface="+mj-ea"/>
                <a:ea typeface="+mj-ea"/>
              </a:rPr>
              <a:t>、超级计算机</a:t>
            </a:r>
            <a:endParaRPr lang="en-US" altLang="zh-CN" dirty="0">
              <a:latin typeface="+mj-ea"/>
              <a:ea typeface="+mj-ea"/>
            </a:endParaRPr>
          </a:p>
          <a:p>
            <a:pPr lvl="1"/>
            <a:r>
              <a:rPr lang="zh-CN" altLang="en-US" dirty="0">
                <a:solidFill>
                  <a:srgbClr val="C00000"/>
                </a:solidFill>
                <a:latin typeface="+mj-ea"/>
                <a:ea typeface="+mj-ea"/>
              </a:rPr>
              <a:t>数据</a:t>
            </a:r>
            <a:r>
              <a:rPr lang="zh-CN" altLang="en-US" dirty="0">
                <a:latin typeface="+mj-ea"/>
                <a:ea typeface="+mj-ea"/>
              </a:rPr>
              <a:t>级别的并行</a:t>
            </a:r>
            <a:endParaRPr lang="en-US" altLang="zh-CN" dirty="0">
              <a:latin typeface="+mj-ea"/>
              <a:ea typeface="+mj-ea"/>
            </a:endParaRPr>
          </a:p>
          <a:p>
            <a:pPr lvl="2"/>
            <a:r>
              <a:rPr lang="zh-CN" altLang="en-US" dirty="0">
                <a:latin typeface="+mj-ea"/>
                <a:ea typeface="+mj-ea"/>
              </a:rPr>
              <a:t>同样的指令作用于多个数据</a:t>
            </a:r>
            <a:endParaRPr lang="en-US" altLang="zh-CN" dirty="0">
              <a:latin typeface="+mj-ea"/>
              <a:ea typeface="+mj-ea"/>
            </a:endParaRPr>
          </a:p>
          <a:p>
            <a:pPr lvl="1"/>
            <a:r>
              <a:rPr lang="zh-CN" altLang="en-US" dirty="0">
                <a:solidFill>
                  <a:srgbClr val="C00000"/>
                </a:solidFill>
                <a:latin typeface="+mj-ea"/>
                <a:ea typeface="+mj-ea"/>
              </a:rPr>
              <a:t>线程</a:t>
            </a:r>
            <a:r>
              <a:rPr lang="zh-CN" altLang="en-US" dirty="0">
                <a:latin typeface="+mj-ea"/>
                <a:ea typeface="+mj-ea"/>
              </a:rPr>
              <a:t>级别的并行</a:t>
            </a:r>
            <a:endParaRPr lang="en-US" altLang="zh-CN" dirty="0">
              <a:latin typeface="+mj-ea"/>
              <a:ea typeface="+mj-ea"/>
            </a:endParaRPr>
          </a:p>
          <a:p>
            <a:pPr lvl="1"/>
            <a:endParaRPr lang="en-US" dirty="0">
              <a:latin typeface="+mj-ea"/>
              <a:ea typeface="+mj-ea"/>
            </a:endParaRPr>
          </a:p>
        </p:txBody>
      </p:sp>
      <p:sp>
        <p:nvSpPr>
          <p:cNvPr id="4" name="Slide Number Placeholder 3">
            <a:extLst>
              <a:ext uri="{FF2B5EF4-FFF2-40B4-BE49-F238E27FC236}">
                <a16:creationId xmlns:a16="http://schemas.microsoft.com/office/drawing/2014/main" id="{301E91C6-32B2-4449-97FB-DA2B067C8874}"/>
              </a:ext>
            </a:extLst>
          </p:cNvPr>
          <p:cNvSpPr>
            <a:spLocks noGrp="1"/>
          </p:cNvSpPr>
          <p:nvPr>
            <p:ph type="sldNum" sz="quarter" idx="12"/>
          </p:nvPr>
        </p:nvSpPr>
        <p:spPr/>
        <p:txBody>
          <a:bodyPr/>
          <a:lstStyle/>
          <a:p>
            <a:pPr>
              <a:defRPr/>
            </a:pPr>
            <a:fld id="{CA40A734-EF3B-425E-9970-80954DDB0807}" type="slidenum">
              <a:rPr lang="zh-CN" altLang="en-US" smtClean="0"/>
              <a:pPr>
                <a:defRPr/>
              </a:pPr>
              <a:t>38</a:t>
            </a:fld>
            <a:endParaRPr lang="zh-CN" altLang="en-US"/>
          </a:p>
        </p:txBody>
      </p:sp>
      <p:sp>
        <p:nvSpPr>
          <p:cNvPr id="6" name="Title 5">
            <a:extLst>
              <a:ext uri="{FF2B5EF4-FFF2-40B4-BE49-F238E27FC236}">
                <a16:creationId xmlns:a16="http://schemas.microsoft.com/office/drawing/2014/main" id="{B774279C-A495-B742-A5D3-B6EA3A12F962}"/>
              </a:ext>
            </a:extLst>
          </p:cNvPr>
          <p:cNvSpPr>
            <a:spLocks noGrp="1"/>
          </p:cNvSpPr>
          <p:nvPr>
            <p:ph type="title"/>
          </p:nvPr>
        </p:nvSpPr>
        <p:spPr/>
        <p:txBody>
          <a:bodyPr>
            <a:normAutofit fontScale="90000"/>
          </a:bodyPr>
          <a:lstStyle/>
          <a:p>
            <a:r>
              <a:rPr lang="en-US" altLang="zh-CN" dirty="0"/>
              <a:t>Why</a:t>
            </a:r>
            <a:r>
              <a:rPr lang="zh-CN" altLang="en-US" dirty="0"/>
              <a:t> </a:t>
            </a:r>
            <a:r>
              <a:rPr lang="en-US" altLang="zh-CN" dirty="0"/>
              <a:t>GPU (CUDA)?</a:t>
            </a:r>
            <a:endParaRPr lang="en-US" dirty="0"/>
          </a:p>
        </p:txBody>
      </p:sp>
      <p:pic>
        <p:nvPicPr>
          <p:cNvPr id="5" name="Picture 4">
            <a:extLst>
              <a:ext uri="{FF2B5EF4-FFF2-40B4-BE49-F238E27FC236}">
                <a16:creationId xmlns:a16="http://schemas.microsoft.com/office/drawing/2014/main" id="{26793070-949F-4046-AE2C-79BEC1919126}"/>
              </a:ext>
            </a:extLst>
          </p:cNvPr>
          <p:cNvPicPr>
            <a:picLocks noChangeAspect="1"/>
          </p:cNvPicPr>
          <p:nvPr/>
        </p:nvPicPr>
        <p:blipFill>
          <a:blip r:embed="rId3"/>
          <a:stretch>
            <a:fillRect/>
          </a:stretch>
        </p:blipFill>
        <p:spPr>
          <a:xfrm>
            <a:off x="9403432" y="2674640"/>
            <a:ext cx="3277662" cy="2458247"/>
          </a:xfrm>
          <a:prstGeom prst="rect">
            <a:avLst/>
          </a:prstGeom>
        </p:spPr>
      </p:pic>
      <p:pic>
        <p:nvPicPr>
          <p:cNvPr id="7" name="Picture 5">
            <a:extLst>
              <a:ext uri="{FF2B5EF4-FFF2-40B4-BE49-F238E27FC236}">
                <a16:creationId xmlns:a16="http://schemas.microsoft.com/office/drawing/2014/main" id="{30D0674C-88A8-4DF2-86DC-781A060CDEBE}"/>
              </a:ext>
            </a:extLst>
          </p:cNvPr>
          <p:cNvPicPr>
            <a:picLocks noChangeAspect="1"/>
          </p:cNvPicPr>
          <p:nvPr/>
        </p:nvPicPr>
        <p:blipFill>
          <a:blip r:embed="rId4"/>
          <a:stretch>
            <a:fillRect/>
          </a:stretch>
        </p:blipFill>
        <p:spPr>
          <a:xfrm>
            <a:off x="9522973" y="5479621"/>
            <a:ext cx="3038579" cy="2304256"/>
          </a:xfrm>
          <a:prstGeom prst="rect">
            <a:avLst/>
          </a:prstGeom>
        </p:spPr>
      </p:pic>
      <p:cxnSp>
        <p:nvCxnSpPr>
          <p:cNvPr id="8" name="直接箭头连接符 7">
            <a:extLst>
              <a:ext uri="{FF2B5EF4-FFF2-40B4-BE49-F238E27FC236}">
                <a16:creationId xmlns:a16="http://schemas.microsoft.com/office/drawing/2014/main" id="{837F94A5-D016-40F3-A99B-9A9DC2ACD2E5}"/>
              </a:ext>
            </a:extLst>
          </p:cNvPr>
          <p:cNvCxnSpPr/>
          <p:nvPr/>
        </p:nvCxnSpPr>
        <p:spPr>
          <a:xfrm>
            <a:off x="11059616" y="4978896"/>
            <a:ext cx="0" cy="576064"/>
          </a:xfrm>
          <a:prstGeom prst="straightConnector1">
            <a:avLst/>
          </a:prstGeom>
          <a:ln w="114300">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AEB26728-73DD-4239-AAC3-5F000DAD2ABA}"/>
              </a:ext>
            </a:extLst>
          </p:cNvPr>
          <p:cNvSpPr/>
          <p:nvPr/>
        </p:nvSpPr>
        <p:spPr>
          <a:xfrm>
            <a:off x="12561552" y="7414545"/>
            <a:ext cx="1569660" cy="369332"/>
          </a:xfrm>
          <a:prstGeom prst="rect">
            <a:avLst/>
          </a:prstGeom>
        </p:spPr>
        <p:txBody>
          <a:bodyPr wrap="none">
            <a:spAutoFit/>
          </a:bodyPr>
          <a:lstStyle/>
          <a:p>
            <a:r>
              <a:rPr lang="zh-CN" altLang="en-US" dirty="0"/>
              <a:t>图片来自网络</a:t>
            </a:r>
            <a:endParaRPr lang="en-US" altLang="zh-CN" dirty="0"/>
          </a:p>
        </p:txBody>
      </p:sp>
    </p:spTree>
    <p:extLst>
      <p:ext uri="{BB962C8B-B14F-4D97-AF65-F5344CB8AC3E}">
        <p14:creationId xmlns:p14="http://schemas.microsoft.com/office/powerpoint/2010/main" val="1409355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E68395-8C02-614D-B636-6127E1B6538E}"/>
              </a:ext>
            </a:extLst>
          </p:cNvPr>
          <p:cNvSpPr>
            <a:spLocks noGrp="1"/>
          </p:cNvSpPr>
          <p:nvPr>
            <p:ph idx="1"/>
          </p:nvPr>
        </p:nvSpPr>
        <p:spPr/>
        <p:txBody>
          <a:bodyPr/>
          <a:lstStyle/>
          <a:p>
            <a:r>
              <a:rPr lang="en-US" altLang="zh-CN" sz="4000" dirty="0">
                <a:latin typeface="+mj-ea"/>
                <a:ea typeface="+mj-ea"/>
              </a:rPr>
              <a:t>GPGPU</a:t>
            </a:r>
            <a:r>
              <a:rPr lang="zh-CN" altLang="en-US" sz="4000" dirty="0">
                <a:latin typeface="+mj-ea"/>
              </a:rPr>
              <a:t> （</a:t>
            </a:r>
            <a:r>
              <a:rPr lang="en-US" altLang="zh-CN" sz="4000" dirty="0">
                <a:latin typeface="+mj-ea"/>
              </a:rPr>
              <a:t>General</a:t>
            </a:r>
            <a:r>
              <a:rPr lang="zh-CN" altLang="en-US" sz="4000" dirty="0">
                <a:latin typeface="+mj-ea"/>
              </a:rPr>
              <a:t> </a:t>
            </a:r>
            <a:r>
              <a:rPr lang="en-US" altLang="zh-CN" sz="4000" dirty="0">
                <a:latin typeface="+mj-ea"/>
              </a:rPr>
              <a:t>Purpose</a:t>
            </a:r>
            <a:r>
              <a:rPr lang="zh-CN" altLang="en-US" sz="4000" dirty="0">
                <a:latin typeface="+mj-ea"/>
              </a:rPr>
              <a:t> </a:t>
            </a:r>
            <a:r>
              <a:rPr lang="en-US" altLang="zh-CN" sz="4000" dirty="0">
                <a:latin typeface="+mj-ea"/>
              </a:rPr>
              <a:t>Computing</a:t>
            </a:r>
            <a:r>
              <a:rPr lang="zh-CN" altLang="en-US" sz="4000" dirty="0">
                <a:latin typeface="+mj-ea"/>
              </a:rPr>
              <a:t> </a:t>
            </a:r>
            <a:r>
              <a:rPr lang="en-US" altLang="zh-CN" sz="4000" dirty="0">
                <a:latin typeface="+mj-ea"/>
              </a:rPr>
              <a:t>for</a:t>
            </a:r>
            <a:r>
              <a:rPr lang="zh-CN" altLang="en-US" sz="4000" dirty="0">
                <a:latin typeface="+mj-ea"/>
              </a:rPr>
              <a:t> </a:t>
            </a:r>
            <a:r>
              <a:rPr lang="en-US" altLang="zh-CN" sz="4000" dirty="0">
                <a:latin typeface="+mj-ea"/>
              </a:rPr>
              <a:t>GPU)</a:t>
            </a:r>
            <a:r>
              <a:rPr lang="zh-CN" altLang="en-US" sz="4000" dirty="0">
                <a:latin typeface="+mj-ea"/>
              </a:rPr>
              <a:t> </a:t>
            </a:r>
            <a:endParaRPr lang="en-US" altLang="zh-CN" sz="4000" dirty="0">
              <a:latin typeface="+mj-ea"/>
              <a:ea typeface="+mj-ea"/>
            </a:endParaRPr>
          </a:p>
          <a:p>
            <a:pPr lvl="1"/>
            <a:r>
              <a:rPr lang="en-US" altLang="zh-CN" sz="3600" dirty="0">
                <a:latin typeface="+mj-ea"/>
                <a:ea typeface="+mj-ea"/>
              </a:rPr>
              <a:t>GPU</a:t>
            </a:r>
            <a:r>
              <a:rPr lang="zh-CN" altLang="en-US" sz="3600" dirty="0">
                <a:latin typeface="+mj-ea"/>
                <a:ea typeface="+mj-ea"/>
              </a:rPr>
              <a:t>特征</a:t>
            </a:r>
            <a:endParaRPr lang="en-US" altLang="zh-CN" sz="3600" dirty="0">
              <a:latin typeface="+mj-ea"/>
              <a:ea typeface="+mj-ea"/>
            </a:endParaRPr>
          </a:p>
          <a:p>
            <a:pPr lvl="2"/>
            <a:r>
              <a:rPr lang="zh-CN" altLang="en-US" sz="3200" dirty="0">
                <a:latin typeface="+mj-ea"/>
                <a:ea typeface="+mj-ea"/>
              </a:rPr>
              <a:t>高度并行化：同样指令应用于大量数据上</a:t>
            </a:r>
            <a:endParaRPr lang="en-US" altLang="zh-CN" sz="3200" dirty="0">
              <a:latin typeface="+mj-ea"/>
              <a:ea typeface="+mj-ea"/>
            </a:endParaRPr>
          </a:p>
          <a:p>
            <a:pPr lvl="2"/>
            <a:r>
              <a:rPr lang="zh-CN" altLang="en-US" sz="3200" dirty="0">
                <a:latin typeface="+mj-ea"/>
                <a:ea typeface="+mj-ea"/>
              </a:rPr>
              <a:t>大量运算核心</a:t>
            </a:r>
            <a:endParaRPr lang="en-US" altLang="zh-CN" sz="3200" dirty="0">
              <a:latin typeface="+mj-ea"/>
              <a:ea typeface="+mj-ea"/>
            </a:endParaRPr>
          </a:p>
          <a:p>
            <a:pPr lvl="2"/>
            <a:endParaRPr lang="en-US" sz="3200" dirty="0">
              <a:latin typeface="+mj-ea"/>
              <a:ea typeface="+mj-ea"/>
            </a:endParaRPr>
          </a:p>
        </p:txBody>
      </p:sp>
      <p:sp>
        <p:nvSpPr>
          <p:cNvPr id="4" name="Slide Number Placeholder 3">
            <a:extLst>
              <a:ext uri="{FF2B5EF4-FFF2-40B4-BE49-F238E27FC236}">
                <a16:creationId xmlns:a16="http://schemas.microsoft.com/office/drawing/2014/main" id="{301E91C6-32B2-4449-97FB-DA2B067C8874}"/>
              </a:ext>
            </a:extLst>
          </p:cNvPr>
          <p:cNvSpPr>
            <a:spLocks noGrp="1"/>
          </p:cNvSpPr>
          <p:nvPr>
            <p:ph type="sldNum" sz="quarter" idx="12"/>
          </p:nvPr>
        </p:nvSpPr>
        <p:spPr/>
        <p:txBody>
          <a:bodyPr/>
          <a:lstStyle/>
          <a:p>
            <a:pPr>
              <a:defRPr/>
            </a:pPr>
            <a:fld id="{CA40A734-EF3B-425E-9970-80954DDB0807}" type="slidenum">
              <a:rPr lang="zh-CN" altLang="en-US" smtClean="0"/>
              <a:pPr>
                <a:defRPr/>
              </a:pPr>
              <a:t>39</a:t>
            </a:fld>
            <a:endParaRPr lang="zh-CN" altLang="en-US"/>
          </a:p>
        </p:txBody>
      </p:sp>
      <p:sp>
        <p:nvSpPr>
          <p:cNvPr id="6" name="Title 5">
            <a:extLst>
              <a:ext uri="{FF2B5EF4-FFF2-40B4-BE49-F238E27FC236}">
                <a16:creationId xmlns:a16="http://schemas.microsoft.com/office/drawing/2014/main" id="{B774279C-A495-B742-A5D3-B6EA3A12F962}"/>
              </a:ext>
            </a:extLst>
          </p:cNvPr>
          <p:cNvSpPr>
            <a:spLocks noGrp="1"/>
          </p:cNvSpPr>
          <p:nvPr>
            <p:ph type="title"/>
          </p:nvPr>
        </p:nvSpPr>
        <p:spPr/>
        <p:txBody>
          <a:bodyPr>
            <a:normAutofit fontScale="90000"/>
          </a:bodyPr>
          <a:lstStyle/>
          <a:p>
            <a:r>
              <a:rPr lang="en-US" altLang="zh-CN" dirty="0"/>
              <a:t>Why</a:t>
            </a:r>
            <a:r>
              <a:rPr lang="zh-CN" altLang="en-US" dirty="0"/>
              <a:t> </a:t>
            </a:r>
            <a:r>
              <a:rPr lang="en-US" altLang="zh-CN" dirty="0"/>
              <a:t>GPU (CUDA)?</a:t>
            </a:r>
            <a:endParaRPr lang="en-US" dirty="0"/>
          </a:p>
        </p:txBody>
      </p:sp>
      <p:sp>
        <p:nvSpPr>
          <p:cNvPr id="9" name="TextBox 8">
            <a:extLst>
              <a:ext uri="{FF2B5EF4-FFF2-40B4-BE49-F238E27FC236}">
                <a16:creationId xmlns:a16="http://schemas.microsoft.com/office/drawing/2014/main" id="{6D84C762-0A5C-8D4A-9B14-494A808D3051}"/>
              </a:ext>
            </a:extLst>
          </p:cNvPr>
          <p:cNvSpPr txBox="1"/>
          <p:nvPr/>
        </p:nvSpPr>
        <p:spPr>
          <a:xfrm>
            <a:off x="11295931" y="7633900"/>
            <a:ext cx="1923925" cy="369332"/>
          </a:xfrm>
          <a:prstGeom prst="rect">
            <a:avLst/>
          </a:prstGeom>
          <a:noFill/>
        </p:spPr>
        <p:txBody>
          <a:bodyPr wrap="none" rtlCol="0">
            <a:spAutoFit/>
          </a:bodyPr>
          <a:lstStyle/>
          <a:p>
            <a:r>
              <a:rPr lang="zh-CN" altLang="en-US" dirty="0">
                <a:latin typeface="+mj-ea"/>
                <a:ea typeface="+mj-ea"/>
              </a:rPr>
              <a:t>图片来自</a:t>
            </a:r>
            <a:r>
              <a:rPr lang="en-US" altLang="zh-CN" dirty="0">
                <a:latin typeface="+mj-ea"/>
                <a:ea typeface="+mj-ea"/>
              </a:rPr>
              <a:t>NVIDIA</a:t>
            </a:r>
            <a:endParaRPr lang="en-US" dirty="0">
              <a:latin typeface="+mj-ea"/>
              <a:ea typeface="+mj-ea"/>
            </a:endParaRPr>
          </a:p>
        </p:txBody>
      </p:sp>
      <p:pic>
        <p:nvPicPr>
          <p:cNvPr id="5" name="Picture 4">
            <a:extLst>
              <a:ext uri="{FF2B5EF4-FFF2-40B4-BE49-F238E27FC236}">
                <a16:creationId xmlns:a16="http://schemas.microsoft.com/office/drawing/2014/main" id="{C8FE84D4-D253-6E45-BFAD-163FB6D5870B}"/>
              </a:ext>
            </a:extLst>
          </p:cNvPr>
          <p:cNvPicPr>
            <a:picLocks noChangeAspect="1"/>
          </p:cNvPicPr>
          <p:nvPr/>
        </p:nvPicPr>
        <p:blipFill>
          <a:blip r:embed="rId2"/>
          <a:stretch>
            <a:fillRect/>
          </a:stretch>
        </p:blipFill>
        <p:spPr>
          <a:xfrm>
            <a:off x="1588368" y="3803958"/>
            <a:ext cx="11487472" cy="3839234"/>
          </a:xfrm>
          <a:prstGeom prst="rect">
            <a:avLst/>
          </a:prstGeom>
        </p:spPr>
      </p:pic>
    </p:spTree>
    <p:extLst>
      <p:ext uri="{BB962C8B-B14F-4D97-AF65-F5344CB8AC3E}">
        <p14:creationId xmlns:p14="http://schemas.microsoft.com/office/powerpoint/2010/main" val="1342556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41A7-7E0C-104D-BF98-4AE082E97497}"/>
              </a:ext>
            </a:extLst>
          </p:cNvPr>
          <p:cNvSpPr>
            <a:spLocks noGrp="1"/>
          </p:cNvSpPr>
          <p:nvPr>
            <p:ph type="title"/>
          </p:nvPr>
        </p:nvSpPr>
        <p:spPr/>
        <p:txBody>
          <a:bodyPr>
            <a:normAutofit fontScale="90000"/>
          </a:bodyPr>
          <a:lstStyle/>
          <a:p>
            <a:r>
              <a:rPr lang="zh-CN" altLang="en-US" dirty="0"/>
              <a:t>本次课程概要</a:t>
            </a:r>
            <a:endParaRPr lang="en-US" dirty="0"/>
          </a:p>
        </p:txBody>
      </p:sp>
      <p:sp>
        <p:nvSpPr>
          <p:cNvPr id="3" name="Content Placeholder 2">
            <a:extLst>
              <a:ext uri="{FF2B5EF4-FFF2-40B4-BE49-F238E27FC236}">
                <a16:creationId xmlns:a16="http://schemas.microsoft.com/office/drawing/2014/main" id="{24EA8D66-BB45-7C42-B091-7995F3583650}"/>
              </a:ext>
            </a:extLst>
          </p:cNvPr>
          <p:cNvSpPr>
            <a:spLocks noGrp="1"/>
          </p:cNvSpPr>
          <p:nvPr>
            <p:ph idx="1"/>
          </p:nvPr>
        </p:nvSpPr>
        <p:spPr/>
        <p:txBody>
          <a:bodyPr/>
          <a:lstStyle/>
          <a:p>
            <a:r>
              <a:rPr lang="en-US" altLang="zh-CN"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History of GPU</a:t>
            </a:r>
          </a:p>
          <a:p>
            <a:r>
              <a:rPr lang="en-US" altLang="zh-CN"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Why</a:t>
            </a:r>
            <a:r>
              <a:rPr lang="zh-CN" altLang="en-US" dirty="0">
                <a:solidFill>
                  <a:schemeClr val="accent1"/>
                </a:solidFill>
                <a:latin typeface="Helvetica Neue" panose="02000503000000020004" pitchFamily="2" charset="0"/>
                <a:cs typeface="Helvetica Neue" panose="02000503000000020004" pitchFamily="2" charset="0"/>
              </a:rPr>
              <a:t> </a:t>
            </a:r>
            <a:r>
              <a:rPr lang="en-US" altLang="zh-CN" dirty="0">
                <a:solidFill>
                  <a:schemeClr val="accent1"/>
                </a:solidFill>
                <a:latin typeface="Helvetica Neue" panose="02000503000000020004" pitchFamily="2" charset="0"/>
                <a:cs typeface="Helvetica Neue" panose="02000503000000020004" pitchFamily="2" charset="0"/>
              </a:rPr>
              <a:t>GPU (</a:t>
            </a:r>
            <a:r>
              <a:rPr lang="en-US" altLang="zh-CN"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CUDA)</a:t>
            </a:r>
            <a:r>
              <a:rPr lang="zh-CN" altLang="en-US" dirty="0">
                <a:solidFill>
                  <a:schemeClr val="accent1"/>
                </a:solidFill>
              </a:rPr>
              <a:t>？</a:t>
            </a:r>
            <a:endParaRPr lang="en-US" altLang="zh-CN" dirty="0">
              <a:solidFill>
                <a:schemeClr val="accent1"/>
              </a:solidFill>
            </a:endParaRPr>
          </a:p>
          <a:p>
            <a:r>
              <a:rPr lang="en-US" altLang="zh-CN" dirty="0">
                <a:latin typeface="Helvetica Neue" panose="02000503000000020004" pitchFamily="2" charset="0"/>
                <a:ea typeface="Helvetica Neue" panose="02000503000000020004" pitchFamily="2" charset="0"/>
                <a:cs typeface="Helvetica Neue" panose="02000503000000020004" pitchFamily="2" charset="0"/>
              </a:rPr>
              <a:t>GPU (CUDA) </a:t>
            </a:r>
            <a:r>
              <a:rPr lang="zh-CN" altLang="en-US" dirty="0"/>
              <a:t>加速效果</a:t>
            </a:r>
            <a:endParaRPr lang="en-US" altLang="zh-CN" dirty="0"/>
          </a:p>
          <a:p>
            <a:r>
              <a:rPr lang="zh-CN" altLang="en-US" dirty="0"/>
              <a:t>安装与项目创建</a:t>
            </a:r>
            <a:endParaRPr lang="en-US" altLang="zh-CN" dirty="0"/>
          </a:p>
          <a:p>
            <a:endParaRPr lang="en-US" dirty="0"/>
          </a:p>
        </p:txBody>
      </p:sp>
      <p:sp>
        <p:nvSpPr>
          <p:cNvPr id="4" name="Slide Number Placeholder 3">
            <a:extLst>
              <a:ext uri="{FF2B5EF4-FFF2-40B4-BE49-F238E27FC236}">
                <a16:creationId xmlns:a16="http://schemas.microsoft.com/office/drawing/2014/main" id="{04A6816E-9D35-F346-9371-8373DB6E66EF}"/>
              </a:ext>
            </a:extLst>
          </p:cNvPr>
          <p:cNvSpPr>
            <a:spLocks noGrp="1"/>
          </p:cNvSpPr>
          <p:nvPr>
            <p:ph type="sldNum" sz="quarter" idx="12"/>
          </p:nvPr>
        </p:nvSpPr>
        <p:spPr/>
        <p:txBody>
          <a:bodyPr/>
          <a:lstStyle/>
          <a:p>
            <a:pPr>
              <a:defRPr/>
            </a:pPr>
            <a:fld id="{CA40A734-EF3B-425E-9970-80954DDB0807}" type="slidenum">
              <a:rPr lang="zh-CN" altLang="en-US" smtClean="0"/>
              <a:pPr>
                <a:defRPr/>
              </a:pPr>
              <a:t>4</a:t>
            </a:fld>
            <a:endParaRPr lang="zh-CN" altLang="en-US"/>
          </a:p>
        </p:txBody>
      </p:sp>
    </p:spTree>
    <p:extLst>
      <p:ext uri="{BB962C8B-B14F-4D97-AF65-F5344CB8AC3E}">
        <p14:creationId xmlns:p14="http://schemas.microsoft.com/office/powerpoint/2010/main" val="3650622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E68395-8C02-614D-B636-6127E1B6538E}"/>
              </a:ext>
            </a:extLst>
          </p:cNvPr>
          <p:cNvSpPr>
            <a:spLocks noGrp="1"/>
          </p:cNvSpPr>
          <p:nvPr>
            <p:ph idx="1"/>
          </p:nvPr>
        </p:nvSpPr>
        <p:spPr/>
        <p:txBody>
          <a:bodyPr/>
          <a:lstStyle/>
          <a:p>
            <a:r>
              <a:rPr lang="en-US" altLang="zh-CN" dirty="0">
                <a:latin typeface="+mj-ea"/>
                <a:ea typeface="+mj-ea"/>
              </a:rPr>
              <a:t>GPGPU</a:t>
            </a:r>
          </a:p>
          <a:p>
            <a:pPr lvl="1"/>
            <a:r>
              <a:rPr lang="zh-CN" altLang="en-US" dirty="0">
                <a:latin typeface="+mj-ea"/>
                <a:ea typeface="+mj-ea"/>
              </a:rPr>
              <a:t>图形绘制简易流程</a:t>
            </a:r>
            <a:endParaRPr lang="en-US" dirty="0">
              <a:latin typeface="+mj-ea"/>
              <a:ea typeface="+mj-ea"/>
            </a:endParaRPr>
          </a:p>
        </p:txBody>
      </p:sp>
      <p:sp>
        <p:nvSpPr>
          <p:cNvPr id="4" name="Slide Number Placeholder 3">
            <a:extLst>
              <a:ext uri="{FF2B5EF4-FFF2-40B4-BE49-F238E27FC236}">
                <a16:creationId xmlns:a16="http://schemas.microsoft.com/office/drawing/2014/main" id="{301E91C6-32B2-4449-97FB-DA2B067C8874}"/>
              </a:ext>
            </a:extLst>
          </p:cNvPr>
          <p:cNvSpPr>
            <a:spLocks noGrp="1"/>
          </p:cNvSpPr>
          <p:nvPr>
            <p:ph type="sldNum" sz="quarter" idx="12"/>
          </p:nvPr>
        </p:nvSpPr>
        <p:spPr/>
        <p:txBody>
          <a:bodyPr/>
          <a:lstStyle/>
          <a:p>
            <a:pPr>
              <a:defRPr/>
            </a:pPr>
            <a:fld id="{CA40A734-EF3B-425E-9970-80954DDB0807}" type="slidenum">
              <a:rPr lang="zh-CN" altLang="en-US" smtClean="0"/>
              <a:pPr>
                <a:defRPr/>
              </a:pPr>
              <a:t>40</a:t>
            </a:fld>
            <a:endParaRPr lang="zh-CN" altLang="en-US"/>
          </a:p>
        </p:txBody>
      </p:sp>
      <p:sp>
        <p:nvSpPr>
          <p:cNvPr id="6" name="Title 5">
            <a:extLst>
              <a:ext uri="{FF2B5EF4-FFF2-40B4-BE49-F238E27FC236}">
                <a16:creationId xmlns:a16="http://schemas.microsoft.com/office/drawing/2014/main" id="{B774279C-A495-B742-A5D3-B6EA3A12F962}"/>
              </a:ext>
            </a:extLst>
          </p:cNvPr>
          <p:cNvSpPr>
            <a:spLocks noGrp="1"/>
          </p:cNvSpPr>
          <p:nvPr>
            <p:ph type="title"/>
          </p:nvPr>
        </p:nvSpPr>
        <p:spPr/>
        <p:txBody>
          <a:bodyPr>
            <a:normAutofit fontScale="90000"/>
          </a:bodyPr>
          <a:lstStyle/>
          <a:p>
            <a:r>
              <a:rPr lang="en-US" altLang="zh-CN" dirty="0"/>
              <a:t>Why</a:t>
            </a:r>
            <a:r>
              <a:rPr lang="zh-CN" altLang="en-US" dirty="0"/>
              <a:t> </a:t>
            </a:r>
            <a:r>
              <a:rPr lang="en-US" altLang="zh-CN" dirty="0"/>
              <a:t>GPU (CUDA)?</a:t>
            </a:r>
            <a:endParaRPr lang="en-US" dirty="0"/>
          </a:p>
        </p:txBody>
      </p:sp>
      <p:pic>
        <p:nvPicPr>
          <p:cNvPr id="8" name="Picture 7">
            <a:extLst>
              <a:ext uri="{FF2B5EF4-FFF2-40B4-BE49-F238E27FC236}">
                <a16:creationId xmlns:a16="http://schemas.microsoft.com/office/drawing/2014/main" id="{E381C9C9-2BBB-914A-9964-144673D5ED1E}"/>
              </a:ext>
            </a:extLst>
          </p:cNvPr>
          <p:cNvPicPr>
            <a:picLocks noChangeAspect="1"/>
          </p:cNvPicPr>
          <p:nvPr/>
        </p:nvPicPr>
        <p:blipFill>
          <a:blip r:embed="rId2"/>
          <a:stretch>
            <a:fillRect/>
          </a:stretch>
        </p:blipFill>
        <p:spPr>
          <a:xfrm>
            <a:off x="1803400" y="2618432"/>
            <a:ext cx="11023600" cy="5384800"/>
          </a:xfrm>
          <a:prstGeom prst="rect">
            <a:avLst/>
          </a:prstGeom>
        </p:spPr>
      </p:pic>
    </p:spTree>
    <p:extLst>
      <p:ext uri="{BB962C8B-B14F-4D97-AF65-F5344CB8AC3E}">
        <p14:creationId xmlns:p14="http://schemas.microsoft.com/office/powerpoint/2010/main" val="2990479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E68395-8C02-614D-B636-6127E1B6538E}"/>
              </a:ext>
            </a:extLst>
          </p:cNvPr>
          <p:cNvSpPr>
            <a:spLocks noGrp="1"/>
          </p:cNvSpPr>
          <p:nvPr>
            <p:ph idx="1"/>
          </p:nvPr>
        </p:nvSpPr>
        <p:spPr/>
        <p:txBody>
          <a:bodyPr/>
          <a:lstStyle/>
          <a:p>
            <a:r>
              <a:rPr lang="en-US" altLang="zh-CN" sz="4000" dirty="0">
                <a:latin typeface="+mj-ea"/>
                <a:ea typeface="+mj-ea"/>
              </a:rPr>
              <a:t>GPGPU</a:t>
            </a:r>
            <a:r>
              <a:rPr lang="zh-CN" altLang="en-US" sz="4000" dirty="0">
                <a:latin typeface="+mj-ea"/>
                <a:ea typeface="+mj-ea"/>
              </a:rPr>
              <a:t>基本思路</a:t>
            </a:r>
            <a:endParaRPr lang="en-US" altLang="zh-CN" sz="4000" dirty="0">
              <a:latin typeface="+mj-ea"/>
              <a:ea typeface="+mj-ea"/>
            </a:endParaRPr>
          </a:p>
          <a:p>
            <a:pPr lvl="1"/>
            <a:r>
              <a:rPr lang="en-US" altLang="zh-CN" sz="3680" dirty="0">
                <a:solidFill>
                  <a:srgbClr val="0070C0"/>
                </a:solidFill>
                <a:latin typeface="+mj-ea"/>
                <a:ea typeface="+mj-ea"/>
              </a:rPr>
              <a:t>Vertex</a:t>
            </a:r>
            <a:r>
              <a:rPr lang="zh-CN" altLang="en-US" sz="3680" dirty="0">
                <a:solidFill>
                  <a:srgbClr val="0070C0"/>
                </a:solidFill>
                <a:latin typeface="+mj-ea"/>
                <a:ea typeface="+mj-ea"/>
              </a:rPr>
              <a:t> </a:t>
            </a:r>
            <a:r>
              <a:rPr lang="en-US" altLang="zh-CN" sz="3680" dirty="0">
                <a:solidFill>
                  <a:srgbClr val="0070C0"/>
                </a:solidFill>
                <a:latin typeface="+mj-ea"/>
                <a:ea typeface="+mj-ea"/>
              </a:rPr>
              <a:t>shader</a:t>
            </a:r>
            <a:r>
              <a:rPr lang="zh-CN" altLang="en-US" sz="3680" dirty="0">
                <a:solidFill>
                  <a:srgbClr val="0070C0"/>
                </a:solidFill>
                <a:latin typeface="+mj-ea"/>
                <a:ea typeface="+mj-ea"/>
              </a:rPr>
              <a:t> </a:t>
            </a:r>
            <a:r>
              <a:rPr lang="zh-CN" altLang="en-US" sz="3680" dirty="0">
                <a:latin typeface="+mj-ea"/>
                <a:ea typeface="+mj-ea"/>
              </a:rPr>
              <a:t>和 </a:t>
            </a:r>
            <a:r>
              <a:rPr lang="en-US" altLang="zh-CN" sz="3680" dirty="0">
                <a:solidFill>
                  <a:srgbClr val="0070C0"/>
                </a:solidFill>
                <a:latin typeface="+mj-ea"/>
                <a:ea typeface="+mj-ea"/>
              </a:rPr>
              <a:t>fragment</a:t>
            </a:r>
            <a:r>
              <a:rPr lang="zh-CN" altLang="en-US" sz="3680" dirty="0">
                <a:solidFill>
                  <a:srgbClr val="0070C0"/>
                </a:solidFill>
                <a:latin typeface="+mj-ea"/>
                <a:ea typeface="+mj-ea"/>
              </a:rPr>
              <a:t> </a:t>
            </a:r>
            <a:r>
              <a:rPr lang="en-US" altLang="zh-CN" sz="3680" dirty="0">
                <a:solidFill>
                  <a:srgbClr val="0070C0"/>
                </a:solidFill>
                <a:latin typeface="+mj-ea"/>
                <a:ea typeface="+mj-ea"/>
              </a:rPr>
              <a:t>shader</a:t>
            </a:r>
            <a:r>
              <a:rPr lang="zh-CN" altLang="en-US" sz="3680" dirty="0">
                <a:latin typeface="+mj-ea"/>
                <a:ea typeface="+mj-ea"/>
              </a:rPr>
              <a:t> 可由用户自行通过</a:t>
            </a:r>
            <a:r>
              <a:rPr lang="en-US" altLang="zh-CN" sz="3680" dirty="0">
                <a:latin typeface="+mj-ea"/>
                <a:ea typeface="+mj-ea"/>
              </a:rPr>
              <a:t>shading</a:t>
            </a:r>
            <a:r>
              <a:rPr lang="zh-CN" altLang="en-US" sz="3680" dirty="0">
                <a:latin typeface="+mj-ea"/>
                <a:ea typeface="+mj-ea"/>
              </a:rPr>
              <a:t> </a:t>
            </a:r>
            <a:r>
              <a:rPr lang="en-US" altLang="zh-CN" sz="3680" dirty="0">
                <a:latin typeface="+mj-ea"/>
                <a:ea typeface="+mj-ea"/>
              </a:rPr>
              <a:t>language</a:t>
            </a:r>
            <a:r>
              <a:rPr lang="zh-CN" altLang="en-US" sz="3680" dirty="0">
                <a:latin typeface="+mj-ea"/>
                <a:ea typeface="+mj-ea"/>
              </a:rPr>
              <a:t>编程</a:t>
            </a:r>
            <a:endParaRPr lang="en-US" altLang="zh-CN" sz="3680" dirty="0">
              <a:latin typeface="+mj-ea"/>
              <a:ea typeface="+mj-ea"/>
            </a:endParaRPr>
          </a:p>
          <a:p>
            <a:pPr lvl="1"/>
            <a:r>
              <a:rPr lang="zh-CN" altLang="en-US" sz="3680" dirty="0">
                <a:latin typeface="+mj-ea"/>
                <a:ea typeface="+mj-ea"/>
              </a:rPr>
              <a:t>把封装数据封装成图形绘制库所需的数据形式传入</a:t>
            </a:r>
            <a:endParaRPr lang="en-US" altLang="zh-CN" sz="3680" dirty="0">
              <a:latin typeface="+mj-ea"/>
              <a:ea typeface="+mj-ea"/>
            </a:endParaRPr>
          </a:p>
          <a:p>
            <a:pPr lvl="1"/>
            <a:r>
              <a:rPr lang="zh-CN" altLang="en-US" sz="3680" dirty="0">
                <a:latin typeface="+mj-ea"/>
                <a:ea typeface="+mj-ea"/>
              </a:rPr>
              <a:t>绘制过程中通过修改</a:t>
            </a:r>
            <a:r>
              <a:rPr lang="en-US" altLang="zh-CN" sz="3680" dirty="0">
                <a:latin typeface="+mj-ea"/>
                <a:ea typeface="+mj-ea"/>
              </a:rPr>
              <a:t>shader</a:t>
            </a:r>
            <a:r>
              <a:rPr lang="zh-CN" altLang="en-US" sz="3680" dirty="0">
                <a:latin typeface="+mj-ea"/>
                <a:ea typeface="+mj-ea"/>
              </a:rPr>
              <a:t>执行用户编写的程序</a:t>
            </a:r>
            <a:endParaRPr lang="en-US" altLang="zh-CN" sz="3680" dirty="0">
              <a:latin typeface="+mj-ea"/>
              <a:ea typeface="+mj-ea"/>
            </a:endParaRPr>
          </a:p>
          <a:p>
            <a:pPr lvl="2"/>
            <a:r>
              <a:rPr lang="zh-CN" altLang="en-US" sz="3200" dirty="0">
                <a:latin typeface="+mj-ea"/>
                <a:ea typeface="+mj-ea"/>
              </a:rPr>
              <a:t>通常是</a:t>
            </a:r>
            <a:r>
              <a:rPr lang="en-US" altLang="zh-CN" sz="3200" dirty="0">
                <a:solidFill>
                  <a:srgbClr val="0070C0"/>
                </a:solidFill>
                <a:latin typeface="+mj-ea"/>
                <a:ea typeface="+mj-ea"/>
              </a:rPr>
              <a:t>fragment</a:t>
            </a:r>
            <a:r>
              <a:rPr lang="zh-CN" altLang="en-US" sz="3200" dirty="0">
                <a:solidFill>
                  <a:srgbClr val="0070C0"/>
                </a:solidFill>
                <a:latin typeface="+mj-ea"/>
                <a:ea typeface="+mj-ea"/>
              </a:rPr>
              <a:t> </a:t>
            </a:r>
            <a:r>
              <a:rPr lang="en-US" altLang="zh-CN" sz="3200" dirty="0">
                <a:solidFill>
                  <a:srgbClr val="0070C0"/>
                </a:solidFill>
                <a:latin typeface="+mj-ea"/>
                <a:ea typeface="+mj-ea"/>
              </a:rPr>
              <a:t>shader</a:t>
            </a:r>
          </a:p>
          <a:p>
            <a:pPr lvl="1"/>
            <a:r>
              <a:rPr lang="zh-CN" altLang="en-US" sz="3680" dirty="0">
                <a:latin typeface="+mj-ea"/>
                <a:ea typeface="+mj-ea"/>
              </a:rPr>
              <a:t>将结果绘制到</a:t>
            </a:r>
            <a:r>
              <a:rPr lang="en-US" altLang="zh-CN" sz="3680" dirty="0">
                <a:latin typeface="+mj-ea"/>
                <a:ea typeface="+mj-ea"/>
              </a:rPr>
              <a:t>texture</a:t>
            </a:r>
            <a:r>
              <a:rPr lang="zh-CN" altLang="en-US" sz="3680" dirty="0">
                <a:latin typeface="+mj-ea"/>
                <a:ea typeface="+mj-ea"/>
              </a:rPr>
              <a:t>中传出</a:t>
            </a:r>
            <a:endParaRPr lang="en-US" altLang="zh-CN" sz="3680" dirty="0">
              <a:latin typeface="+mj-ea"/>
              <a:ea typeface="+mj-ea"/>
            </a:endParaRPr>
          </a:p>
          <a:p>
            <a:pPr lvl="1"/>
            <a:r>
              <a:rPr lang="zh-CN" altLang="en-US" sz="3680" dirty="0">
                <a:latin typeface="+mj-ea"/>
                <a:ea typeface="+mj-ea"/>
              </a:rPr>
              <a:t>需要很强的图形学编程能力</a:t>
            </a:r>
            <a:endParaRPr lang="en-US" altLang="zh-CN" sz="3680" dirty="0">
              <a:latin typeface="+mj-ea"/>
              <a:ea typeface="+mj-ea"/>
            </a:endParaRPr>
          </a:p>
          <a:p>
            <a:pPr lvl="2"/>
            <a:endParaRPr lang="en-US" sz="3200" dirty="0">
              <a:latin typeface="+mj-ea"/>
              <a:ea typeface="+mj-ea"/>
            </a:endParaRPr>
          </a:p>
        </p:txBody>
      </p:sp>
      <p:sp>
        <p:nvSpPr>
          <p:cNvPr id="4" name="Slide Number Placeholder 3">
            <a:extLst>
              <a:ext uri="{FF2B5EF4-FFF2-40B4-BE49-F238E27FC236}">
                <a16:creationId xmlns:a16="http://schemas.microsoft.com/office/drawing/2014/main" id="{301E91C6-32B2-4449-97FB-DA2B067C8874}"/>
              </a:ext>
            </a:extLst>
          </p:cNvPr>
          <p:cNvSpPr>
            <a:spLocks noGrp="1"/>
          </p:cNvSpPr>
          <p:nvPr>
            <p:ph type="sldNum" sz="quarter" idx="12"/>
          </p:nvPr>
        </p:nvSpPr>
        <p:spPr/>
        <p:txBody>
          <a:bodyPr/>
          <a:lstStyle/>
          <a:p>
            <a:pPr>
              <a:defRPr/>
            </a:pPr>
            <a:fld id="{CA40A734-EF3B-425E-9970-80954DDB0807}" type="slidenum">
              <a:rPr lang="zh-CN" altLang="en-US" smtClean="0"/>
              <a:pPr>
                <a:defRPr/>
              </a:pPr>
              <a:t>41</a:t>
            </a:fld>
            <a:endParaRPr lang="zh-CN" altLang="en-US" dirty="0"/>
          </a:p>
        </p:txBody>
      </p:sp>
      <p:sp>
        <p:nvSpPr>
          <p:cNvPr id="6" name="Title 5">
            <a:extLst>
              <a:ext uri="{FF2B5EF4-FFF2-40B4-BE49-F238E27FC236}">
                <a16:creationId xmlns:a16="http://schemas.microsoft.com/office/drawing/2014/main" id="{B774279C-A495-B742-A5D3-B6EA3A12F962}"/>
              </a:ext>
            </a:extLst>
          </p:cNvPr>
          <p:cNvSpPr>
            <a:spLocks noGrp="1"/>
          </p:cNvSpPr>
          <p:nvPr>
            <p:ph type="title"/>
          </p:nvPr>
        </p:nvSpPr>
        <p:spPr/>
        <p:txBody>
          <a:bodyPr>
            <a:normAutofit fontScale="90000"/>
          </a:bodyPr>
          <a:lstStyle/>
          <a:p>
            <a:r>
              <a:rPr lang="en-US" altLang="zh-CN" dirty="0"/>
              <a:t>Why</a:t>
            </a:r>
            <a:r>
              <a:rPr lang="zh-CN" altLang="en-US" dirty="0"/>
              <a:t> </a:t>
            </a:r>
            <a:r>
              <a:rPr lang="en-US" altLang="zh-CN" dirty="0"/>
              <a:t>GPU (CUDA)?</a:t>
            </a:r>
            <a:endParaRPr lang="en-US" dirty="0"/>
          </a:p>
        </p:txBody>
      </p:sp>
      <p:pic>
        <p:nvPicPr>
          <p:cNvPr id="5" name="Picture 4">
            <a:extLst>
              <a:ext uri="{FF2B5EF4-FFF2-40B4-BE49-F238E27FC236}">
                <a16:creationId xmlns:a16="http://schemas.microsoft.com/office/drawing/2014/main" id="{ED16DA86-9338-5941-9B93-52F5D444DFC4}"/>
              </a:ext>
            </a:extLst>
          </p:cNvPr>
          <p:cNvPicPr>
            <a:picLocks noChangeAspect="1"/>
          </p:cNvPicPr>
          <p:nvPr/>
        </p:nvPicPr>
        <p:blipFill>
          <a:blip r:embed="rId2"/>
          <a:stretch>
            <a:fillRect/>
          </a:stretch>
        </p:blipFill>
        <p:spPr>
          <a:xfrm>
            <a:off x="8035280" y="4906888"/>
            <a:ext cx="6043916" cy="2952328"/>
          </a:xfrm>
          <a:prstGeom prst="rect">
            <a:avLst/>
          </a:prstGeom>
        </p:spPr>
      </p:pic>
    </p:spTree>
    <p:extLst>
      <p:ext uri="{BB962C8B-B14F-4D97-AF65-F5344CB8AC3E}">
        <p14:creationId xmlns:p14="http://schemas.microsoft.com/office/powerpoint/2010/main" val="2280680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7B2-1374-9446-A565-931A8FE837D7}"/>
              </a:ext>
            </a:extLst>
          </p:cNvPr>
          <p:cNvSpPr>
            <a:spLocks noGrp="1"/>
          </p:cNvSpPr>
          <p:nvPr>
            <p:ph type="title"/>
          </p:nvPr>
        </p:nvSpPr>
        <p:spPr/>
        <p:txBody>
          <a:bodyPr>
            <a:normAutofit fontScale="90000"/>
          </a:bodyPr>
          <a:lstStyle/>
          <a:p>
            <a:r>
              <a:rPr lang="en-US" dirty="0"/>
              <a:t>Why</a:t>
            </a:r>
            <a:r>
              <a:rPr lang="zh-CN" altLang="en-US" dirty="0"/>
              <a:t> </a:t>
            </a:r>
            <a:r>
              <a:rPr lang="en-US" altLang="zh-CN" dirty="0"/>
              <a:t>GPU (CUDA)</a:t>
            </a:r>
            <a:r>
              <a:rPr lang="zh-CN" altLang="en-US" dirty="0"/>
              <a:t>？</a:t>
            </a:r>
            <a:endParaRPr lang="en-US" dirty="0"/>
          </a:p>
        </p:txBody>
      </p:sp>
      <p:sp>
        <p:nvSpPr>
          <p:cNvPr id="3" name="Content Placeholder 2">
            <a:extLst>
              <a:ext uri="{FF2B5EF4-FFF2-40B4-BE49-F238E27FC236}">
                <a16:creationId xmlns:a16="http://schemas.microsoft.com/office/drawing/2014/main" id="{49236680-C907-3F42-BEF6-28C92F4CDE8C}"/>
              </a:ext>
            </a:extLst>
          </p:cNvPr>
          <p:cNvSpPr>
            <a:spLocks noGrp="1"/>
          </p:cNvSpPr>
          <p:nvPr>
            <p:ph idx="1"/>
          </p:nvPr>
        </p:nvSpPr>
        <p:spPr/>
        <p:txBody>
          <a:bodyPr/>
          <a:lstStyle/>
          <a:p>
            <a:r>
              <a:rPr lang="en-US" altLang="zh-CN" dirty="0">
                <a:latin typeface="+mj-ea"/>
                <a:ea typeface="+mj-ea"/>
              </a:rPr>
              <a:t>CPU</a:t>
            </a:r>
            <a:r>
              <a:rPr lang="zh-CN" altLang="en-US" dirty="0">
                <a:latin typeface="+mj-ea"/>
                <a:ea typeface="+mj-ea"/>
              </a:rPr>
              <a:t>与</a:t>
            </a:r>
            <a:r>
              <a:rPr lang="en-US" altLang="zh-CN" dirty="0">
                <a:latin typeface="+mj-ea"/>
                <a:ea typeface="+mj-ea"/>
              </a:rPr>
              <a:t>GPU</a:t>
            </a:r>
            <a:r>
              <a:rPr lang="zh-CN" altLang="en-US" dirty="0">
                <a:latin typeface="+mj-ea"/>
                <a:ea typeface="+mj-ea"/>
              </a:rPr>
              <a:t>性能对比</a:t>
            </a:r>
            <a:endParaRPr lang="en-US" dirty="0">
              <a:latin typeface="+mj-ea"/>
              <a:ea typeface="+mj-ea"/>
            </a:endParaRPr>
          </a:p>
        </p:txBody>
      </p:sp>
      <p:sp>
        <p:nvSpPr>
          <p:cNvPr id="4" name="Slide Number Placeholder 3">
            <a:extLst>
              <a:ext uri="{FF2B5EF4-FFF2-40B4-BE49-F238E27FC236}">
                <a16:creationId xmlns:a16="http://schemas.microsoft.com/office/drawing/2014/main" id="{87F63200-4F97-7D4F-8A47-7E2237ADA86D}"/>
              </a:ext>
            </a:extLst>
          </p:cNvPr>
          <p:cNvSpPr>
            <a:spLocks noGrp="1"/>
          </p:cNvSpPr>
          <p:nvPr>
            <p:ph type="sldNum" sz="quarter" idx="12"/>
          </p:nvPr>
        </p:nvSpPr>
        <p:spPr/>
        <p:txBody>
          <a:bodyPr/>
          <a:lstStyle/>
          <a:p>
            <a:pPr>
              <a:defRPr/>
            </a:pPr>
            <a:fld id="{CA40A734-EF3B-425E-9970-80954DDB0807}" type="slidenum">
              <a:rPr lang="zh-CN" altLang="en-US" smtClean="0"/>
              <a:pPr>
                <a:defRPr/>
              </a:pPr>
              <a:t>42</a:t>
            </a:fld>
            <a:endParaRPr lang="zh-CN" altLang="en-US"/>
          </a:p>
        </p:txBody>
      </p:sp>
      <p:pic>
        <p:nvPicPr>
          <p:cNvPr id="5" name="Picture 4">
            <a:extLst>
              <a:ext uri="{FF2B5EF4-FFF2-40B4-BE49-F238E27FC236}">
                <a16:creationId xmlns:a16="http://schemas.microsoft.com/office/drawing/2014/main" id="{F85EE5C5-22BD-1442-8F46-F826ADE1D988}"/>
              </a:ext>
            </a:extLst>
          </p:cNvPr>
          <p:cNvPicPr>
            <a:picLocks noChangeAspect="1"/>
          </p:cNvPicPr>
          <p:nvPr/>
        </p:nvPicPr>
        <p:blipFill>
          <a:blip r:embed="rId3"/>
          <a:stretch>
            <a:fillRect/>
          </a:stretch>
        </p:blipFill>
        <p:spPr>
          <a:xfrm>
            <a:off x="3803650" y="1850711"/>
            <a:ext cx="7023100" cy="5638800"/>
          </a:xfrm>
          <a:prstGeom prst="rect">
            <a:avLst/>
          </a:prstGeom>
        </p:spPr>
      </p:pic>
      <p:sp>
        <p:nvSpPr>
          <p:cNvPr id="6" name="TextBox 5">
            <a:extLst>
              <a:ext uri="{FF2B5EF4-FFF2-40B4-BE49-F238E27FC236}">
                <a16:creationId xmlns:a16="http://schemas.microsoft.com/office/drawing/2014/main" id="{4BE5B955-4186-0649-9933-266AB446522B}"/>
              </a:ext>
            </a:extLst>
          </p:cNvPr>
          <p:cNvSpPr txBox="1"/>
          <p:nvPr/>
        </p:nvSpPr>
        <p:spPr>
          <a:xfrm>
            <a:off x="11203632" y="6995119"/>
            <a:ext cx="1923925" cy="369332"/>
          </a:xfrm>
          <a:prstGeom prst="rect">
            <a:avLst/>
          </a:prstGeom>
          <a:noFill/>
        </p:spPr>
        <p:txBody>
          <a:bodyPr wrap="none" rtlCol="0">
            <a:spAutoFit/>
          </a:bodyPr>
          <a:lstStyle/>
          <a:p>
            <a:r>
              <a:rPr lang="zh-CN" altLang="en-US" dirty="0">
                <a:latin typeface="+mj-ea"/>
                <a:ea typeface="+mj-ea"/>
              </a:rPr>
              <a:t>图片来自</a:t>
            </a:r>
            <a:r>
              <a:rPr lang="en-US" altLang="zh-CN" dirty="0">
                <a:latin typeface="+mj-ea"/>
                <a:ea typeface="+mj-ea"/>
              </a:rPr>
              <a:t>NVIDIA</a:t>
            </a:r>
            <a:endParaRPr lang="en-US" dirty="0">
              <a:latin typeface="+mj-ea"/>
              <a:ea typeface="+mj-ea"/>
            </a:endParaRPr>
          </a:p>
        </p:txBody>
      </p:sp>
    </p:spTree>
    <p:extLst>
      <p:ext uri="{BB962C8B-B14F-4D97-AF65-F5344CB8AC3E}">
        <p14:creationId xmlns:p14="http://schemas.microsoft.com/office/powerpoint/2010/main" val="1016454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37B2-1374-9446-A565-931A8FE837D7}"/>
              </a:ext>
            </a:extLst>
          </p:cNvPr>
          <p:cNvSpPr>
            <a:spLocks noGrp="1"/>
          </p:cNvSpPr>
          <p:nvPr>
            <p:ph type="title"/>
          </p:nvPr>
        </p:nvSpPr>
        <p:spPr/>
        <p:txBody>
          <a:bodyPr>
            <a:normAutofit fontScale="90000"/>
          </a:bodyPr>
          <a:lstStyle/>
          <a:p>
            <a:r>
              <a:rPr lang="en-US" dirty="0"/>
              <a:t>Why</a:t>
            </a:r>
            <a:r>
              <a:rPr lang="zh-CN" altLang="en-US" dirty="0"/>
              <a:t> </a:t>
            </a:r>
            <a:r>
              <a:rPr lang="en-US" altLang="zh-CN" dirty="0"/>
              <a:t>GPU (CUDA)</a:t>
            </a:r>
            <a:r>
              <a:rPr lang="zh-CN" altLang="en-US" dirty="0"/>
              <a:t>？</a:t>
            </a:r>
            <a:endParaRPr lang="en-US" dirty="0"/>
          </a:p>
        </p:txBody>
      </p:sp>
      <p:sp>
        <p:nvSpPr>
          <p:cNvPr id="3" name="Content Placeholder 2">
            <a:extLst>
              <a:ext uri="{FF2B5EF4-FFF2-40B4-BE49-F238E27FC236}">
                <a16:creationId xmlns:a16="http://schemas.microsoft.com/office/drawing/2014/main" id="{49236680-C907-3F42-BEF6-28C92F4CDE8C}"/>
              </a:ext>
            </a:extLst>
          </p:cNvPr>
          <p:cNvSpPr>
            <a:spLocks noGrp="1"/>
          </p:cNvSpPr>
          <p:nvPr>
            <p:ph idx="1"/>
          </p:nvPr>
        </p:nvSpPr>
        <p:spPr/>
        <p:txBody>
          <a:bodyPr/>
          <a:lstStyle/>
          <a:p>
            <a:r>
              <a:rPr lang="en-US" altLang="zh-CN" dirty="0">
                <a:latin typeface="+mj-ea"/>
                <a:ea typeface="+mj-ea"/>
              </a:rPr>
              <a:t>GPU</a:t>
            </a:r>
            <a:r>
              <a:rPr lang="zh-CN" altLang="en-US" dirty="0">
                <a:latin typeface="+mj-ea"/>
                <a:ea typeface="+mj-ea"/>
              </a:rPr>
              <a:t>运算速度发展</a:t>
            </a:r>
            <a:endParaRPr lang="en-US" dirty="0">
              <a:latin typeface="+mj-ea"/>
              <a:ea typeface="+mj-ea"/>
            </a:endParaRPr>
          </a:p>
        </p:txBody>
      </p:sp>
      <p:sp>
        <p:nvSpPr>
          <p:cNvPr id="4" name="Slide Number Placeholder 3">
            <a:extLst>
              <a:ext uri="{FF2B5EF4-FFF2-40B4-BE49-F238E27FC236}">
                <a16:creationId xmlns:a16="http://schemas.microsoft.com/office/drawing/2014/main" id="{87F63200-4F97-7D4F-8A47-7E2237ADA86D}"/>
              </a:ext>
            </a:extLst>
          </p:cNvPr>
          <p:cNvSpPr>
            <a:spLocks noGrp="1"/>
          </p:cNvSpPr>
          <p:nvPr>
            <p:ph type="sldNum" sz="quarter" idx="12"/>
          </p:nvPr>
        </p:nvSpPr>
        <p:spPr/>
        <p:txBody>
          <a:bodyPr/>
          <a:lstStyle/>
          <a:p>
            <a:pPr>
              <a:defRPr/>
            </a:pPr>
            <a:fld id="{CA40A734-EF3B-425E-9970-80954DDB0807}" type="slidenum">
              <a:rPr lang="zh-CN" altLang="en-US" smtClean="0"/>
              <a:pPr>
                <a:defRPr/>
              </a:pPr>
              <a:t>43</a:t>
            </a:fld>
            <a:endParaRPr lang="zh-CN" altLang="en-US"/>
          </a:p>
        </p:txBody>
      </p:sp>
      <p:pic>
        <p:nvPicPr>
          <p:cNvPr id="7" name="Picture 6">
            <a:extLst>
              <a:ext uri="{FF2B5EF4-FFF2-40B4-BE49-F238E27FC236}">
                <a16:creationId xmlns:a16="http://schemas.microsoft.com/office/drawing/2014/main" id="{21C51192-FCC5-7B4D-A5EF-C194F8330C5A}"/>
              </a:ext>
            </a:extLst>
          </p:cNvPr>
          <p:cNvPicPr>
            <a:picLocks noChangeAspect="1"/>
          </p:cNvPicPr>
          <p:nvPr/>
        </p:nvPicPr>
        <p:blipFill>
          <a:blip r:embed="rId2"/>
          <a:stretch>
            <a:fillRect/>
          </a:stretch>
        </p:blipFill>
        <p:spPr>
          <a:xfrm>
            <a:off x="2202632" y="2084471"/>
            <a:ext cx="10359915" cy="5842992"/>
          </a:xfrm>
          <a:prstGeom prst="rect">
            <a:avLst/>
          </a:prstGeom>
        </p:spPr>
      </p:pic>
      <p:sp>
        <p:nvSpPr>
          <p:cNvPr id="8" name="Oval 7">
            <a:extLst>
              <a:ext uri="{FF2B5EF4-FFF2-40B4-BE49-F238E27FC236}">
                <a16:creationId xmlns:a16="http://schemas.microsoft.com/office/drawing/2014/main" id="{30FA960E-CA1A-464B-8D4E-4FE474F2A05D}"/>
              </a:ext>
            </a:extLst>
          </p:cNvPr>
          <p:cNvSpPr/>
          <p:nvPr/>
        </p:nvSpPr>
        <p:spPr>
          <a:xfrm>
            <a:off x="6595120" y="6134785"/>
            <a:ext cx="1008112" cy="428287"/>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5162937-2689-8040-898D-75EA5EDDE534}"/>
              </a:ext>
            </a:extLst>
          </p:cNvPr>
          <p:cNvSpPr/>
          <p:nvPr/>
        </p:nvSpPr>
        <p:spPr>
          <a:xfrm>
            <a:off x="9547448" y="3034680"/>
            <a:ext cx="1008112" cy="428287"/>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1827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E68395-8C02-614D-B636-6127E1B6538E}"/>
              </a:ext>
            </a:extLst>
          </p:cNvPr>
          <p:cNvSpPr>
            <a:spLocks noGrp="1"/>
          </p:cNvSpPr>
          <p:nvPr>
            <p:ph idx="1"/>
          </p:nvPr>
        </p:nvSpPr>
        <p:spPr/>
        <p:txBody>
          <a:bodyPr/>
          <a:lstStyle/>
          <a:p>
            <a:r>
              <a:rPr lang="en-US" altLang="zh-CN" dirty="0">
                <a:latin typeface="+mj-ea"/>
                <a:ea typeface="+mj-ea"/>
              </a:rPr>
              <a:t>GPU</a:t>
            </a:r>
            <a:r>
              <a:rPr lang="zh-CN" altLang="en-US" dirty="0">
                <a:latin typeface="+mj-ea"/>
                <a:ea typeface="+mj-ea"/>
              </a:rPr>
              <a:t>与超级计算机</a:t>
            </a:r>
            <a:endParaRPr lang="en-US" dirty="0">
              <a:latin typeface="+mj-ea"/>
              <a:ea typeface="+mj-ea"/>
            </a:endParaRPr>
          </a:p>
        </p:txBody>
      </p:sp>
      <p:sp>
        <p:nvSpPr>
          <p:cNvPr id="4" name="Slide Number Placeholder 3">
            <a:extLst>
              <a:ext uri="{FF2B5EF4-FFF2-40B4-BE49-F238E27FC236}">
                <a16:creationId xmlns:a16="http://schemas.microsoft.com/office/drawing/2014/main" id="{301E91C6-32B2-4449-97FB-DA2B067C8874}"/>
              </a:ext>
            </a:extLst>
          </p:cNvPr>
          <p:cNvSpPr>
            <a:spLocks noGrp="1"/>
          </p:cNvSpPr>
          <p:nvPr>
            <p:ph type="sldNum" sz="quarter" idx="12"/>
          </p:nvPr>
        </p:nvSpPr>
        <p:spPr/>
        <p:txBody>
          <a:bodyPr/>
          <a:lstStyle/>
          <a:p>
            <a:pPr>
              <a:defRPr/>
            </a:pPr>
            <a:fld id="{CA40A734-EF3B-425E-9970-80954DDB0807}" type="slidenum">
              <a:rPr lang="zh-CN" altLang="en-US" smtClean="0"/>
              <a:pPr>
                <a:defRPr/>
              </a:pPr>
              <a:t>44</a:t>
            </a:fld>
            <a:endParaRPr lang="zh-CN" altLang="en-US"/>
          </a:p>
        </p:txBody>
      </p:sp>
      <p:sp>
        <p:nvSpPr>
          <p:cNvPr id="6" name="Title 5">
            <a:extLst>
              <a:ext uri="{FF2B5EF4-FFF2-40B4-BE49-F238E27FC236}">
                <a16:creationId xmlns:a16="http://schemas.microsoft.com/office/drawing/2014/main" id="{B774279C-A495-B742-A5D3-B6EA3A12F962}"/>
              </a:ext>
            </a:extLst>
          </p:cNvPr>
          <p:cNvSpPr>
            <a:spLocks noGrp="1"/>
          </p:cNvSpPr>
          <p:nvPr>
            <p:ph type="title"/>
          </p:nvPr>
        </p:nvSpPr>
        <p:spPr/>
        <p:txBody>
          <a:bodyPr>
            <a:normAutofit fontScale="90000"/>
          </a:bodyPr>
          <a:lstStyle/>
          <a:p>
            <a:r>
              <a:rPr lang="en-US" altLang="zh-CN" dirty="0"/>
              <a:t>Why</a:t>
            </a:r>
            <a:r>
              <a:rPr lang="zh-CN" altLang="en-US" dirty="0"/>
              <a:t> </a:t>
            </a:r>
            <a:r>
              <a:rPr lang="en-US" altLang="zh-CN" dirty="0"/>
              <a:t>GPU (CUDA)?</a:t>
            </a:r>
            <a:endParaRPr lang="en-US" dirty="0"/>
          </a:p>
        </p:txBody>
      </p:sp>
      <p:pic>
        <p:nvPicPr>
          <p:cNvPr id="5" name="Picture 4">
            <a:extLst>
              <a:ext uri="{FF2B5EF4-FFF2-40B4-BE49-F238E27FC236}">
                <a16:creationId xmlns:a16="http://schemas.microsoft.com/office/drawing/2014/main" id="{F11A102A-D311-6649-A393-4361D9D48153}"/>
              </a:ext>
            </a:extLst>
          </p:cNvPr>
          <p:cNvPicPr>
            <a:picLocks noChangeAspect="1"/>
          </p:cNvPicPr>
          <p:nvPr/>
        </p:nvPicPr>
        <p:blipFill>
          <a:blip r:embed="rId2"/>
          <a:stretch>
            <a:fillRect/>
          </a:stretch>
        </p:blipFill>
        <p:spPr>
          <a:xfrm>
            <a:off x="1626568" y="1943991"/>
            <a:ext cx="11491664" cy="6059241"/>
          </a:xfrm>
          <a:prstGeom prst="rect">
            <a:avLst/>
          </a:prstGeom>
        </p:spPr>
      </p:pic>
    </p:spTree>
    <p:extLst>
      <p:ext uri="{BB962C8B-B14F-4D97-AF65-F5344CB8AC3E}">
        <p14:creationId xmlns:p14="http://schemas.microsoft.com/office/powerpoint/2010/main" val="831947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F8D1-A3C6-B448-B3C7-586D72871CEA}"/>
              </a:ext>
            </a:extLst>
          </p:cNvPr>
          <p:cNvSpPr>
            <a:spLocks noGrp="1"/>
          </p:cNvSpPr>
          <p:nvPr>
            <p:ph type="title"/>
          </p:nvPr>
        </p:nvSpPr>
        <p:spPr/>
        <p:txBody>
          <a:bodyPr>
            <a:normAutofit fontScale="90000"/>
          </a:bodyPr>
          <a:lstStyle/>
          <a:p>
            <a:r>
              <a:rPr lang="en-US" altLang="zh-CN" dirty="0"/>
              <a:t>Why</a:t>
            </a:r>
            <a:r>
              <a:rPr lang="zh-CN" altLang="en-US" dirty="0"/>
              <a:t> </a:t>
            </a:r>
            <a:r>
              <a:rPr lang="en-US" altLang="zh-CN" dirty="0"/>
              <a:t>GPU (CUDA)?</a:t>
            </a:r>
            <a:endParaRPr lang="en-US" dirty="0"/>
          </a:p>
        </p:txBody>
      </p:sp>
      <p:sp>
        <p:nvSpPr>
          <p:cNvPr id="4" name="Slide Number Placeholder 3">
            <a:extLst>
              <a:ext uri="{FF2B5EF4-FFF2-40B4-BE49-F238E27FC236}">
                <a16:creationId xmlns:a16="http://schemas.microsoft.com/office/drawing/2014/main" id="{CEA69DA0-D896-BE49-8BB6-734F2230A172}"/>
              </a:ext>
            </a:extLst>
          </p:cNvPr>
          <p:cNvSpPr>
            <a:spLocks noGrp="1"/>
          </p:cNvSpPr>
          <p:nvPr>
            <p:ph type="sldNum" sz="quarter" idx="12"/>
          </p:nvPr>
        </p:nvSpPr>
        <p:spPr/>
        <p:txBody>
          <a:bodyPr/>
          <a:lstStyle/>
          <a:p>
            <a:pPr>
              <a:defRPr/>
            </a:pPr>
            <a:fld id="{CA40A734-EF3B-425E-9970-80954DDB0807}" type="slidenum">
              <a:rPr lang="zh-CN" altLang="en-US" smtClean="0"/>
              <a:pPr>
                <a:defRPr/>
              </a:pPr>
              <a:t>45</a:t>
            </a:fld>
            <a:endParaRPr lang="zh-CN" altLang="en-US"/>
          </a:p>
        </p:txBody>
      </p:sp>
      <p:sp>
        <p:nvSpPr>
          <p:cNvPr id="6" name="Content Placeholder 5">
            <a:extLst>
              <a:ext uri="{FF2B5EF4-FFF2-40B4-BE49-F238E27FC236}">
                <a16:creationId xmlns:a16="http://schemas.microsoft.com/office/drawing/2014/main" id="{6709BB1B-6C33-BC4C-828A-571D40656614}"/>
              </a:ext>
            </a:extLst>
          </p:cNvPr>
          <p:cNvSpPr>
            <a:spLocks noGrp="1"/>
          </p:cNvSpPr>
          <p:nvPr>
            <p:ph idx="1"/>
          </p:nvPr>
        </p:nvSpPr>
        <p:spPr/>
        <p:txBody>
          <a:bodyPr/>
          <a:lstStyle/>
          <a:p>
            <a:r>
              <a:rPr lang="en-US" altLang="zh-CN" dirty="0">
                <a:solidFill>
                  <a:srgbClr val="C00000"/>
                </a:solidFill>
                <a:latin typeface="+mj-ea"/>
                <a:ea typeface="+mj-ea"/>
              </a:rPr>
              <a:t>CUDA</a:t>
            </a:r>
            <a:r>
              <a:rPr lang="zh-CN" altLang="en-US" dirty="0">
                <a:latin typeface="+mj-ea"/>
                <a:ea typeface="+mj-ea"/>
              </a:rPr>
              <a:t> </a:t>
            </a:r>
            <a:r>
              <a:rPr lang="en-US" altLang="zh-CN" dirty="0">
                <a:latin typeface="+mj-ea"/>
                <a:ea typeface="+mj-ea"/>
              </a:rPr>
              <a:t>vs</a:t>
            </a:r>
            <a:r>
              <a:rPr lang="zh-CN" altLang="en-US" dirty="0">
                <a:latin typeface="+mj-ea"/>
                <a:ea typeface="+mj-ea"/>
              </a:rPr>
              <a:t> </a:t>
            </a:r>
            <a:r>
              <a:rPr lang="en-US" altLang="zh-CN" dirty="0">
                <a:latin typeface="+mj-ea"/>
                <a:ea typeface="+mj-ea"/>
              </a:rPr>
              <a:t>OpenMP</a:t>
            </a:r>
            <a:r>
              <a:rPr lang="zh-CN" altLang="en-US" dirty="0">
                <a:latin typeface="+mj-ea"/>
                <a:ea typeface="+mj-ea"/>
              </a:rPr>
              <a:t> </a:t>
            </a:r>
            <a:r>
              <a:rPr lang="en-US" altLang="zh-CN" dirty="0">
                <a:latin typeface="+mj-ea"/>
                <a:ea typeface="+mj-ea"/>
              </a:rPr>
              <a:t>vs</a:t>
            </a:r>
            <a:r>
              <a:rPr lang="zh-CN" altLang="en-US" dirty="0">
                <a:latin typeface="+mj-ea"/>
                <a:ea typeface="+mj-ea"/>
              </a:rPr>
              <a:t> </a:t>
            </a:r>
            <a:r>
              <a:rPr lang="en-US" altLang="zh-CN" dirty="0">
                <a:latin typeface="+mj-ea"/>
                <a:ea typeface="+mj-ea"/>
              </a:rPr>
              <a:t>MPI</a:t>
            </a:r>
          </a:p>
          <a:p>
            <a:pPr lvl="1"/>
            <a:r>
              <a:rPr lang="en-US" altLang="zh-CN" dirty="0">
                <a:latin typeface="+mj-ea"/>
                <a:ea typeface="+mj-ea"/>
              </a:rPr>
              <a:t>NVIDIA</a:t>
            </a:r>
            <a:r>
              <a:rPr lang="zh-CN" altLang="en-US" dirty="0">
                <a:latin typeface="+mj-ea"/>
                <a:ea typeface="+mj-ea"/>
              </a:rPr>
              <a:t>显卡</a:t>
            </a:r>
            <a:endParaRPr lang="en-US" altLang="zh-CN" dirty="0">
              <a:latin typeface="+mj-ea"/>
              <a:ea typeface="+mj-ea"/>
            </a:endParaRPr>
          </a:p>
          <a:p>
            <a:pPr lvl="1"/>
            <a:r>
              <a:rPr lang="zh-CN" altLang="en-US" dirty="0">
                <a:latin typeface="+mj-ea"/>
                <a:ea typeface="+mj-ea"/>
              </a:rPr>
              <a:t>基于</a:t>
            </a:r>
            <a:r>
              <a:rPr lang="en-US" altLang="zh-CN" dirty="0">
                <a:latin typeface="+mj-ea"/>
                <a:ea typeface="+mj-ea"/>
              </a:rPr>
              <a:t>GPU</a:t>
            </a:r>
            <a:r>
              <a:rPr lang="zh-CN" altLang="en-US" dirty="0">
                <a:latin typeface="+mj-ea"/>
                <a:ea typeface="+mj-ea"/>
              </a:rPr>
              <a:t>线程并行</a:t>
            </a:r>
            <a:endParaRPr lang="en-US" altLang="zh-CN" dirty="0">
              <a:latin typeface="+mj-ea"/>
              <a:ea typeface="+mj-ea"/>
            </a:endParaRPr>
          </a:p>
        </p:txBody>
      </p:sp>
      <p:pic>
        <p:nvPicPr>
          <p:cNvPr id="3" name="Picture 2">
            <a:extLst>
              <a:ext uri="{FF2B5EF4-FFF2-40B4-BE49-F238E27FC236}">
                <a16:creationId xmlns:a16="http://schemas.microsoft.com/office/drawing/2014/main" id="{EB41104D-9A4C-FC46-9868-996D9DAFA3FB}"/>
              </a:ext>
            </a:extLst>
          </p:cNvPr>
          <p:cNvPicPr>
            <a:picLocks noChangeAspect="1"/>
          </p:cNvPicPr>
          <p:nvPr/>
        </p:nvPicPr>
        <p:blipFill>
          <a:blip r:embed="rId3"/>
          <a:stretch>
            <a:fillRect/>
          </a:stretch>
        </p:blipFill>
        <p:spPr>
          <a:xfrm>
            <a:off x="5731024" y="3096090"/>
            <a:ext cx="7322368" cy="4393421"/>
          </a:xfrm>
          <a:prstGeom prst="rect">
            <a:avLst/>
          </a:prstGeom>
        </p:spPr>
      </p:pic>
      <p:pic>
        <p:nvPicPr>
          <p:cNvPr id="7" name="Picture 6">
            <a:extLst>
              <a:ext uri="{FF2B5EF4-FFF2-40B4-BE49-F238E27FC236}">
                <a16:creationId xmlns:a16="http://schemas.microsoft.com/office/drawing/2014/main" id="{785F3BC2-F688-6D46-A948-F74F1FEE3BFE}"/>
              </a:ext>
            </a:extLst>
          </p:cNvPr>
          <p:cNvPicPr>
            <a:picLocks noChangeAspect="1"/>
          </p:cNvPicPr>
          <p:nvPr/>
        </p:nvPicPr>
        <p:blipFill>
          <a:blip r:embed="rId4"/>
          <a:stretch>
            <a:fillRect/>
          </a:stretch>
        </p:blipFill>
        <p:spPr>
          <a:xfrm>
            <a:off x="2073424" y="3826768"/>
            <a:ext cx="3657600" cy="2222500"/>
          </a:xfrm>
          <a:prstGeom prst="rect">
            <a:avLst/>
          </a:prstGeom>
        </p:spPr>
      </p:pic>
    </p:spTree>
    <p:extLst>
      <p:ext uri="{BB962C8B-B14F-4D97-AF65-F5344CB8AC3E}">
        <p14:creationId xmlns:p14="http://schemas.microsoft.com/office/powerpoint/2010/main" val="2709362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F8D1-A3C6-B448-B3C7-586D72871CEA}"/>
              </a:ext>
            </a:extLst>
          </p:cNvPr>
          <p:cNvSpPr>
            <a:spLocks noGrp="1"/>
          </p:cNvSpPr>
          <p:nvPr>
            <p:ph type="title"/>
          </p:nvPr>
        </p:nvSpPr>
        <p:spPr/>
        <p:txBody>
          <a:bodyPr>
            <a:normAutofit fontScale="90000"/>
          </a:bodyPr>
          <a:lstStyle/>
          <a:p>
            <a:r>
              <a:rPr lang="en-US" altLang="zh-CN" dirty="0"/>
              <a:t>Why</a:t>
            </a:r>
            <a:r>
              <a:rPr lang="zh-CN" altLang="en-US" dirty="0"/>
              <a:t> </a:t>
            </a:r>
            <a:r>
              <a:rPr lang="en-US" altLang="zh-CN" dirty="0"/>
              <a:t>GPU (CUDA)?</a:t>
            </a:r>
            <a:endParaRPr lang="en-US" dirty="0"/>
          </a:p>
        </p:txBody>
      </p:sp>
      <p:sp>
        <p:nvSpPr>
          <p:cNvPr id="4" name="Slide Number Placeholder 3">
            <a:extLst>
              <a:ext uri="{FF2B5EF4-FFF2-40B4-BE49-F238E27FC236}">
                <a16:creationId xmlns:a16="http://schemas.microsoft.com/office/drawing/2014/main" id="{CEA69DA0-D896-BE49-8BB6-734F2230A172}"/>
              </a:ext>
            </a:extLst>
          </p:cNvPr>
          <p:cNvSpPr>
            <a:spLocks noGrp="1"/>
          </p:cNvSpPr>
          <p:nvPr>
            <p:ph type="sldNum" sz="quarter" idx="12"/>
          </p:nvPr>
        </p:nvSpPr>
        <p:spPr/>
        <p:txBody>
          <a:bodyPr/>
          <a:lstStyle/>
          <a:p>
            <a:pPr>
              <a:defRPr/>
            </a:pPr>
            <a:fld id="{CA40A734-EF3B-425E-9970-80954DDB0807}" type="slidenum">
              <a:rPr lang="zh-CN" altLang="en-US" smtClean="0"/>
              <a:pPr>
                <a:defRPr/>
              </a:pPr>
              <a:t>46</a:t>
            </a:fld>
            <a:endParaRPr lang="zh-CN" altLang="en-US"/>
          </a:p>
        </p:txBody>
      </p:sp>
      <p:sp>
        <p:nvSpPr>
          <p:cNvPr id="6" name="Content Placeholder 5">
            <a:extLst>
              <a:ext uri="{FF2B5EF4-FFF2-40B4-BE49-F238E27FC236}">
                <a16:creationId xmlns:a16="http://schemas.microsoft.com/office/drawing/2014/main" id="{6709BB1B-6C33-BC4C-828A-571D40656614}"/>
              </a:ext>
            </a:extLst>
          </p:cNvPr>
          <p:cNvSpPr>
            <a:spLocks noGrp="1"/>
          </p:cNvSpPr>
          <p:nvPr>
            <p:ph idx="1"/>
          </p:nvPr>
        </p:nvSpPr>
        <p:spPr/>
        <p:txBody>
          <a:bodyPr/>
          <a:lstStyle/>
          <a:p>
            <a:r>
              <a:rPr lang="en-US" altLang="zh-CN" dirty="0">
                <a:solidFill>
                  <a:srgbClr val="C00000"/>
                </a:solidFill>
                <a:latin typeface="+mj-ea"/>
                <a:ea typeface="+mj-ea"/>
              </a:rPr>
              <a:t>CUDA</a:t>
            </a:r>
            <a:r>
              <a:rPr lang="zh-CN" altLang="en-US" dirty="0">
                <a:latin typeface="+mj-ea"/>
                <a:ea typeface="+mj-ea"/>
              </a:rPr>
              <a:t> </a:t>
            </a:r>
            <a:r>
              <a:rPr lang="en-US" altLang="zh-CN" dirty="0">
                <a:latin typeface="+mj-ea"/>
                <a:ea typeface="+mj-ea"/>
              </a:rPr>
              <a:t>vs</a:t>
            </a:r>
            <a:r>
              <a:rPr lang="zh-CN" altLang="en-US" dirty="0">
                <a:latin typeface="+mj-ea"/>
                <a:ea typeface="+mj-ea"/>
              </a:rPr>
              <a:t> </a:t>
            </a:r>
            <a:r>
              <a:rPr lang="en-US" altLang="zh-CN" dirty="0">
                <a:latin typeface="+mj-ea"/>
                <a:ea typeface="+mj-ea"/>
              </a:rPr>
              <a:t>OpenMP</a:t>
            </a:r>
            <a:r>
              <a:rPr lang="zh-CN" altLang="en-US" dirty="0">
                <a:latin typeface="+mj-ea"/>
                <a:ea typeface="+mj-ea"/>
              </a:rPr>
              <a:t> </a:t>
            </a:r>
            <a:r>
              <a:rPr lang="en-US" altLang="zh-CN" dirty="0">
                <a:latin typeface="+mj-ea"/>
                <a:ea typeface="+mj-ea"/>
              </a:rPr>
              <a:t>vs</a:t>
            </a:r>
            <a:r>
              <a:rPr lang="zh-CN" altLang="en-US" dirty="0">
                <a:latin typeface="+mj-ea"/>
                <a:ea typeface="+mj-ea"/>
              </a:rPr>
              <a:t> </a:t>
            </a:r>
            <a:r>
              <a:rPr lang="en-US" altLang="zh-CN" dirty="0">
                <a:latin typeface="+mj-ea"/>
                <a:ea typeface="+mj-ea"/>
              </a:rPr>
              <a:t>MPI</a:t>
            </a:r>
          </a:p>
          <a:p>
            <a:pPr lvl="1"/>
            <a:r>
              <a:rPr lang="zh-CN" altLang="en-US" dirty="0">
                <a:latin typeface="+mj-ea"/>
                <a:ea typeface="+mj-ea"/>
              </a:rPr>
              <a:t>硬件结构</a:t>
            </a:r>
            <a:endParaRPr lang="en-US" altLang="zh-CN" dirty="0">
              <a:latin typeface="+mj-ea"/>
              <a:ea typeface="+mj-ea"/>
            </a:endParaRPr>
          </a:p>
          <a:p>
            <a:pPr lvl="2"/>
            <a:r>
              <a:rPr lang="zh-CN" altLang="en-US" dirty="0">
                <a:latin typeface="+mj-ea"/>
                <a:ea typeface="+mj-ea"/>
              </a:rPr>
              <a:t>图中每条波浪线代表一个线程</a:t>
            </a:r>
            <a:endParaRPr lang="en-US" altLang="zh-CN" dirty="0">
              <a:latin typeface="+mj-ea"/>
              <a:ea typeface="+mj-ea"/>
            </a:endParaRPr>
          </a:p>
          <a:p>
            <a:pPr lvl="2"/>
            <a:r>
              <a:rPr lang="zh-CN" altLang="en-US" dirty="0">
                <a:latin typeface="+mj-ea"/>
                <a:ea typeface="+mj-ea"/>
              </a:rPr>
              <a:t>每个</a:t>
            </a:r>
            <a:r>
              <a:rPr lang="en-US" altLang="zh-CN" dirty="0">
                <a:latin typeface="+mj-ea"/>
                <a:ea typeface="+mj-ea"/>
              </a:rPr>
              <a:t>block</a:t>
            </a:r>
            <a:r>
              <a:rPr lang="zh-CN" altLang="en-US" dirty="0">
                <a:latin typeface="+mj-ea"/>
                <a:ea typeface="+mj-ea"/>
              </a:rPr>
              <a:t>包含多个线程</a:t>
            </a:r>
            <a:endParaRPr lang="en-US" altLang="zh-CN" dirty="0">
              <a:latin typeface="+mj-ea"/>
              <a:ea typeface="+mj-ea"/>
            </a:endParaRPr>
          </a:p>
          <a:p>
            <a:pPr lvl="3"/>
            <a:r>
              <a:rPr lang="zh-CN" altLang="en-US" dirty="0">
                <a:latin typeface="+mj-ea"/>
                <a:ea typeface="+mj-ea"/>
              </a:rPr>
              <a:t>只有</a:t>
            </a:r>
            <a:r>
              <a:rPr lang="en-US" altLang="zh-CN" dirty="0">
                <a:latin typeface="+mj-ea"/>
                <a:ea typeface="+mj-ea"/>
              </a:rPr>
              <a:t>block</a:t>
            </a:r>
            <a:r>
              <a:rPr lang="zh-CN" altLang="en-US" dirty="0">
                <a:latin typeface="+mj-ea"/>
                <a:ea typeface="+mj-ea"/>
              </a:rPr>
              <a:t>内部线程能访问其共享内存</a:t>
            </a:r>
            <a:endParaRPr lang="en-US" altLang="zh-CN" dirty="0">
              <a:latin typeface="+mj-ea"/>
              <a:ea typeface="+mj-ea"/>
            </a:endParaRPr>
          </a:p>
          <a:p>
            <a:pPr lvl="2"/>
            <a:r>
              <a:rPr lang="zh-CN" altLang="en-US" dirty="0">
                <a:latin typeface="+mj-ea"/>
                <a:ea typeface="+mj-ea"/>
              </a:rPr>
              <a:t>所有线程均可访问全局存储器</a:t>
            </a:r>
            <a:endParaRPr lang="en-US" altLang="zh-CN" dirty="0">
              <a:latin typeface="+mj-ea"/>
              <a:ea typeface="+mj-ea"/>
            </a:endParaRPr>
          </a:p>
          <a:p>
            <a:pPr lvl="2"/>
            <a:endParaRPr lang="en-US" altLang="zh-CN" dirty="0">
              <a:latin typeface="+mj-ea"/>
              <a:ea typeface="+mj-ea"/>
            </a:endParaRPr>
          </a:p>
        </p:txBody>
      </p:sp>
      <p:sp>
        <p:nvSpPr>
          <p:cNvPr id="5" name="TextBox 4">
            <a:extLst>
              <a:ext uri="{FF2B5EF4-FFF2-40B4-BE49-F238E27FC236}">
                <a16:creationId xmlns:a16="http://schemas.microsoft.com/office/drawing/2014/main" id="{DD1D9713-2699-2B43-B6AF-AC54060C05FD}"/>
              </a:ext>
            </a:extLst>
          </p:cNvPr>
          <p:cNvSpPr txBox="1"/>
          <p:nvPr/>
        </p:nvSpPr>
        <p:spPr>
          <a:xfrm>
            <a:off x="11563672" y="6995120"/>
            <a:ext cx="1779654" cy="369332"/>
          </a:xfrm>
          <a:prstGeom prst="rect">
            <a:avLst/>
          </a:prstGeom>
          <a:noFill/>
        </p:spPr>
        <p:txBody>
          <a:bodyPr wrap="none" rtlCol="0">
            <a:spAutoFit/>
          </a:bodyPr>
          <a:lstStyle/>
          <a:p>
            <a:r>
              <a:rPr lang="zh-CN" altLang="en-US" dirty="0"/>
              <a:t>图片来自</a:t>
            </a:r>
            <a:r>
              <a:rPr lang="en-US" altLang="zh-CN" dirty="0"/>
              <a:t>NVIDIA</a:t>
            </a:r>
            <a:endParaRPr lang="en-US" dirty="0"/>
          </a:p>
        </p:txBody>
      </p:sp>
      <p:pic>
        <p:nvPicPr>
          <p:cNvPr id="3" name="Picture 2">
            <a:extLst>
              <a:ext uri="{FF2B5EF4-FFF2-40B4-BE49-F238E27FC236}">
                <a16:creationId xmlns:a16="http://schemas.microsoft.com/office/drawing/2014/main" id="{996B915F-F096-264E-ADD5-E3CDE82F578D}"/>
              </a:ext>
            </a:extLst>
          </p:cNvPr>
          <p:cNvPicPr>
            <a:picLocks noChangeAspect="1"/>
          </p:cNvPicPr>
          <p:nvPr/>
        </p:nvPicPr>
        <p:blipFill>
          <a:blip r:embed="rId2"/>
          <a:stretch>
            <a:fillRect/>
          </a:stretch>
        </p:blipFill>
        <p:spPr>
          <a:xfrm>
            <a:off x="3773747" y="5011390"/>
            <a:ext cx="6926371" cy="2847826"/>
          </a:xfrm>
          <a:prstGeom prst="rect">
            <a:avLst/>
          </a:prstGeom>
        </p:spPr>
      </p:pic>
    </p:spTree>
    <p:extLst>
      <p:ext uri="{BB962C8B-B14F-4D97-AF65-F5344CB8AC3E}">
        <p14:creationId xmlns:p14="http://schemas.microsoft.com/office/powerpoint/2010/main" val="39432257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F8D1-A3C6-B448-B3C7-586D72871CEA}"/>
              </a:ext>
            </a:extLst>
          </p:cNvPr>
          <p:cNvSpPr>
            <a:spLocks noGrp="1"/>
          </p:cNvSpPr>
          <p:nvPr>
            <p:ph type="title"/>
          </p:nvPr>
        </p:nvSpPr>
        <p:spPr/>
        <p:txBody>
          <a:bodyPr>
            <a:normAutofit fontScale="90000"/>
          </a:bodyPr>
          <a:lstStyle/>
          <a:p>
            <a:r>
              <a:rPr lang="en-US" altLang="zh-CN" dirty="0"/>
              <a:t>Why</a:t>
            </a:r>
            <a:r>
              <a:rPr lang="zh-CN" altLang="en-US" dirty="0"/>
              <a:t> </a:t>
            </a:r>
            <a:r>
              <a:rPr lang="en-US" altLang="zh-CN" dirty="0"/>
              <a:t>GPU (CUDA)?</a:t>
            </a:r>
            <a:endParaRPr lang="en-US" dirty="0"/>
          </a:p>
        </p:txBody>
      </p:sp>
      <p:sp>
        <p:nvSpPr>
          <p:cNvPr id="4" name="Slide Number Placeholder 3">
            <a:extLst>
              <a:ext uri="{FF2B5EF4-FFF2-40B4-BE49-F238E27FC236}">
                <a16:creationId xmlns:a16="http://schemas.microsoft.com/office/drawing/2014/main" id="{CEA69DA0-D896-BE49-8BB6-734F2230A172}"/>
              </a:ext>
            </a:extLst>
          </p:cNvPr>
          <p:cNvSpPr>
            <a:spLocks noGrp="1"/>
          </p:cNvSpPr>
          <p:nvPr>
            <p:ph type="sldNum" sz="quarter" idx="12"/>
          </p:nvPr>
        </p:nvSpPr>
        <p:spPr/>
        <p:txBody>
          <a:bodyPr/>
          <a:lstStyle/>
          <a:p>
            <a:pPr>
              <a:defRPr/>
            </a:pPr>
            <a:fld id="{CA40A734-EF3B-425E-9970-80954DDB0807}" type="slidenum">
              <a:rPr lang="zh-CN" altLang="en-US" smtClean="0"/>
              <a:pPr>
                <a:defRPr/>
              </a:pPr>
              <a:t>47</a:t>
            </a:fld>
            <a:endParaRPr lang="zh-CN" altLang="en-US"/>
          </a:p>
        </p:txBody>
      </p:sp>
      <p:sp>
        <p:nvSpPr>
          <p:cNvPr id="6" name="Content Placeholder 5">
            <a:extLst>
              <a:ext uri="{FF2B5EF4-FFF2-40B4-BE49-F238E27FC236}">
                <a16:creationId xmlns:a16="http://schemas.microsoft.com/office/drawing/2014/main" id="{6709BB1B-6C33-BC4C-828A-571D40656614}"/>
              </a:ext>
            </a:extLst>
          </p:cNvPr>
          <p:cNvSpPr>
            <a:spLocks noGrp="1"/>
          </p:cNvSpPr>
          <p:nvPr>
            <p:ph idx="1"/>
          </p:nvPr>
        </p:nvSpPr>
        <p:spPr/>
        <p:txBody>
          <a:bodyPr/>
          <a:lstStyle/>
          <a:p>
            <a:r>
              <a:rPr lang="en-US" altLang="zh-CN" dirty="0">
                <a:solidFill>
                  <a:srgbClr val="C00000"/>
                </a:solidFill>
                <a:latin typeface="+mj-ea"/>
                <a:ea typeface="+mj-ea"/>
              </a:rPr>
              <a:t>CUDA</a:t>
            </a:r>
            <a:r>
              <a:rPr lang="zh-CN" altLang="en-US" dirty="0">
                <a:latin typeface="+mj-ea"/>
                <a:ea typeface="+mj-ea"/>
              </a:rPr>
              <a:t> </a:t>
            </a:r>
            <a:r>
              <a:rPr lang="en-US" altLang="zh-CN" dirty="0">
                <a:latin typeface="+mj-ea"/>
                <a:ea typeface="+mj-ea"/>
              </a:rPr>
              <a:t>vs</a:t>
            </a:r>
            <a:r>
              <a:rPr lang="zh-CN" altLang="en-US" dirty="0">
                <a:latin typeface="+mj-ea"/>
                <a:ea typeface="+mj-ea"/>
              </a:rPr>
              <a:t> </a:t>
            </a:r>
            <a:r>
              <a:rPr lang="en-US" altLang="zh-CN" dirty="0">
                <a:latin typeface="+mj-ea"/>
                <a:ea typeface="+mj-ea"/>
              </a:rPr>
              <a:t>OpenMP</a:t>
            </a:r>
            <a:r>
              <a:rPr lang="zh-CN" altLang="en-US" dirty="0">
                <a:latin typeface="+mj-ea"/>
                <a:ea typeface="+mj-ea"/>
              </a:rPr>
              <a:t> </a:t>
            </a:r>
            <a:r>
              <a:rPr lang="en-US" altLang="zh-CN" dirty="0">
                <a:latin typeface="+mj-ea"/>
                <a:ea typeface="+mj-ea"/>
              </a:rPr>
              <a:t>vs</a:t>
            </a:r>
            <a:r>
              <a:rPr lang="zh-CN" altLang="en-US" dirty="0">
                <a:latin typeface="+mj-ea"/>
                <a:ea typeface="+mj-ea"/>
              </a:rPr>
              <a:t> </a:t>
            </a:r>
            <a:r>
              <a:rPr lang="en-US" altLang="zh-CN" dirty="0">
                <a:latin typeface="+mj-ea"/>
                <a:ea typeface="+mj-ea"/>
              </a:rPr>
              <a:t>MPI</a:t>
            </a:r>
          </a:p>
          <a:p>
            <a:pPr lvl="1"/>
            <a:r>
              <a:rPr lang="zh-CN" altLang="en-US" dirty="0">
                <a:latin typeface="+mj-ea"/>
                <a:ea typeface="+mj-ea"/>
              </a:rPr>
              <a:t>硬件结构</a:t>
            </a:r>
            <a:endParaRPr lang="en-US" altLang="zh-CN" dirty="0">
              <a:latin typeface="+mj-ea"/>
              <a:ea typeface="+mj-ea"/>
            </a:endParaRPr>
          </a:p>
          <a:p>
            <a:pPr lvl="2"/>
            <a:r>
              <a:rPr lang="zh-CN" altLang="en-US" dirty="0">
                <a:latin typeface="+mj-ea"/>
                <a:ea typeface="+mj-ea"/>
              </a:rPr>
              <a:t>每个线程由一个</a:t>
            </a:r>
            <a:r>
              <a:rPr lang="en-US" altLang="zh-CN" dirty="0">
                <a:latin typeface="+mj-ea"/>
                <a:ea typeface="+mj-ea"/>
              </a:rPr>
              <a:t>CUDA</a:t>
            </a:r>
            <a:r>
              <a:rPr lang="zh-CN" altLang="en-US" dirty="0">
                <a:latin typeface="+mj-ea"/>
                <a:ea typeface="+mj-ea"/>
              </a:rPr>
              <a:t> </a:t>
            </a:r>
            <a:r>
              <a:rPr lang="en-US" altLang="zh-CN" dirty="0">
                <a:latin typeface="+mj-ea"/>
                <a:ea typeface="+mj-ea"/>
              </a:rPr>
              <a:t>core (a.k.a., </a:t>
            </a:r>
            <a:r>
              <a:rPr lang="en-US" altLang="zh-CN" b="1" dirty="0">
                <a:latin typeface="+mj-ea"/>
                <a:ea typeface="+mj-ea"/>
              </a:rPr>
              <a:t>streaming processor (SP)</a:t>
            </a:r>
            <a:r>
              <a:rPr lang="en-US" altLang="zh-CN" dirty="0">
                <a:latin typeface="+mj-ea"/>
                <a:ea typeface="+mj-ea"/>
              </a:rPr>
              <a:t>) </a:t>
            </a:r>
            <a:r>
              <a:rPr lang="zh-CN" altLang="en-US" dirty="0">
                <a:latin typeface="+mj-ea"/>
                <a:ea typeface="+mj-ea"/>
              </a:rPr>
              <a:t>执行</a:t>
            </a:r>
            <a:endParaRPr lang="en-US" altLang="zh-CN" dirty="0">
              <a:latin typeface="+mj-ea"/>
              <a:ea typeface="+mj-ea"/>
            </a:endParaRPr>
          </a:p>
          <a:p>
            <a:pPr lvl="2"/>
            <a:r>
              <a:rPr lang="en-US" altLang="zh-CN" dirty="0">
                <a:latin typeface="+mj-ea"/>
                <a:ea typeface="+mj-ea"/>
              </a:rPr>
              <a:t>Block</a:t>
            </a:r>
            <a:r>
              <a:rPr lang="zh-CN" altLang="en-US" dirty="0">
                <a:latin typeface="+mj-ea"/>
                <a:ea typeface="+mj-ea"/>
              </a:rPr>
              <a:t>中的线程以</a:t>
            </a:r>
            <a:r>
              <a:rPr lang="en-US" altLang="zh-CN" dirty="0">
                <a:latin typeface="+mj-ea"/>
                <a:ea typeface="+mj-ea"/>
              </a:rPr>
              <a:t>warp</a:t>
            </a:r>
            <a:r>
              <a:rPr lang="zh-CN" altLang="en-US" dirty="0">
                <a:latin typeface="+mj-ea"/>
                <a:ea typeface="+mj-ea"/>
              </a:rPr>
              <a:t>形式在</a:t>
            </a:r>
            <a:r>
              <a:rPr lang="en-US" altLang="zh-CN" b="1" dirty="0">
                <a:latin typeface="+mj-ea"/>
                <a:ea typeface="+mj-ea"/>
              </a:rPr>
              <a:t>streaming</a:t>
            </a:r>
            <a:r>
              <a:rPr lang="zh-CN" altLang="en-US" b="1" dirty="0">
                <a:latin typeface="+mj-ea"/>
                <a:ea typeface="+mj-ea"/>
              </a:rPr>
              <a:t> </a:t>
            </a:r>
            <a:r>
              <a:rPr lang="en-US" altLang="zh-CN" b="1" dirty="0">
                <a:latin typeface="+mj-ea"/>
                <a:ea typeface="+mj-ea"/>
              </a:rPr>
              <a:t>multiprocessor (SM)</a:t>
            </a:r>
            <a:r>
              <a:rPr lang="zh-CN" altLang="en-US" dirty="0">
                <a:latin typeface="+mj-ea"/>
                <a:ea typeface="+mj-ea"/>
              </a:rPr>
              <a:t>上执行</a:t>
            </a:r>
            <a:endParaRPr lang="en-US" altLang="zh-CN" dirty="0">
              <a:latin typeface="+mj-ea"/>
              <a:ea typeface="+mj-ea"/>
            </a:endParaRPr>
          </a:p>
          <a:p>
            <a:pPr lvl="3"/>
            <a:r>
              <a:rPr lang="zh-CN" altLang="en-US" sz="2800" dirty="0">
                <a:latin typeface="+mj-ea"/>
                <a:ea typeface="+mj-ea"/>
              </a:rPr>
              <a:t>每个</a:t>
            </a:r>
            <a:r>
              <a:rPr lang="en-US" altLang="zh-CN" sz="2800" dirty="0">
                <a:latin typeface="+mj-ea"/>
                <a:ea typeface="+mj-ea"/>
              </a:rPr>
              <a:t>warp</a:t>
            </a:r>
            <a:r>
              <a:rPr lang="zh-CN" altLang="en-US" sz="2800" dirty="0">
                <a:latin typeface="+mj-ea"/>
                <a:ea typeface="+mj-ea"/>
              </a:rPr>
              <a:t>包含</a:t>
            </a:r>
            <a:r>
              <a:rPr lang="en-US" altLang="zh-CN" sz="2800" dirty="0">
                <a:latin typeface="+mj-ea"/>
                <a:ea typeface="+mj-ea"/>
              </a:rPr>
              <a:t>32</a:t>
            </a:r>
            <a:r>
              <a:rPr lang="zh-CN" altLang="en-US" sz="2800" dirty="0">
                <a:latin typeface="+mj-ea"/>
                <a:ea typeface="+mj-ea"/>
              </a:rPr>
              <a:t>个</a:t>
            </a:r>
            <a:r>
              <a:rPr lang="en-US" altLang="zh-CN" sz="2800" dirty="0">
                <a:latin typeface="+mj-ea"/>
                <a:ea typeface="+mj-ea"/>
              </a:rPr>
              <a:t>thread (typically)</a:t>
            </a:r>
          </a:p>
          <a:p>
            <a:pPr lvl="3"/>
            <a:r>
              <a:rPr lang="en-US" altLang="zh-CN" sz="2800" dirty="0">
                <a:latin typeface="+mj-ea"/>
                <a:ea typeface="+mj-ea"/>
              </a:rPr>
              <a:t>warp</a:t>
            </a:r>
            <a:r>
              <a:rPr lang="zh-CN" altLang="en-US" sz="2800" dirty="0">
                <a:latin typeface="+mj-ea"/>
                <a:ea typeface="+mj-ea"/>
              </a:rPr>
              <a:t>中所有</a:t>
            </a:r>
            <a:r>
              <a:rPr lang="en-US" altLang="zh-CN" sz="2800" dirty="0">
                <a:latin typeface="+mj-ea"/>
                <a:ea typeface="+mj-ea"/>
              </a:rPr>
              <a:t>thread</a:t>
            </a:r>
            <a:r>
              <a:rPr lang="zh-CN" altLang="en-US" sz="2800" dirty="0">
                <a:latin typeface="+mj-ea"/>
                <a:ea typeface="+mj-ea"/>
              </a:rPr>
              <a:t>执行同样的指令 （</a:t>
            </a:r>
            <a:r>
              <a:rPr lang="en-US" altLang="zh-CN" sz="2800" dirty="0">
                <a:latin typeface="+mj-ea"/>
                <a:ea typeface="+mj-ea"/>
              </a:rPr>
              <a:t>Single</a:t>
            </a:r>
            <a:r>
              <a:rPr lang="zh-CN" altLang="en-US" sz="2800" dirty="0">
                <a:latin typeface="+mj-ea"/>
                <a:ea typeface="+mj-ea"/>
              </a:rPr>
              <a:t> </a:t>
            </a:r>
            <a:r>
              <a:rPr lang="en-US" altLang="zh-CN" sz="2800" dirty="0">
                <a:latin typeface="+mj-ea"/>
                <a:ea typeface="+mj-ea"/>
              </a:rPr>
              <a:t>Instruction</a:t>
            </a:r>
            <a:r>
              <a:rPr lang="zh-CN" altLang="en-US" sz="2800" dirty="0">
                <a:latin typeface="+mj-ea"/>
                <a:ea typeface="+mj-ea"/>
              </a:rPr>
              <a:t> </a:t>
            </a:r>
            <a:r>
              <a:rPr lang="en-US" altLang="zh-CN" sz="2800" dirty="0">
                <a:latin typeface="+mj-ea"/>
                <a:ea typeface="+mj-ea"/>
              </a:rPr>
              <a:t>Multiple</a:t>
            </a:r>
            <a:r>
              <a:rPr lang="zh-CN" altLang="en-US" sz="2800" dirty="0">
                <a:latin typeface="+mj-ea"/>
                <a:ea typeface="+mj-ea"/>
              </a:rPr>
              <a:t> </a:t>
            </a:r>
            <a:r>
              <a:rPr lang="en-US" altLang="zh-CN" sz="2800" dirty="0">
                <a:latin typeface="+mj-ea"/>
                <a:ea typeface="+mj-ea"/>
              </a:rPr>
              <a:t>Data</a:t>
            </a:r>
            <a:r>
              <a:rPr lang="zh-CN" altLang="en-US" sz="2800" dirty="0">
                <a:latin typeface="+mj-ea"/>
                <a:ea typeface="+mj-ea"/>
              </a:rPr>
              <a:t>）</a:t>
            </a:r>
            <a:endParaRPr lang="en-US" altLang="zh-CN" sz="2800" dirty="0">
              <a:latin typeface="+mj-ea"/>
              <a:ea typeface="+mj-ea"/>
            </a:endParaRPr>
          </a:p>
        </p:txBody>
      </p:sp>
      <p:sp>
        <p:nvSpPr>
          <p:cNvPr id="5" name="TextBox 4">
            <a:extLst>
              <a:ext uri="{FF2B5EF4-FFF2-40B4-BE49-F238E27FC236}">
                <a16:creationId xmlns:a16="http://schemas.microsoft.com/office/drawing/2014/main" id="{DD1D9713-2699-2B43-B6AF-AC54060C05FD}"/>
              </a:ext>
            </a:extLst>
          </p:cNvPr>
          <p:cNvSpPr txBox="1"/>
          <p:nvPr/>
        </p:nvSpPr>
        <p:spPr>
          <a:xfrm>
            <a:off x="11563672" y="6995120"/>
            <a:ext cx="1779654" cy="369332"/>
          </a:xfrm>
          <a:prstGeom prst="rect">
            <a:avLst/>
          </a:prstGeom>
          <a:noFill/>
        </p:spPr>
        <p:txBody>
          <a:bodyPr wrap="none" rtlCol="0">
            <a:spAutoFit/>
          </a:bodyPr>
          <a:lstStyle/>
          <a:p>
            <a:r>
              <a:rPr lang="zh-CN" altLang="en-US" dirty="0"/>
              <a:t>图片来自</a:t>
            </a:r>
            <a:r>
              <a:rPr lang="en-US" altLang="zh-CN" dirty="0"/>
              <a:t>NVIDIA</a:t>
            </a:r>
            <a:endParaRPr lang="en-US" dirty="0"/>
          </a:p>
        </p:txBody>
      </p:sp>
      <p:pic>
        <p:nvPicPr>
          <p:cNvPr id="3" name="Picture 2">
            <a:extLst>
              <a:ext uri="{FF2B5EF4-FFF2-40B4-BE49-F238E27FC236}">
                <a16:creationId xmlns:a16="http://schemas.microsoft.com/office/drawing/2014/main" id="{996B915F-F096-264E-ADD5-E3CDE82F578D}"/>
              </a:ext>
            </a:extLst>
          </p:cNvPr>
          <p:cNvPicPr>
            <a:picLocks noChangeAspect="1"/>
          </p:cNvPicPr>
          <p:nvPr/>
        </p:nvPicPr>
        <p:blipFill>
          <a:blip r:embed="rId3"/>
          <a:stretch>
            <a:fillRect/>
          </a:stretch>
        </p:blipFill>
        <p:spPr>
          <a:xfrm>
            <a:off x="3773747" y="5011390"/>
            <a:ext cx="6926371" cy="2847826"/>
          </a:xfrm>
          <a:prstGeom prst="rect">
            <a:avLst/>
          </a:prstGeom>
        </p:spPr>
      </p:pic>
    </p:spTree>
    <p:extLst>
      <p:ext uri="{BB962C8B-B14F-4D97-AF65-F5344CB8AC3E}">
        <p14:creationId xmlns:p14="http://schemas.microsoft.com/office/powerpoint/2010/main" val="1846245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F8D1-A3C6-B448-B3C7-586D72871CEA}"/>
              </a:ext>
            </a:extLst>
          </p:cNvPr>
          <p:cNvSpPr>
            <a:spLocks noGrp="1"/>
          </p:cNvSpPr>
          <p:nvPr>
            <p:ph type="title"/>
          </p:nvPr>
        </p:nvSpPr>
        <p:spPr/>
        <p:txBody>
          <a:bodyPr>
            <a:normAutofit fontScale="90000"/>
          </a:bodyPr>
          <a:lstStyle/>
          <a:p>
            <a:r>
              <a:rPr lang="en-US" altLang="zh-CN" dirty="0"/>
              <a:t>Why</a:t>
            </a:r>
            <a:r>
              <a:rPr lang="zh-CN" altLang="en-US" dirty="0"/>
              <a:t> </a:t>
            </a:r>
            <a:r>
              <a:rPr lang="en-US" altLang="zh-CN" dirty="0"/>
              <a:t>GPU (CUDA)?</a:t>
            </a:r>
            <a:endParaRPr lang="en-US" dirty="0"/>
          </a:p>
        </p:txBody>
      </p:sp>
      <p:sp>
        <p:nvSpPr>
          <p:cNvPr id="4" name="Slide Number Placeholder 3">
            <a:extLst>
              <a:ext uri="{FF2B5EF4-FFF2-40B4-BE49-F238E27FC236}">
                <a16:creationId xmlns:a16="http://schemas.microsoft.com/office/drawing/2014/main" id="{CEA69DA0-D896-BE49-8BB6-734F2230A172}"/>
              </a:ext>
            </a:extLst>
          </p:cNvPr>
          <p:cNvSpPr>
            <a:spLocks noGrp="1"/>
          </p:cNvSpPr>
          <p:nvPr>
            <p:ph type="sldNum" sz="quarter" idx="12"/>
          </p:nvPr>
        </p:nvSpPr>
        <p:spPr/>
        <p:txBody>
          <a:bodyPr/>
          <a:lstStyle/>
          <a:p>
            <a:pPr>
              <a:defRPr/>
            </a:pPr>
            <a:fld id="{CA40A734-EF3B-425E-9970-80954DDB0807}" type="slidenum">
              <a:rPr lang="zh-CN" altLang="en-US" smtClean="0"/>
              <a:pPr>
                <a:defRPr/>
              </a:pPr>
              <a:t>48</a:t>
            </a:fld>
            <a:endParaRPr lang="zh-CN" altLang="en-US" dirty="0"/>
          </a:p>
        </p:txBody>
      </p:sp>
      <p:sp>
        <p:nvSpPr>
          <p:cNvPr id="6" name="Content Placeholder 5">
            <a:extLst>
              <a:ext uri="{FF2B5EF4-FFF2-40B4-BE49-F238E27FC236}">
                <a16:creationId xmlns:a16="http://schemas.microsoft.com/office/drawing/2014/main" id="{6709BB1B-6C33-BC4C-828A-571D40656614}"/>
              </a:ext>
            </a:extLst>
          </p:cNvPr>
          <p:cNvSpPr>
            <a:spLocks noGrp="1"/>
          </p:cNvSpPr>
          <p:nvPr>
            <p:ph idx="1"/>
          </p:nvPr>
        </p:nvSpPr>
        <p:spPr/>
        <p:txBody>
          <a:bodyPr/>
          <a:lstStyle/>
          <a:p>
            <a:r>
              <a:rPr lang="en-US" altLang="zh-CN" dirty="0">
                <a:latin typeface="+mj-ea"/>
                <a:ea typeface="+mj-ea"/>
              </a:rPr>
              <a:t>CUDA</a:t>
            </a:r>
            <a:r>
              <a:rPr lang="zh-CN" altLang="en-US" dirty="0">
                <a:latin typeface="+mj-ea"/>
                <a:ea typeface="+mj-ea"/>
              </a:rPr>
              <a:t> </a:t>
            </a:r>
            <a:r>
              <a:rPr lang="en-US" altLang="zh-CN" dirty="0">
                <a:latin typeface="+mj-ea"/>
                <a:ea typeface="+mj-ea"/>
              </a:rPr>
              <a:t>vs</a:t>
            </a:r>
            <a:r>
              <a:rPr lang="zh-CN" altLang="en-US" dirty="0">
                <a:latin typeface="+mj-ea"/>
                <a:ea typeface="+mj-ea"/>
              </a:rPr>
              <a:t> </a:t>
            </a:r>
            <a:r>
              <a:rPr lang="en-US" altLang="zh-CN" dirty="0">
                <a:solidFill>
                  <a:srgbClr val="C00000"/>
                </a:solidFill>
                <a:latin typeface="+mj-ea"/>
                <a:ea typeface="+mj-ea"/>
              </a:rPr>
              <a:t>OpenMP</a:t>
            </a:r>
            <a:r>
              <a:rPr lang="zh-CN" altLang="en-US" dirty="0">
                <a:latin typeface="+mj-ea"/>
                <a:ea typeface="+mj-ea"/>
              </a:rPr>
              <a:t> </a:t>
            </a:r>
            <a:r>
              <a:rPr lang="en-US" altLang="zh-CN" dirty="0">
                <a:latin typeface="+mj-ea"/>
                <a:ea typeface="+mj-ea"/>
              </a:rPr>
              <a:t>vs</a:t>
            </a:r>
            <a:r>
              <a:rPr lang="zh-CN" altLang="en-US" dirty="0">
                <a:latin typeface="+mj-ea"/>
                <a:ea typeface="+mj-ea"/>
              </a:rPr>
              <a:t> </a:t>
            </a:r>
            <a:r>
              <a:rPr lang="en-US" altLang="zh-CN" dirty="0">
                <a:latin typeface="+mj-ea"/>
                <a:ea typeface="+mj-ea"/>
              </a:rPr>
              <a:t>MPI</a:t>
            </a:r>
          </a:p>
          <a:p>
            <a:pPr lvl="1"/>
            <a:r>
              <a:rPr lang="en-US" altLang="zh-CN" dirty="0">
                <a:latin typeface="+mj-ea"/>
                <a:ea typeface="+mj-ea"/>
              </a:rPr>
              <a:t>MP:</a:t>
            </a:r>
            <a:r>
              <a:rPr lang="zh-CN" altLang="en-US" dirty="0">
                <a:latin typeface="+mj-ea"/>
                <a:ea typeface="+mj-ea"/>
              </a:rPr>
              <a:t> </a:t>
            </a:r>
            <a:r>
              <a:rPr lang="en-US" altLang="zh-CN" dirty="0">
                <a:latin typeface="+mj-ea"/>
                <a:ea typeface="+mj-ea"/>
              </a:rPr>
              <a:t>multiprocessing</a:t>
            </a:r>
          </a:p>
          <a:p>
            <a:pPr lvl="1"/>
            <a:r>
              <a:rPr lang="zh-CN" altLang="en-US" dirty="0">
                <a:latin typeface="+mj-ea"/>
                <a:ea typeface="+mj-ea"/>
              </a:rPr>
              <a:t>跨平台</a:t>
            </a:r>
            <a:endParaRPr lang="en-US" altLang="zh-CN" dirty="0">
              <a:latin typeface="+mj-ea"/>
              <a:ea typeface="+mj-ea"/>
            </a:endParaRPr>
          </a:p>
          <a:p>
            <a:pPr lvl="1"/>
            <a:r>
              <a:rPr lang="zh-CN" altLang="en-US" dirty="0">
                <a:latin typeface="+mj-ea"/>
                <a:ea typeface="+mj-ea"/>
              </a:rPr>
              <a:t>基于共享内存的多核系统</a:t>
            </a:r>
            <a:endParaRPr lang="en-US" altLang="zh-CN" dirty="0">
              <a:latin typeface="+mj-ea"/>
              <a:ea typeface="+mj-ea"/>
            </a:endParaRPr>
          </a:p>
          <a:p>
            <a:pPr lvl="2"/>
            <a:r>
              <a:rPr lang="zh-CN" altLang="en-US" dirty="0">
                <a:latin typeface="+mj-ea"/>
                <a:ea typeface="+mj-ea"/>
              </a:rPr>
              <a:t>多核个人主机</a:t>
            </a:r>
            <a:endParaRPr lang="en-US" altLang="zh-CN" dirty="0">
              <a:latin typeface="+mj-ea"/>
              <a:ea typeface="+mj-ea"/>
            </a:endParaRPr>
          </a:p>
          <a:p>
            <a:pPr lvl="2"/>
            <a:r>
              <a:rPr lang="zh-CN" altLang="en-US" dirty="0">
                <a:latin typeface="+mj-ea"/>
                <a:ea typeface="+mj-ea"/>
              </a:rPr>
              <a:t>超级计算机（截止</a:t>
            </a:r>
            <a:r>
              <a:rPr lang="en-US" altLang="zh-CN" dirty="0">
                <a:latin typeface="+mj-ea"/>
                <a:ea typeface="+mj-ea"/>
              </a:rPr>
              <a:t>2017</a:t>
            </a:r>
            <a:r>
              <a:rPr lang="zh-CN" altLang="en-US" dirty="0">
                <a:latin typeface="+mj-ea"/>
                <a:ea typeface="+mj-ea"/>
              </a:rPr>
              <a:t>年效率并不好）</a:t>
            </a:r>
            <a:endParaRPr lang="en-US" altLang="zh-CN" dirty="0">
              <a:latin typeface="+mj-ea"/>
              <a:ea typeface="+mj-ea"/>
            </a:endParaRPr>
          </a:p>
        </p:txBody>
      </p:sp>
      <p:pic>
        <p:nvPicPr>
          <p:cNvPr id="5" name="Picture 4">
            <a:extLst>
              <a:ext uri="{FF2B5EF4-FFF2-40B4-BE49-F238E27FC236}">
                <a16:creationId xmlns:a16="http://schemas.microsoft.com/office/drawing/2014/main" id="{A0228A40-DA76-8E4F-9E18-8A7DE1901BF7}"/>
              </a:ext>
            </a:extLst>
          </p:cNvPr>
          <p:cNvPicPr>
            <a:picLocks noChangeAspect="1"/>
          </p:cNvPicPr>
          <p:nvPr/>
        </p:nvPicPr>
        <p:blipFill>
          <a:blip r:embed="rId3"/>
          <a:stretch>
            <a:fillRect/>
          </a:stretch>
        </p:blipFill>
        <p:spPr>
          <a:xfrm>
            <a:off x="2106283" y="5466251"/>
            <a:ext cx="4673600" cy="1524000"/>
          </a:xfrm>
          <a:prstGeom prst="rect">
            <a:avLst/>
          </a:prstGeom>
        </p:spPr>
      </p:pic>
      <p:pic>
        <p:nvPicPr>
          <p:cNvPr id="8" name="Picture 7">
            <a:extLst>
              <a:ext uri="{FF2B5EF4-FFF2-40B4-BE49-F238E27FC236}">
                <a16:creationId xmlns:a16="http://schemas.microsoft.com/office/drawing/2014/main" id="{3C3B734B-E7F7-C542-A3B1-7E713603CFE2}"/>
              </a:ext>
            </a:extLst>
          </p:cNvPr>
          <p:cNvPicPr>
            <a:picLocks noChangeAspect="1"/>
          </p:cNvPicPr>
          <p:nvPr/>
        </p:nvPicPr>
        <p:blipFill>
          <a:blip r:embed="rId4"/>
          <a:stretch>
            <a:fillRect/>
          </a:stretch>
        </p:blipFill>
        <p:spPr>
          <a:xfrm>
            <a:off x="8539336" y="2830942"/>
            <a:ext cx="4421336" cy="4421336"/>
          </a:xfrm>
          <a:prstGeom prst="rect">
            <a:avLst/>
          </a:prstGeom>
        </p:spPr>
      </p:pic>
    </p:spTree>
    <p:extLst>
      <p:ext uri="{BB962C8B-B14F-4D97-AF65-F5344CB8AC3E}">
        <p14:creationId xmlns:p14="http://schemas.microsoft.com/office/powerpoint/2010/main" val="2765218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F8D1-A3C6-B448-B3C7-586D72871CEA}"/>
              </a:ext>
            </a:extLst>
          </p:cNvPr>
          <p:cNvSpPr>
            <a:spLocks noGrp="1"/>
          </p:cNvSpPr>
          <p:nvPr>
            <p:ph type="title"/>
          </p:nvPr>
        </p:nvSpPr>
        <p:spPr/>
        <p:txBody>
          <a:bodyPr>
            <a:normAutofit fontScale="90000"/>
          </a:bodyPr>
          <a:lstStyle/>
          <a:p>
            <a:r>
              <a:rPr lang="en-US" altLang="zh-CN" dirty="0"/>
              <a:t>Why</a:t>
            </a:r>
            <a:r>
              <a:rPr lang="zh-CN" altLang="en-US" dirty="0"/>
              <a:t> </a:t>
            </a:r>
            <a:r>
              <a:rPr lang="en-US" altLang="zh-CN" dirty="0"/>
              <a:t>GPU (CUDA)?</a:t>
            </a:r>
            <a:endParaRPr lang="en-US" dirty="0"/>
          </a:p>
        </p:txBody>
      </p:sp>
      <p:sp>
        <p:nvSpPr>
          <p:cNvPr id="4" name="Slide Number Placeholder 3">
            <a:extLst>
              <a:ext uri="{FF2B5EF4-FFF2-40B4-BE49-F238E27FC236}">
                <a16:creationId xmlns:a16="http://schemas.microsoft.com/office/drawing/2014/main" id="{CEA69DA0-D896-BE49-8BB6-734F2230A172}"/>
              </a:ext>
            </a:extLst>
          </p:cNvPr>
          <p:cNvSpPr>
            <a:spLocks noGrp="1"/>
          </p:cNvSpPr>
          <p:nvPr>
            <p:ph type="sldNum" sz="quarter" idx="12"/>
          </p:nvPr>
        </p:nvSpPr>
        <p:spPr/>
        <p:txBody>
          <a:bodyPr/>
          <a:lstStyle/>
          <a:p>
            <a:pPr>
              <a:defRPr/>
            </a:pPr>
            <a:fld id="{CA40A734-EF3B-425E-9970-80954DDB0807}" type="slidenum">
              <a:rPr lang="zh-CN" altLang="en-US" smtClean="0"/>
              <a:pPr>
                <a:defRPr/>
              </a:pPr>
              <a:t>49</a:t>
            </a:fld>
            <a:endParaRPr lang="zh-CN" altLang="en-US"/>
          </a:p>
        </p:txBody>
      </p:sp>
      <p:sp>
        <p:nvSpPr>
          <p:cNvPr id="6" name="Content Placeholder 5">
            <a:extLst>
              <a:ext uri="{FF2B5EF4-FFF2-40B4-BE49-F238E27FC236}">
                <a16:creationId xmlns:a16="http://schemas.microsoft.com/office/drawing/2014/main" id="{6709BB1B-6C33-BC4C-828A-571D40656614}"/>
              </a:ext>
            </a:extLst>
          </p:cNvPr>
          <p:cNvSpPr>
            <a:spLocks noGrp="1"/>
          </p:cNvSpPr>
          <p:nvPr>
            <p:ph idx="1"/>
          </p:nvPr>
        </p:nvSpPr>
        <p:spPr/>
        <p:txBody>
          <a:bodyPr/>
          <a:lstStyle/>
          <a:p>
            <a:r>
              <a:rPr lang="en-US" altLang="zh-CN" dirty="0">
                <a:latin typeface="+mj-ea"/>
                <a:ea typeface="+mj-ea"/>
              </a:rPr>
              <a:t>CUDA</a:t>
            </a:r>
            <a:r>
              <a:rPr lang="zh-CN" altLang="en-US" dirty="0">
                <a:latin typeface="+mj-ea"/>
                <a:ea typeface="+mj-ea"/>
              </a:rPr>
              <a:t> </a:t>
            </a:r>
            <a:r>
              <a:rPr lang="en-US" altLang="zh-CN" dirty="0">
                <a:latin typeface="+mj-ea"/>
                <a:ea typeface="+mj-ea"/>
              </a:rPr>
              <a:t>vs</a:t>
            </a:r>
            <a:r>
              <a:rPr lang="zh-CN" altLang="en-US" dirty="0">
                <a:latin typeface="+mj-ea"/>
                <a:ea typeface="+mj-ea"/>
              </a:rPr>
              <a:t> </a:t>
            </a:r>
            <a:r>
              <a:rPr lang="en-US" altLang="zh-CN" dirty="0">
                <a:solidFill>
                  <a:srgbClr val="C00000"/>
                </a:solidFill>
                <a:latin typeface="+mj-ea"/>
                <a:ea typeface="+mj-ea"/>
              </a:rPr>
              <a:t>OpenMP</a:t>
            </a:r>
            <a:r>
              <a:rPr lang="zh-CN" altLang="en-US" dirty="0">
                <a:latin typeface="+mj-ea"/>
                <a:ea typeface="+mj-ea"/>
              </a:rPr>
              <a:t> </a:t>
            </a:r>
            <a:r>
              <a:rPr lang="en-US" altLang="zh-CN" dirty="0">
                <a:latin typeface="+mj-ea"/>
                <a:ea typeface="+mj-ea"/>
              </a:rPr>
              <a:t>vs</a:t>
            </a:r>
            <a:r>
              <a:rPr lang="zh-CN" altLang="en-US" dirty="0">
                <a:latin typeface="+mj-ea"/>
                <a:ea typeface="+mj-ea"/>
              </a:rPr>
              <a:t> </a:t>
            </a:r>
            <a:r>
              <a:rPr lang="en-US" altLang="zh-CN" dirty="0">
                <a:latin typeface="+mj-ea"/>
                <a:ea typeface="+mj-ea"/>
              </a:rPr>
              <a:t>MPI</a:t>
            </a:r>
          </a:p>
          <a:p>
            <a:pPr lvl="1"/>
            <a:r>
              <a:rPr lang="zh-CN" altLang="en-US" dirty="0">
                <a:latin typeface="+mj-ea"/>
                <a:ea typeface="+mj-ea"/>
              </a:rPr>
              <a:t>硬件结构</a:t>
            </a:r>
            <a:endParaRPr lang="en-US" altLang="zh-CN" dirty="0">
              <a:latin typeface="+mj-ea"/>
              <a:ea typeface="+mj-ea"/>
            </a:endParaRPr>
          </a:p>
          <a:p>
            <a:pPr lvl="2"/>
            <a:r>
              <a:rPr lang="zh-CN" altLang="en-US" dirty="0">
                <a:latin typeface="+mj-ea"/>
                <a:ea typeface="+mj-ea"/>
              </a:rPr>
              <a:t>每个处理器运行一个线程</a:t>
            </a:r>
            <a:endParaRPr lang="en-US" altLang="zh-CN" dirty="0">
              <a:latin typeface="+mj-ea"/>
              <a:ea typeface="+mj-ea"/>
            </a:endParaRPr>
          </a:p>
          <a:p>
            <a:pPr lvl="2"/>
            <a:r>
              <a:rPr lang="zh-CN" altLang="en-US" dirty="0">
                <a:latin typeface="+mj-ea"/>
                <a:ea typeface="+mj-ea"/>
              </a:rPr>
              <a:t>每个处理器有易于访问的片上存储（</a:t>
            </a:r>
            <a:r>
              <a:rPr lang="en-US" altLang="zh-CN" dirty="0">
                <a:latin typeface="+mj-ea"/>
                <a:ea typeface="+mj-ea"/>
              </a:rPr>
              <a:t>on-chip</a:t>
            </a:r>
            <a:r>
              <a:rPr lang="zh-CN" altLang="en-US" dirty="0">
                <a:latin typeface="+mj-ea"/>
                <a:ea typeface="+mj-ea"/>
              </a:rPr>
              <a:t> </a:t>
            </a:r>
            <a:r>
              <a:rPr lang="en-US" altLang="zh-CN" dirty="0">
                <a:latin typeface="+mj-ea"/>
                <a:ea typeface="+mj-ea"/>
              </a:rPr>
              <a:t>memory</a:t>
            </a:r>
            <a:r>
              <a:rPr lang="zh-CN" altLang="en-US" dirty="0">
                <a:latin typeface="+mj-ea"/>
                <a:ea typeface="+mj-ea"/>
              </a:rPr>
              <a:t>）</a:t>
            </a:r>
            <a:endParaRPr lang="en-US" altLang="zh-CN" dirty="0">
              <a:latin typeface="+mj-ea"/>
              <a:ea typeface="+mj-ea"/>
            </a:endParaRPr>
          </a:p>
          <a:p>
            <a:pPr lvl="2"/>
            <a:r>
              <a:rPr lang="zh-CN" altLang="en-US" dirty="0">
                <a:latin typeface="+mj-ea"/>
                <a:ea typeface="+mj-ea"/>
              </a:rPr>
              <a:t>所有处理器共享全局存储器</a:t>
            </a:r>
            <a:endParaRPr lang="en-US" altLang="zh-CN" dirty="0">
              <a:latin typeface="+mj-ea"/>
              <a:ea typeface="+mj-ea"/>
            </a:endParaRPr>
          </a:p>
          <a:p>
            <a:pPr lvl="2"/>
            <a:endParaRPr lang="en-US" altLang="zh-CN" dirty="0">
              <a:latin typeface="+mj-ea"/>
              <a:ea typeface="+mj-ea"/>
            </a:endParaRPr>
          </a:p>
          <a:p>
            <a:pPr lvl="2"/>
            <a:endParaRPr lang="en-US" altLang="zh-CN" dirty="0">
              <a:latin typeface="+mj-ea"/>
              <a:ea typeface="+mj-ea"/>
            </a:endParaRPr>
          </a:p>
        </p:txBody>
      </p:sp>
      <p:sp>
        <p:nvSpPr>
          <p:cNvPr id="5" name="TextBox 4">
            <a:extLst>
              <a:ext uri="{FF2B5EF4-FFF2-40B4-BE49-F238E27FC236}">
                <a16:creationId xmlns:a16="http://schemas.microsoft.com/office/drawing/2014/main" id="{DD1D9713-2699-2B43-B6AF-AC54060C05FD}"/>
              </a:ext>
            </a:extLst>
          </p:cNvPr>
          <p:cNvSpPr txBox="1"/>
          <p:nvPr/>
        </p:nvSpPr>
        <p:spPr>
          <a:xfrm>
            <a:off x="11563672" y="6995120"/>
            <a:ext cx="1779654" cy="369332"/>
          </a:xfrm>
          <a:prstGeom prst="rect">
            <a:avLst/>
          </a:prstGeom>
          <a:noFill/>
        </p:spPr>
        <p:txBody>
          <a:bodyPr wrap="none" rtlCol="0">
            <a:spAutoFit/>
          </a:bodyPr>
          <a:lstStyle/>
          <a:p>
            <a:r>
              <a:rPr lang="zh-CN" altLang="en-US" dirty="0"/>
              <a:t>图片来自</a:t>
            </a:r>
            <a:r>
              <a:rPr lang="en-US" altLang="zh-CN" dirty="0"/>
              <a:t>NVIDIA</a:t>
            </a:r>
            <a:endParaRPr lang="en-US" dirty="0"/>
          </a:p>
        </p:txBody>
      </p:sp>
      <p:pic>
        <p:nvPicPr>
          <p:cNvPr id="7" name="Picture 6">
            <a:extLst>
              <a:ext uri="{FF2B5EF4-FFF2-40B4-BE49-F238E27FC236}">
                <a16:creationId xmlns:a16="http://schemas.microsoft.com/office/drawing/2014/main" id="{CE698C67-889B-164F-82E7-D1A646429779}"/>
              </a:ext>
            </a:extLst>
          </p:cNvPr>
          <p:cNvPicPr>
            <a:picLocks noChangeAspect="1"/>
          </p:cNvPicPr>
          <p:nvPr/>
        </p:nvPicPr>
        <p:blipFill>
          <a:blip r:embed="rId2"/>
          <a:stretch>
            <a:fillRect/>
          </a:stretch>
        </p:blipFill>
        <p:spPr>
          <a:xfrm>
            <a:off x="3786808" y="4940765"/>
            <a:ext cx="7200800" cy="2918451"/>
          </a:xfrm>
          <a:prstGeom prst="rect">
            <a:avLst/>
          </a:prstGeom>
        </p:spPr>
      </p:pic>
    </p:spTree>
    <p:extLst>
      <p:ext uri="{BB962C8B-B14F-4D97-AF65-F5344CB8AC3E}">
        <p14:creationId xmlns:p14="http://schemas.microsoft.com/office/powerpoint/2010/main" val="2590314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23169" y="779337"/>
            <a:ext cx="6025896" cy="2452210"/>
          </a:xfrm>
          <a:prstGeom prst="rect">
            <a:avLst/>
          </a:prstGeom>
        </p:spPr>
        <p:txBody>
          <a:bodyPr vert="horz" wrap="square" lIns="0" tIns="14478" rIns="0" bIns="0" rtlCol="0" anchor="ctr">
            <a:spAutoFit/>
          </a:bodyPr>
          <a:lstStyle/>
          <a:p>
            <a:pPr marL="3810">
              <a:spcBef>
                <a:spcPts val="114"/>
              </a:spcBef>
            </a:pPr>
            <a:r>
              <a:rPr spc="-12" dirty="0">
                <a:latin typeface="+mn-lt"/>
              </a:rPr>
              <a:t>History </a:t>
            </a:r>
            <a:r>
              <a:rPr spc="-6" dirty="0">
                <a:latin typeface="+mn-lt"/>
              </a:rPr>
              <a:t>of GPUs</a:t>
            </a:r>
            <a:r>
              <a:rPr spc="78" dirty="0">
                <a:latin typeface="+mn-lt"/>
              </a:rPr>
              <a:t> </a:t>
            </a:r>
            <a:r>
              <a:rPr spc="-6" dirty="0">
                <a:latin typeface="+mn-lt"/>
              </a:rPr>
              <a:t>…</a:t>
            </a:r>
          </a:p>
          <a:p>
            <a:pPr>
              <a:spcBef>
                <a:spcPts val="6"/>
              </a:spcBef>
            </a:pPr>
            <a:r>
              <a:rPr spc="-12" dirty="0">
                <a:latin typeface="+mn-lt"/>
              </a:rPr>
              <a:t>How </a:t>
            </a:r>
            <a:r>
              <a:rPr spc="-6" dirty="0">
                <a:latin typeface="+mn-lt"/>
              </a:rPr>
              <a:t>did </a:t>
            </a:r>
            <a:r>
              <a:rPr spc="-12" dirty="0">
                <a:latin typeface="+mn-lt"/>
              </a:rPr>
              <a:t>they</a:t>
            </a:r>
            <a:r>
              <a:rPr spc="-30" dirty="0">
                <a:latin typeface="+mn-lt"/>
              </a:rPr>
              <a:t> </a:t>
            </a:r>
            <a:r>
              <a:rPr spc="-6" dirty="0">
                <a:latin typeface="+mn-lt"/>
              </a:rPr>
              <a:t>evolve?</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876" y="3534085"/>
            <a:ext cx="9699551" cy="40078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灯片编号占位符 4">
            <a:extLst>
              <a:ext uri="{FF2B5EF4-FFF2-40B4-BE49-F238E27FC236}">
                <a16:creationId xmlns:a16="http://schemas.microsoft.com/office/drawing/2014/main" id="{84C41B5C-3923-4405-8A52-85353841F654}"/>
              </a:ext>
            </a:extLst>
          </p:cNvPr>
          <p:cNvSpPr>
            <a:spLocks noGrp="1"/>
          </p:cNvSpPr>
          <p:nvPr>
            <p:ph type="sldNum" sz="quarter" idx="12"/>
          </p:nvPr>
        </p:nvSpPr>
        <p:spPr/>
        <p:txBody>
          <a:bodyPr/>
          <a:lstStyle/>
          <a:p>
            <a:pPr defTabSz="1097280" fontAlgn="auto">
              <a:spcBef>
                <a:spcPts val="0"/>
              </a:spcBef>
              <a:spcAft>
                <a:spcPts val="0"/>
              </a:spcAft>
              <a:defRPr/>
            </a:pPr>
            <a:fld id="{A5846718-CB15-44DC-A3B0-F0ED78D869D1}" type="slidenum">
              <a:rPr lang="en-SG">
                <a:solidFill>
                  <a:prstClr val="black">
                    <a:tint val="75000"/>
                  </a:prstClr>
                </a:solidFill>
                <a:latin typeface="Calibri"/>
                <a:ea typeface="微软雅黑"/>
              </a:rPr>
              <a:pPr defTabSz="1097280" fontAlgn="auto">
                <a:spcBef>
                  <a:spcPts val="0"/>
                </a:spcBef>
                <a:spcAft>
                  <a:spcPts val="0"/>
                </a:spcAft>
                <a:defRPr/>
              </a:pPr>
              <a:t>5</a:t>
            </a:fld>
            <a:endParaRPr lang="en-SG">
              <a:solidFill>
                <a:prstClr val="black">
                  <a:tint val="75000"/>
                </a:prstClr>
              </a:solidFill>
              <a:latin typeface="Calibri"/>
              <a:ea typeface="微软雅黑"/>
            </a:endParaRPr>
          </a:p>
        </p:txBody>
      </p:sp>
    </p:spTree>
    <p:extLst>
      <p:ext uri="{BB962C8B-B14F-4D97-AF65-F5344CB8AC3E}">
        <p14:creationId xmlns:p14="http://schemas.microsoft.com/office/powerpoint/2010/main" val="626274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F8D1-A3C6-B448-B3C7-586D72871CEA}"/>
              </a:ext>
            </a:extLst>
          </p:cNvPr>
          <p:cNvSpPr>
            <a:spLocks noGrp="1"/>
          </p:cNvSpPr>
          <p:nvPr>
            <p:ph type="title"/>
          </p:nvPr>
        </p:nvSpPr>
        <p:spPr/>
        <p:txBody>
          <a:bodyPr>
            <a:normAutofit fontScale="90000"/>
          </a:bodyPr>
          <a:lstStyle/>
          <a:p>
            <a:r>
              <a:rPr lang="en-US" altLang="zh-CN" dirty="0"/>
              <a:t>Why</a:t>
            </a:r>
            <a:r>
              <a:rPr lang="zh-CN" altLang="en-US" dirty="0"/>
              <a:t> </a:t>
            </a:r>
            <a:r>
              <a:rPr lang="en-US" altLang="zh-CN" dirty="0"/>
              <a:t>GPU (CUDA)?</a:t>
            </a:r>
            <a:endParaRPr lang="en-US" dirty="0"/>
          </a:p>
        </p:txBody>
      </p:sp>
      <p:sp>
        <p:nvSpPr>
          <p:cNvPr id="4" name="Slide Number Placeholder 3">
            <a:extLst>
              <a:ext uri="{FF2B5EF4-FFF2-40B4-BE49-F238E27FC236}">
                <a16:creationId xmlns:a16="http://schemas.microsoft.com/office/drawing/2014/main" id="{CEA69DA0-D896-BE49-8BB6-734F2230A172}"/>
              </a:ext>
            </a:extLst>
          </p:cNvPr>
          <p:cNvSpPr>
            <a:spLocks noGrp="1"/>
          </p:cNvSpPr>
          <p:nvPr>
            <p:ph type="sldNum" sz="quarter" idx="12"/>
          </p:nvPr>
        </p:nvSpPr>
        <p:spPr/>
        <p:txBody>
          <a:bodyPr/>
          <a:lstStyle/>
          <a:p>
            <a:pPr>
              <a:defRPr/>
            </a:pPr>
            <a:fld id="{CA40A734-EF3B-425E-9970-80954DDB0807}" type="slidenum">
              <a:rPr lang="zh-CN" altLang="en-US" smtClean="0"/>
              <a:pPr>
                <a:defRPr/>
              </a:pPr>
              <a:t>50</a:t>
            </a:fld>
            <a:endParaRPr lang="zh-CN" altLang="en-US" dirty="0"/>
          </a:p>
        </p:txBody>
      </p:sp>
      <p:sp>
        <p:nvSpPr>
          <p:cNvPr id="6" name="Content Placeholder 5">
            <a:extLst>
              <a:ext uri="{FF2B5EF4-FFF2-40B4-BE49-F238E27FC236}">
                <a16:creationId xmlns:a16="http://schemas.microsoft.com/office/drawing/2014/main" id="{6709BB1B-6C33-BC4C-828A-571D40656614}"/>
              </a:ext>
            </a:extLst>
          </p:cNvPr>
          <p:cNvSpPr>
            <a:spLocks noGrp="1"/>
          </p:cNvSpPr>
          <p:nvPr>
            <p:ph idx="1"/>
          </p:nvPr>
        </p:nvSpPr>
        <p:spPr/>
        <p:txBody>
          <a:bodyPr/>
          <a:lstStyle/>
          <a:p>
            <a:r>
              <a:rPr lang="en-US" altLang="zh-CN" dirty="0">
                <a:latin typeface="+mj-ea"/>
                <a:ea typeface="+mj-ea"/>
              </a:rPr>
              <a:t>CUDA</a:t>
            </a:r>
            <a:r>
              <a:rPr lang="zh-CN" altLang="en-US" dirty="0">
                <a:latin typeface="+mj-ea"/>
                <a:ea typeface="+mj-ea"/>
              </a:rPr>
              <a:t> </a:t>
            </a:r>
            <a:r>
              <a:rPr lang="en-US" altLang="zh-CN" dirty="0">
                <a:latin typeface="+mj-ea"/>
                <a:ea typeface="+mj-ea"/>
              </a:rPr>
              <a:t>vs</a:t>
            </a:r>
            <a:r>
              <a:rPr lang="zh-CN" altLang="en-US" dirty="0">
                <a:latin typeface="+mj-ea"/>
                <a:ea typeface="+mj-ea"/>
              </a:rPr>
              <a:t> </a:t>
            </a:r>
            <a:r>
              <a:rPr lang="en-US" altLang="zh-CN" dirty="0">
                <a:latin typeface="+mj-ea"/>
                <a:ea typeface="+mj-ea"/>
              </a:rPr>
              <a:t>OpenMP</a:t>
            </a:r>
            <a:r>
              <a:rPr lang="zh-CN" altLang="en-US" dirty="0">
                <a:latin typeface="+mj-ea"/>
                <a:ea typeface="+mj-ea"/>
              </a:rPr>
              <a:t> </a:t>
            </a:r>
            <a:r>
              <a:rPr lang="en-US" altLang="zh-CN" dirty="0">
                <a:latin typeface="+mj-ea"/>
                <a:ea typeface="+mj-ea"/>
              </a:rPr>
              <a:t>vs</a:t>
            </a:r>
            <a:r>
              <a:rPr lang="zh-CN" altLang="en-US" dirty="0">
                <a:latin typeface="+mj-ea"/>
                <a:ea typeface="+mj-ea"/>
              </a:rPr>
              <a:t> </a:t>
            </a:r>
            <a:r>
              <a:rPr lang="en-US" altLang="zh-CN" dirty="0">
                <a:latin typeface="+mj-ea"/>
                <a:ea typeface="+mj-ea"/>
              </a:rPr>
              <a:t>MPI</a:t>
            </a:r>
          </a:p>
          <a:p>
            <a:pPr lvl="1"/>
            <a:r>
              <a:rPr lang="en-US" altLang="zh-CN" dirty="0">
                <a:latin typeface="+mj-ea"/>
                <a:ea typeface="+mj-ea"/>
              </a:rPr>
              <a:t>MPI</a:t>
            </a:r>
            <a:r>
              <a:rPr lang="zh-CN" altLang="en-US" dirty="0">
                <a:latin typeface="+mj-ea"/>
                <a:ea typeface="+mj-ea"/>
              </a:rPr>
              <a:t>（</a:t>
            </a:r>
            <a:r>
              <a:rPr lang="en-US" altLang="zh-CN" dirty="0">
                <a:latin typeface="+mj-ea"/>
                <a:ea typeface="+mj-ea"/>
              </a:rPr>
              <a:t>Message</a:t>
            </a:r>
            <a:r>
              <a:rPr lang="zh-CN" altLang="en-US" dirty="0">
                <a:latin typeface="+mj-ea"/>
                <a:ea typeface="+mj-ea"/>
              </a:rPr>
              <a:t> </a:t>
            </a:r>
            <a:r>
              <a:rPr lang="en-US" altLang="zh-CN" dirty="0">
                <a:latin typeface="+mj-ea"/>
                <a:ea typeface="+mj-ea"/>
              </a:rPr>
              <a:t>Passing</a:t>
            </a:r>
            <a:r>
              <a:rPr lang="zh-CN" altLang="en-US" dirty="0">
                <a:latin typeface="+mj-ea"/>
                <a:ea typeface="+mj-ea"/>
              </a:rPr>
              <a:t> </a:t>
            </a:r>
            <a:r>
              <a:rPr lang="en-US" altLang="zh-CN" dirty="0">
                <a:latin typeface="+mj-ea"/>
                <a:ea typeface="+mj-ea"/>
              </a:rPr>
              <a:t>Interface</a:t>
            </a:r>
            <a:r>
              <a:rPr lang="zh-CN" altLang="en-US" dirty="0">
                <a:latin typeface="+mj-ea"/>
                <a:ea typeface="+mj-ea"/>
              </a:rPr>
              <a:t>）</a:t>
            </a:r>
            <a:endParaRPr lang="en-US" altLang="zh-CN" dirty="0">
              <a:latin typeface="+mj-ea"/>
              <a:ea typeface="+mj-ea"/>
            </a:endParaRPr>
          </a:p>
          <a:p>
            <a:pPr lvl="2"/>
            <a:r>
              <a:rPr lang="zh-CN" altLang="en-US" dirty="0">
                <a:latin typeface="+mj-ea"/>
                <a:ea typeface="+mj-ea"/>
              </a:rPr>
              <a:t>跨平台</a:t>
            </a:r>
            <a:endParaRPr lang="en-US" altLang="zh-CN" dirty="0">
              <a:latin typeface="+mj-ea"/>
              <a:ea typeface="+mj-ea"/>
            </a:endParaRPr>
          </a:p>
          <a:p>
            <a:pPr lvl="2"/>
            <a:r>
              <a:rPr lang="zh-CN" altLang="en-US" dirty="0">
                <a:latin typeface="+mj-ea"/>
                <a:ea typeface="+mj-ea"/>
              </a:rPr>
              <a:t>基于信息传递</a:t>
            </a:r>
            <a:endParaRPr lang="en-US" altLang="zh-CN" dirty="0">
              <a:latin typeface="+mj-ea"/>
              <a:ea typeface="+mj-ea"/>
            </a:endParaRPr>
          </a:p>
          <a:p>
            <a:pPr lvl="2"/>
            <a:r>
              <a:rPr lang="zh-CN" altLang="en-US" dirty="0">
                <a:latin typeface="+mj-ea"/>
                <a:ea typeface="+mj-ea"/>
              </a:rPr>
              <a:t>常用于计算机集群</a:t>
            </a:r>
            <a:endParaRPr lang="en-US" altLang="zh-CN" dirty="0">
              <a:latin typeface="+mj-ea"/>
              <a:ea typeface="+mj-ea"/>
            </a:endParaRPr>
          </a:p>
        </p:txBody>
      </p:sp>
      <p:pic>
        <p:nvPicPr>
          <p:cNvPr id="9" name="Picture 8">
            <a:extLst>
              <a:ext uri="{FF2B5EF4-FFF2-40B4-BE49-F238E27FC236}">
                <a16:creationId xmlns:a16="http://schemas.microsoft.com/office/drawing/2014/main" id="{4AFAF711-2602-6D44-8786-FE05A3CF67EC}"/>
              </a:ext>
            </a:extLst>
          </p:cNvPr>
          <p:cNvPicPr>
            <a:picLocks noChangeAspect="1"/>
          </p:cNvPicPr>
          <p:nvPr/>
        </p:nvPicPr>
        <p:blipFill>
          <a:blip r:embed="rId3"/>
          <a:stretch>
            <a:fillRect/>
          </a:stretch>
        </p:blipFill>
        <p:spPr>
          <a:xfrm>
            <a:off x="6745524" y="3466728"/>
            <a:ext cx="7456801" cy="4160895"/>
          </a:xfrm>
          <a:prstGeom prst="rect">
            <a:avLst/>
          </a:prstGeom>
        </p:spPr>
      </p:pic>
      <p:pic>
        <p:nvPicPr>
          <p:cNvPr id="10" name="Picture 9">
            <a:extLst>
              <a:ext uri="{FF2B5EF4-FFF2-40B4-BE49-F238E27FC236}">
                <a16:creationId xmlns:a16="http://schemas.microsoft.com/office/drawing/2014/main" id="{B9C914FA-65B3-2B40-83E6-2CD4B5204AF8}"/>
              </a:ext>
            </a:extLst>
          </p:cNvPr>
          <p:cNvPicPr>
            <a:picLocks noChangeAspect="1"/>
          </p:cNvPicPr>
          <p:nvPr/>
        </p:nvPicPr>
        <p:blipFill>
          <a:blip r:embed="rId4"/>
          <a:stretch>
            <a:fillRect/>
          </a:stretch>
        </p:blipFill>
        <p:spPr>
          <a:xfrm>
            <a:off x="1362662" y="5941832"/>
            <a:ext cx="4737115" cy="1651917"/>
          </a:xfrm>
          <a:prstGeom prst="rect">
            <a:avLst/>
          </a:prstGeom>
        </p:spPr>
      </p:pic>
    </p:spTree>
    <p:extLst>
      <p:ext uri="{BB962C8B-B14F-4D97-AF65-F5344CB8AC3E}">
        <p14:creationId xmlns:p14="http://schemas.microsoft.com/office/powerpoint/2010/main" val="400019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F8D1-A3C6-B448-B3C7-586D72871CEA}"/>
              </a:ext>
            </a:extLst>
          </p:cNvPr>
          <p:cNvSpPr>
            <a:spLocks noGrp="1"/>
          </p:cNvSpPr>
          <p:nvPr>
            <p:ph type="title"/>
          </p:nvPr>
        </p:nvSpPr>
        <p:spPr/>
        <p:txBody>
          <a:bodyPr>
            <a:normAutofit fontScale="90000"/>
          </a:bodyPr>
          <a:lstStyle/>
          <a:p>
            <a:r>
              <a:rPr lang="en-US" altLang="zh-CN" dirty="0"/>
              <a:t>Why</a:t>
            </a:r>
            <a:r>
              <a:rPr lang="zh-CN" altLang="en-US" dirty="0"/>
              <a:t> </a:t>
            </a:r>
            <a:r>
              <a:rPr lang="en-US" altLang="zh-CN" dirty="0"/>
              <a:t>GPU (CUDA)?</a:t>
            </a:r>
            <a:endParaRPr lang="en-US" dirty="0"/>
          </a:p>
        </p:txBody>
      </p:sp>
      <p:sp>
        <p:nvSpPr>
          <p:cNvPr id="4" name="Slide Number Placeholder 3">
            <a:extLst>
              <a:ext uri="{FF2B5EF4-FFF2-40B4-BE49-F238E27FC236}">
                <a16:creationId xmlns:a16="http://schemas.microsoft.com/office/drawing/2014/main" id="{CEA69DA0-D896-BE49-8BB6-734F2230A172}"/>
              </a:ext>
            </a:extLst>
          </p:cNvPr>
          <p:cNvSpPr>
            <a:spLocks noGrp="1"/>
          </p:cNvSpPr>
          <p:nvPr>
            <p:ph type="sldNum" sz="quarter" idx="12"/>
          </p:nvPr>
        </p:nvSpPr>
        <p:spPr/>
        <p:txBody>
          <a:bodyPr/>
          <a:lstStyle/>
          <a:p>
            <a:pPr>
              <a:defRPr/>
            </a:pPr>
            <a:fld id="{CA40A734-EF3B-425E-9970-80954DDB0807}" type="slidenum">
              <a:rPr lang="zh-CN" altLang="en-US" smtClean="0"/>
              <a:pPr>
                <a:defRPr/>
              </a:pPr>
              <a:t>51</a:t>
            </a:fld>
            <a:endParaRPr lang="zh-CN" altLang="en-US"/>
          </a:p>
        </p:txBody>
      </p:sp>
      <p:sp>
        <p:nvSpPr>
          <p:cNvPr id="6" name="Content Placeholder 5">
            <a:extLst>
              <a:ext uri="{FF2B5EF4-FFF2-40B4-BE49-F238E27FC236}">
                <a16:creationId xmlns:a16="http://schemas.microsoft.com/office/drawing/2014/main" id="{6709BB1B-6C33-BC4C-828A-571D40656614}"/>
              </a:ext>
            </a:extLst>
          </p:cNvPr>
          <p:cNvSpPr>
            <a:spLocks noGrp="1"/>
          </p:cNvSpPr>
          <p:nvPr>
            <p:ph idx="1"/>
          </p:nvPr>
        </p:nvSpPr>
        <p:spPr/>
        <p:txBody>
          <a:bodyPr/>
          <a:lstStyle/>
          <a:p>
            <a:r>
              <a:rPr lang="en-US" altLang="zh-CN" dirty="0">
                <a:latin typeface="+mj-ea"/>
                <a:ea typeface="+mj-ea"/>
              </a:rPr>
              <a:t>CUDA</a:t>
            </a:r>
            <a:r>
              <a:rPr lang="zh-CN" altLang="en-US" dirty="0">
                <a:latin typeface="+mj-ea"/>
                <a:ea typeface="+mj-ea"/>
              </a:rPr>
              <a:t> </a:t>
            </a:r>
            <a:r>
              <a:rPr lang="en-US" altLang="zh-CN" dirty="0">
                <a:latin typeface="+mj-ea"/>
                <a:ea typeface="+mj-ea"/>
              </a:rPr>
              <a:t>vs</a:t>
            </a:r>
            <a:r>
              <a:rPr lang="zh-CN" altLang="en-US" dirty="0">
                <a:latin typeface="+mj-ea"/>
                <a:ea typeface="+mj-ea"/>
              </a:rPr>
              <a:t> </a:t>
            </a:r>
            <a:r>
              <a:rPr lang="en-US" altLang="zh-CN" dirty="0">
                <a:latin typeface="+mj-ea"/>
                <a:ea typeface="+mj-ea"/>
              </a:rPr>
              <a:t>OpenMP</a:t>
            </a:r>
            <a:r>
              <a:rPr lang="zh-CN" altLang="en-US" dirty="0">
                <a:latin typeface="+mj-ea"/>
                <a:ea typeface="+mj-ea"/>
              </a:rPr>
              <a:t> </a:t>
            </a:r>
            <a:r>
              <a:rPr lang="en-US" altLang="zh-CN" dirty="0">
                <a:latin typeface="+mj-ea"/>
                <a:ea typeface="+mj-ea"/>
              </a:rPr>
              <a:t>vs</a:t>
            </a:r>
            <a:r>
              <a:rPr lang="zh-CN" altLang="en-US" dirty="0">
                <a:latin typeface="+mj-ea"/>
                <a:ea typeface="+mj-ea"/>
              </a:rPr>
              <a:t> </a:t>
            </a:r>
            <a:r>
              <a:rPr lang="en-US" altLang="zh-CN" dirty="0">
                <a:solidFill>
                  <a:srgbClr val="C00000"/>
                </a:solidFill>
                <a:latin typeface="+mj-ea"/>
                <a:ea typeface="+mj-ea"/>
              </a:rPr>
              <a:t>MPI</a:t>
            </a:r>
          </a:p>
          <a:p>
            <a:pPr lvl="1"/>
            <a:r>
              <a:rPr lang="zh-CN" altLang="en-US" dirty="0">
                <a:latin typeface="+mj-ea"/>
                <a:ea typeface="+mj-ea"/>
              </a:rPr>
              <a:t>硬件结构</a:t>
            </a:r>
            <a:endParaRPr lang="en-US" altLang="zh-CN" dirty="0">
              <a:latin typeface="+mj-ea"/>
              <a:ea typeface="+mj-ea"/>
            </a:endParaRPr>
          </a:p>
          <a:p>
            <a:pPr lvl="2"/>
            <a:r>
              <a:rPr lang="zh-CN" altLang="en-US" dirty="0">
                <a:latin typeface="+mj-ea"/>
                <a:ea typeface="+mj-ea"/>
              </a:rPr>
              <a:t>多个处理器之间通过网络发送消息交互</a:t>
            </a:r>
            <a:endParaRPr lang="en-US" altLang="zh-CN" dirty="0">
              <a:latin typeface="+mj-ea"/>
              <a:ea typeface="+mj-ea"/>
            </a:endParaRPr>
          </a:p>
        </p:txBody>
      </p:sp>
      <p:sp>
        <p:nvSpPr>
          <p:cNvPr id="5" name="TextBox 4">
            <a:extLst>
              <a:ext uri="{FF2B5EF4-FFF2-40B4-BE49-F238E27FC236}">
                <a16:creationId xmlns:a16="http://schemas.microsoft.com/office/drawing/2014/main" id="{DD1D9713-2699-2B43-B6AF-AC54060C05FD}"/>
              </a:ext>
            </a:extLst>
          </p:cNvPr>
          <p:cNvSpPr txBox="1"/>
          <p:nvPr/>
        </p:nvSpPr>
        <p:spPr>
          <a:xfrm>
            <a:off x="11563672" y="6995120"/>
            <a:ext cx="1779654" cy="369332"/>
          </a:xfrm>
          <a:prstGeom prst="rect">
            <a:avLst/>
          </a:prstGeom>
          <a:noFill/>
        </p:spPr>
        <p:txBody>
          <a:bodyPr wrap="none" rtlCol="0">
            <a:spAutoFit/>
          </a:bodyPr>
          <a:lstStyle/>
          <a:p>
            <a:r>
              <a:rPr lang="zh-CN" altLang="en-US" dirty="0"/>
              <a:t>图片来自</a:t>
            </a:r>
            <a:r>
              <a:rPr lang="en-US" altLang="zh-CN" dirty="0"/>
              <a:t>NVIDIA</a:t>
            </a:r>
            <a:endParaRPr lang="en-US" dirty="0"/>
          </a:p>
        </p:txBody>
      </p:sp>
      <p:pic>
        <p:nvPicPr>
          <p:cNvPr id="3" name="Picture 2">
            <a:extLst>
              <a:ext uri="{FF2B5EF4-FFF2-40B4-BE49-F238E27FC236}">
                <a16:creationId xmlns:a16="http://schemas.microsoft.com/office/drawing/2014/main" id="{548F2012-FB5C-C54E-8DFA-1085A5AB5FED}"/>
              </a:ext>
            </a:extLst>
          </p:cNvPr>
          <p:cNvPicPr>
            <a:picLocks noChangeAspect="1"/>
          </p:cNvPicPr>
          <p:nvPr/>
        </p:nvPicPr>
        <p:blipFill>
          <a:blip r:embed="rId3"/>
          <a:stretch>
            <a:fillRect/>
          </a:stretch>
        </p:blipFill>
        <p:spPr>
          <a:xfrm>
            <a:off x="3714800" y="5410944"/>
            <a:ext cx="7519144" cy="2485921"/>
          </a:xfrm>
          <a:prstGeom prst="rect">
            <a:avLst/>
          </a:prstGeom>
        </p:spPr>
      </p:pic>
    </p:spTree>
    <p:extLst>
      <p:ext uri="{BB962C8B-B14F-4D97-AF65-F5344CB8AC3E}">
        <p14:creationId xmlns:p14="http://schemas.microsoft.com/office/powerpoint/2010/main" val="1083675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a:extLst>
              <a:ext uri="{FF2B5EF4-FFF2-40B4-BE49-F238E27FC236}">
                <a16:creationId xmlns:a16="http://schemas.microsoft.com/office/drawing/2014/main" id="{8E5413CA-E345-6B4F-B787-9DEA5069C73B}"/>
              </a:ext>
            </a:extLst>
          </p:cNvPr>
          <p:cNvSpPr txBox="1">
            <a:spLocks/>
          </p:cNvSpPr>
          <p:nvPr/>
        </p:nvSpPr>
        <p:spPr bwMode="auto">
          <a:xfrm>
            <a:off x="7315200" y="2112682"/>
            <a:ext cx="7079352" cy="61169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411446" indent="-411446" algn="l" rtl="0" eaLnBrk="0" fontAlgn="base" hangingPunct="0">
              <a:spcBef>
                <a:spcPct val="20000"/>
              </a:spcBef>
              <a:spcAft>
                <a:spcPct val="0"/>
              </a:spcAft>
              <a:buClr>
                <a:srgbClr val="FF0000"/>
              </a:buClr>
              <a:buSzPct val="100000"/>
              <a:buFontTx/>
              <a:buBlip>
                <a:blip r:embed="rId2"/>
              </a:buBlip>
              <a:defRPr sz="3840" kern="1200" baseline="0">
                <a:solidFill>
                  <a:srgbClr val="0070C0"/>
                </a:solidFill>
                <a:latin typeface="Microsoft YaHei Light" panose="020B0502040204020203" pitchFamily="34" charset="-122"/>
                <a:ea typeface="+mn-ea"/>
                <a:cs typeface="+mn-cs"/>
              </a:defRPr>
            </a:lvl1pPr>
            <a:lvl2pPr marL="891467" indent="-342872" algn="l" rtl="0" eaLnBrk="0" fontAlgn="base" hangingPunct="0">
              <a:spcBef>
                <a:spcPct val="20000"/>
              </a:spcBef>
              <a:spcAft>
                <a:spcPct val="0"/>
              </a:spcAft>
              <a:buFont typeface="Arial" panose="020B0604020202020204" pitchFamily="34" charset="0"/>
              <a:buChar char="–"/>
              <a:defRPr sz="3360" kern="1200">
                <a:solidFill>
                  <a:schemeClr val="tx1"/>
                </a:solidFill>
                <a:latin typeface="Microsoft YaHei Light" panose="020B0502040204020203" pitchFamily="34" charset="-122"/>
                <a:ea typeface="+mn-ea"/>
                <a:cs typeface="+mn-cs"/>
              </a:defRPr>
            </a:lvl2pPr>
            <a:lvl3pPr marL="1371488" indent="-274299" algn="l" rtl="0" eaLnBrk="0" fontAlgn="base" hangingPunct="0">
              <a:spcBef>
                <a:spcPct val="20000"/>
              </a:spcBef>
              <a:spcAft>
                <a:spcPct val="0"/>
              </a:spcAft>
              <a:buFont typeface="Arial" panose="020B0604020202020204" pitchFamily="34" charset="0"/>
              <a:buChar char="•"/>
              <a:defRPr sz="2880" kern="1200">
                <a:solidFill>
                  <a:schemeClr val="tx1"/>
                </a:solidFill>
                <a:latin typeface="Microsoft YaHei Light" panose="020B0502040204020203" pitchFamily="34" charset="-122"/>
                <a:ea typeface="+mn-ea"/>
                <a:cs typeface="+mn-cs"/>
              </a:defRPr>
            </a:lvl3pPr>
            <a:lvl4pPr marL="1920085" indent="-274299" algn="l" rtl="0" eaLnBrk="0" fontAlgn="base" hangingPunct="0">
              <a:spcBef>
                <a:spcPct val="20000"/>
              </a:spcBef>
              <a:spcAft>
                <a:spcPct val="0"/>
              </a:spcAft>
              <a:buFont typeface="Arial" panose="020B0604020202020204" pitchFamily="34" charset="0"/>
              <a:buChar char="–"/>
              <a:defRPr sz="2400" kern="1200">
                <a:solidFill>
                  <a:schemeClr val="tx1"/>
                </a:solidFill>
                <a:latin typeface="Microsoft YaHei Light" panose="020B0502040204020203" pitchFamily="34" charset="-122"/>
                <a:ea typeface="+mn-ea"/>
                <a:cs typeface="+mn-cs"/>
              </a:defRPr>
            </a:lvl4pPr>
            <a:lvl5pPr marL="2468677" indent="-274299" algn="l" rtl="0" eaLnBrk="0" fontAlgn="base" hangingPunct="0">
              <a:spcBef>
                <a:spcPct val="20000"/>
              </a:spcBef>
              <a:spcAft>
                <a:spcPct val="0"/>
              </a:spcAft>
              <a:buFont typeface="Arial" panose="020B0604020202020204" pitchFamily="34" charset="0"/>
              <a:buChar char="»"/>
              <a:defRPr sz="2400" kern="1200">
                <a:solidFill>
                  <a:schemeClr val="tx1"/>
                </a:solidFill>
                <a:latin typeface="Microsoft YaHei Light" panose="020B0502040204020203" pitchFamily="34" charset="-122"/>
                <a:ea typeface="+mn-ea"/>
                <a:cs typeface="+mn-cs"/>
              </a:defRPr>
            </a:lvl5pPr>
            <a:lvl6pPr marL="3017272"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867"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462"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3058"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altLang="zh-CN" dirty="0">
                <a:latin typeface="+mj-ea"/>
                <a:ea typeface="+mj-ea"/>
              </a:rPr>
              <a:t>MPI</a:t>
            </a:r>
          </a:p>
          <a:p>
            <a:pPr lvl="2"/>
            <a:r>
              <a:rPr lang="zh-CN" altLang="en-US" dirty="0">
                <a:latin typeface="+mj-ea"/>
                <a:ea typeface="+mj-ea"/>
              </a:rPr>
              <a:t>进程相互间可以完全独立</a:t>
            </a:r>
            <a:endParaRPr lang="en-US" altLang="zh-CN" dirty="0">
              <a:latin typeface="+mj-ea"/>
              <a:ea typeface="+mj-ea"/>
            </a:endParaRPr>
          </a:p>
          <a:p>
            <a:pPr lvl="2"/>
            <a:r>
              <a:rPr lang="zh-CN" altLang="en-US" dirty="0">
                <a:latin typeface="+mj-ea"/>
                <a:ea typeface="+mj-ea"/>
              </a:rPr>
              <a:t>通信成本高</a:t>
            </a:r>
            <a:endParaRPr lang="en-US" altLang="zh-CN" dirty="0">
              <a:latin typeface="+mj-ea"/>
              <a:ea typeface="+mj-ea"/>
            </a:endParaRPr>
          </a:p>
          <a:p>
            <a:pPr lvl="2"/>
            <a:r>
              <a:rPr lang="zh-CN" altLang="en-US" dirty="0">
                <a:latin typeface="+mj-ea"/>
                <a:ea typeface="+mj-ea"/>
              </a:rPr>
              <a:t>价格昂贵</a:t>
            </a:r>
            <a:endParaRPr lang="en-US" altLang="zh-CN" dirty="0">
              <a:latin typeface="+mj-ea"/>
              <a:ea typeface="+mj-ea"/>
            </a:endParaRPr>
          </a:p>
        </p:txBody>
      </p:sp>
      <p:sp>
        <p:nvSpPr>
          <p:cNvPr id="2" name="Title 1">
            <a:extLst>
              <a:ext uri="{FF2B5EF4-FFF2-40B4-BE49-F238E27FC236}">
                <a16:creationId xmlns:a16="http://schemas.microsoft.com/office/drawing/2014/main" id="{ADBBF8D1-A3C6-B448-B3C7-586D72871CEA}"/>
              </a:ext>
            </a:extLst>
          </p:cNvPr>
          <p:cNvSpPr>
            <a:spLocks noGrp="1"/>
          </p:cNvSpPr>
          <p:nvPr>
            <p:ph type="title"/>
          </p:nvPr>
        </p:nvSpPr>
        <p:spPr/>
        <p:txBody>
          <a:bodyPr>
            <a:normAutofit fontScale="90000"/>
          </a:bodyPr>
          <a:lstStyle/>
          <a:p>
            <a:r>
              <a:rPr lang="en-US" altLang="zh-CN" dirty="0"/>
              <a:t>Why</a:t>
            </a:r>
            <a:r>
              <a:rPr lang="zh-CN" altLang="en-US" dirty="0"/>
              <a:t> </a:t>
            </a:r>
            <a:r>
              <a:rPr lang="en-US" altLang="zh-CN" dirty="0"/>
              <a:t>GPU (CUDA)?</a:t>
            </a:r>
            <a:endParaRPr lang="en-US" dirty="0"/>
          </a:p>
        </p:txBody>
      </p:sp>
      <p:sp>
        <p:nvSpPr>
          <p:cNvPr id="4" name="Slide Number Placeholder 3">
            <a:extLst>
              <a:ext uri="{FF2B5EF4-FFF2-40B4-BE49-F238E27FC236}">
                <a16:creationId xmlns:a16="http://schemas.microsoft.com/office/drawing/2014/main" id="{CEA69DA0-D896-BE49-8BB6-734F2230A172}"/>
              </a:ext>
            </a:extLst>
          </p:cNvPr>
          <p:cNvSpPr>
            <a:spLocks noGrp="1"/>
          </p:cNvSpPr>
          <p:nvPr>
            <p:ph type="sldNum" sz="quarter" idx="12"/>
          </p:nvPr>
        </p:nvSpPr>
        <p:spPr/>
        <p:txBody>
          <a:bodyPr/>
          <a:lstStyle/>
          <a:p>
            <a:pPr>
              <a:defRPr/>
            </a:pPr>
            <a:fld id="{CA40A734-EF3B-425E-9970-80954DDB0807}" type="slidenum">
              <a:rPr lang="zh-CN" altLang="en-US" smtClean="0"/>
              <a:pPr>
                <a:defRPr/>
              </a:pPr>
              <a:t>52</a:t>
            </a:fld>
            <a:endParaRPr lang="zh-CN" altLang="en-US"/>
          </a:p>
        </p:txBody>
      </p:sp>
      <p:sp>
        <p:nvSpPr>
          <p:cNvPr id="6" name="Content Placeholder 5">
            <a:extLst>
              <a:ext uri="{FF2B5EF4-FFF2-40B4-BE49-F238E27FC236}">
                <a16:creationId xmlns:a16="http://schemas.microsoft.com/office/drawing/2014/main" id="{6709BB1B-6C33-BC4C-828A-571D40656614}"/>
              </a:ext>
            </a:extLst>
          </p:cNvPr>
          <p:cNvSpPr>
            <a:spLocks noGrp="1"/>
          </p:cNvSpPr>
          <p:nvPr>
            <p:ph idx="1"/>
          </p:nvPr>
        </p:nvSpPr>
        <p:spPr/>
        <p:txBody>
          <a:bodyPr/>
          <a:lstStyle/>
          <a:p>
            <a:r>
              <a:rPr lang="en-US" altLang="zh-CN" dirty="0">
                <a:latin typeface="+mj-ea"/>
                <a:ea typeface="+mj-ea"/>
              </a:rPr>
              <a:t>CUDA</a:t>
            </a:r>
            <a:r>
              <a:rPr lang="zh-CN" altLang="en-US" dirty="0">
                <a:latin typeface="+mj-ea"/>
                <a:ea typeface="+mj-ea"/>
              </a:rPr>
              <a:t> </a:t>
            </a:r>
            <a:r>
              <a:rPr lang="en-US" altLang="zh-CN" dirty="0">
                <a:latin typeface="+mj-ea"/>
                <a:ea typeface="+mj-ea"/>
              </a:rPr>
              <a:t>vs</a:t>
            </a:r>
            <a:r>
              <a:rPr lang="zh-CN" altLang="en-US" dirty="0">
                <a:latin typeface="+mj-ea"/>
                <a:ea typeface="+mj-ea"/>
              </a:rPr>
              <a:t> </a:t>
            </a:r>
            <a:r>
              <a:rPr lang="en-US" altLang="zh-CN" dirty="0">
                <a:latin typeface="+mj-ea"/>
                <a:ea typeface="+mj-ea"/>
              </a:rPr>
              <a:t>OpenMP</a:t>
            </a:r>
            <a:r>
              <a:rPr lang="zh-CN" altLang="en-US" dirty="0">
                <a:latin typeface="+mj-ea"/>
                <a:ea typeface="+mj-ea"/>
              </a:rPr>
              <a:t> </a:t>
            </a:r>
            <a:r>
              <a:rPr lang="en-US" altLang="zh-CN" dirty="0">
                <a:latin typeface="+mj-ea"/>
                <a:ea typeface="+mj-ea"/>
              </a:rPr>
              <a:t>vs</a:t>
            </a:r>
            <a:r>
              <a:rPr lang="zh-CN" altLang="en-US" dirty="0">
                <a:latin typeface="+mj-ea"/>
                <a:ea typeface="+mj-ea"/>
              </a:rPr>
              <a:t> </a:t>
            </a:r>
            <a:r>
              <a:rPr lang="en-US" altLang="zh-CN" dirty="0">
                <a:latin typeface="+mj-ea"/>
                <a:ea typeface="+mj-ea"/>
              </a:rPr>
              <a:t>MPI</a:t>
            </a:r>
          </a:p>
          <a:p>
            <a:pPr lvl="1"/>
            <a:r>
              <a:rPr lang="en-US" altLang="zh-CN" dirty="0">
                <a:latin typeface="+mj-ea"/>
                <a:ea typeface="+mj-ea"/>
              </a:rPr>
              <a:t>CUDA</a:t>
            </a:r>
          </a:p>
          <a:p>
            <a:pPr lvl="2"/>
            <a:r>
              <a:rPr lang="zh-CN" altLang="en-US" dirty="0">
                <a:latin typeface="+mj-ea"/>
                <a:ea typeface="+mj-ea"/>
              </a:rPr>
              <a:t>创建线程开销低</a:t>
            </a:r>
            <a:endParaRPr lang="en-US" altLang="zh-CN" dirty="0">
              <a:latin typeface="+mj-ea"/>
              <a:ea typeface="+mj-ea"/>
            </a:endParaRPr>
          </a:p>
          <a:p>
            <a:pPr lvl="2"/>
            <a:r>
              <a:rPr lang="zh-CN" altLang="en-US" dirty="0">
                <a:latin typeface="+mj-ea"/>
                <a:ea typeface="+mj-ea"/>
              </a:rPr>
              <a:t>可创建大量线程</a:t>
            </a:r>
            <a:endParaRPr lang="en-US" altLang="zh-CN" dirty="0">
              <a:latin typeface="+mj-ea"/>
              <a:ea typeface="+mj-ea"/>
            </a:endParaRPr>
          </a:p>
          <a:p>
            <a:pPr lvl="2"/>
            <a:r>
              <a:rPr lang="zh-CN" altLang="en-US" dirty="0">
                <a:latin typeface="+mj-ea"/>
                <a:ea typeface="+mj-ea"/>
              </a:rPr>
              <a:t>控制流简单</a:t>
            </a:r>
            <a:endParaRPr lang="en-US" altLang="zh-CN" dirty="0">
              <a:latin typeface="+mj-ea"/>
              <a:ea typeface="+mj-ea"/>
            </a:endParaRPr>
          </a:p>
          <a:p>
            <a:pPr lvl="1"/>
            <a:r>
              <a:rPr lang="en-US" altLang="zh-CN" dirty="0">
                <a:latin typeface="+mj-ea"/>
                <a:ea typeface="+mj-ea"/>
              </a:rPr>
              <a:t>OpenMP</a:t>
            </a:r>
          </a:p>
          <a:p>
            <a:pPr lvl="2"/>
            <a:r>
              <a:rPr lang="zh-CN" altLang="en-US" dirty="0">
                <a:latin typeface="+mj-ea"/>
                <a:ea typeface="+mj-ea"/>
              </a:rPr>
              <a:t>创建线程开销高</a:t>
            </a:r>
            <a:endParaRPr lang="en-US" altLang="zh-CN" dirty="0">
              <a:latin typeface="+mj-ea"/>
            </a:endParaRPr>
          </a:p>
          <a:p>
            <a:pPr lvl="2"/>
            <a:r>
              <a:rPr lang="zh-CN" altLang="en-US" dirty="0">
                <a:latin typeface="+mj-ea"/>
                <a:ea typeface="+mj-ea"/>
              </a:rPr>
              <a:t>线程数目有限</a:t>
            </a:r>
            <a:endParaRPr lang="en-US" altLang="zh-CN" dirty="0">
              <a:latin typeface="+mj-ea"/>
              <a:ea typeface="+mj-ea"/>
            </a:endParaRPr>
          </a:p>
          <a:p>
            <a:pPr lvl="2"/>
            <a:r>
              <a:rPr lang="zh-CN" altLang="en-US" dirty="0">
                <a:latin typeface="+mj-ea"/>
                <a:ea typeface="+mj-ea"/>
              </a:rPr>
              <a:t>线程相互间可以完全独立</a:t>
            </a:r>
            <a:endParaRPr lang="en-US" altLang="zh-CN" dirty="0">
              <a:latin typeface="+mj-ea"/>
              <a:ea typeface="+mj-ea"/>
            </a:endParaRPr>
          </a:p>
          <a:p>
            <a:pPr lvl="2"/>
            <a:r>
              <a:rPr lang="zh-CN" altLang="en-US" dirty="0">
                <a:latin typeface="+mj-ea"/>
                <a:ea typeface="+mj-ea"/>
              </a:rPr>
              <a:t>控制流复杂</a:t>
            </a:r>
          </a:p>
        </p:txBody>
      </p:sp>
    </p:spTree>
    <p:extLst>
      <p:ext uri="{BB962C8B-B14F-4D97-AF65-F5344CB8AC3E}">
        <p14:creationId xmlns:p14="http://schemas.microsoft.com/office/powerpoint/2010/main" val="13750875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F8D1-A3C6-B448-B3C7-586D72871CEA}"/>
              </a:ext>
            </a:extLst>
          </p:cNvPr>
          <p:cNvSpPr>
            <a:spLocks noGrp="1"/>
          </p:cNvSpPr>
          <p:nvPr>
            <p:ph type="title"/>
          </p:nvPr>
        </p:nvSpPr>
        <p:spPr/>
        <p:txBody>
          <a:bodyPr>
            <a:normAutofit fontScale="90000"/>
          </a:bodyPr>
          <a:lstStyle/>
          <a:p>
            <a:r>
              <a:rPr lang="en-US" altLang="zh-CN" dirty="0"/>
              <a:t>Why</a:t>
            </a:r>
            <a:r>
              <a:rPr lang="zh-CN" altLang="en-US" dirty="0"/>
              <a:t> </a:t>
            </a:r>
            <a:r>
              <a:rPr lang="en-US" altLang="zh-CN" dirty="0"/>
              <a:t>GPU (CUDA)?</a:t>
            </a:r>
            <a:endParaRPr lang="en-US" dirty="0"/>
          </a:p>
        </p:txBody>
      </p:sp>
      <p:sp>
        <p:nvSpPr>
          <p:cNvPr id="4" name="Slide Number Placeholder 3">
            <a:extLst>
              <a:ext uri="{FF2B5EF4-FFF2-40B4-BE49-F238E27FC236}">
                <a16:creationId xmlns:a16="http://schemas.microsoft.com/office/drawing/2014/main" id="{CEA69DA0-D896-BE49-8BB6-734F2230A172}"/>
              </a:ext>
            </a:extLst>
          </p:cNvPr>
          <p:cNvSpPr>
            <a:spLocks noGrp="1"/>
          </p:cNvSpPr>
          <p:nvPr>
            <p:ph type="sldNum" sz="quarter" idx="12"/>
          </p:nvPr>
        </p:nvSpPr>
        <p:spPr/>
        <p:txBody>
          <a:bodyPr/>
          <a:lstStyle/>
          <a:p>
            <a:pPr>
              <a:defRPr/>
            </a:pPr>
            <a:fld id="{CA40A734-EF3B-425E-9970-80954DDB0807}" type="slidenum">
              <a:rPr lang="zh-CN" altLang="en-US" smtClean="0"/>
              <a:pPr>
                <a:defRPr/>
              </a:pPr>
              <a:t>53</a:t>
            </a:fld>
            <a:endParaRPr lang="zh-CN" altLang="en-US"/>
          </a:p>
        </p:txBody>
      </p:sp>
      <p:sp>
        <p:nvSpPr>
          <p:cNvPr id="6" name="Content Placeholder 5">
            <a:extLst>
              <a:ext uri="{FF2B5EF4-FFF2-40B4-BE49-F238E27FC236}">
                <a16:creationId xmlns:a16="http://schemas.microsoft.com/office/drawing/2014/main" id="{6709BB1B-6C33-BC4C-828A-571D40656614}"/>
              </a:ext>
            </a:extLst>
          </p:cNvPr>
          <p:cNvSpPr>
            <a:spLocks noGrp="1"/>
          </p:cNvSpPr>
          <p:nvPr>
            <p:ph idx="1"/>
          </p:nvPr>
        </p:nvSpPr>
        <p:spPr/>
        <p:txBody>
          <a:bodyPr/>
          <a:lstStyle/>
          <a:p>
            <a:r>
              <a:rPr lang="en-US" altLang="zh-CN" dirty="0">
                <a:latin typeface="+mj-ea"/>
                <a:ea typeface="+mj-ea"/>
              </a:rPr>
              <a:t>CUDA</a:t>
            </a:r>
            <a:r>
              <a:rPr lang="zh-CN" altLang="en-US" dirty="0">
                <a:latin typeface="+mj-ea"/>
                <a:ea typeface="+mj-ea"/>
              </a:rPr>
              <a:t> </a:t>
            </a:r>
            <a:r>
              <a:rPr lang="en-US" altLang="zh-CN" dirty="0">
                <a:latin typeface="+mj-ea"/>
                <a:ea typeface="+mj-ea"/>
              </a:rPr>
              <a:t>vs</a:t>
            </a:r>
            <a:r>
              <a:rPr lang="zh-CN" altLang="en-US" dirty="0">
                <a:latin typeface="+mj-ea"/>
                <a:ea typeface="+mj-ea"/>
              </a:rPr>
              <a:t> </a:t>
            </a:r>
            <a:r>
              <a:rPr lang="en-US" altLang="zh-CN" dirty="0">
                <a:latin typeface="+mj-ea"/>
                <a:ea typeface="+mj-ea"/>
              </a:rPr>
              <a:t>OpenCL</a:t>
            </a:r>
          </a:p>
          <a:p>
            <a:pPr lvl="1"/>
            <a:r>
              <a:rPr lang="en-US" altLang="zh-CN" dirty="0">
                <a:latin typeface="+mj-ea"/>
                <a:ea typeface="+mj-ea"/>
              </a:rPr>
              <a:t>OpenCL:</a:t>
            </a:r>
            <a:r>
              <a:rPr lang="zh-CN" altLang="en-US" dirty="0">
                <a:latin typeface="+mj-ea"/>
                <a:ea typeface="+mj-ea"/>
              </a:rPr>
              <a:t> 跨平台的开放标准</a:t>
            </a:r>
            <a:endParaRPr lang="en-US" altLang="zh-CN" dirty="0">
              <a:latin typeface="+mj-ea"/>
              <a:ea typeface="+mj-ea"/>
            </a:endParaRPr>
          </a:p>
          <a:p>
            <a:r>
              <a:rPr lang="zh-CN" altLang="en-US" dirty="0">
                <a:latin typeface="+mj-ea"/>
                <a:ea typeface="+mj-ea"/>
              </a:rPr>
              <a:t>生态环境：</a:t>
            </a:r>
            <a:endParaRPr lang="en-US" altLang="zh-CN" dirty="0">
              <a:latin typeface="+mj-ea"/>
              <a:ea typeface="+mj-ea"/>
            </a:endParaRPr>
          </a:p>
          <a:p>
            <a:pPr lvl="1"/>
            <a:r>
              <a:rPr lang="en-US" altLang="zh-CN" dirty="0">
                <a:latin typeface="+mj-ea"/>
                <a:ea typeface="+mj-ea"/>
              </a:rPr>
              <a:t>CUDA</a:t>
            </a:r>
            <a:r>
              <a:rPr lang="zh-CN" altLang="en-US" dirty="0">
                <a:latin typeface="+mj-ea"/>
                <a:ea typeface="+mj-ea"/>
              </a:rPr>
              <a:t>：用户友好、应用广泛（目前</a:t>
            </a:r>
            <a:r>
              <a:rPr lang="en-US" altLang="zh-CN" dirty="0">
                <a:latin typeface="+mj-ea"/>
                <a:ea typeface="+mj-ea"/>
              </a:rPr>
              <a:t>NVIDIA</a:t>
            </a:r>
            <a:r>
              <a:rPr lang="zh-CN" altLang="en-US" dirty="0">
                <a:latin typeface="+mj-ea"/>
                <a:ea typeface="+mj-ea"/>
              </a:rPr>
              <a:t>投入更大）</a:t>
            </a:r>
            <a:endParaRPr lang="en-US" altLang="zh-CN" dirty="0">
              <a:latin typeface="+mj-ea"/>
              <a:ea typeface="+mj-ea"/>
            </a:endParaRPr>
          </a:p>
          <a:p>
            <a:pPr lvl="1"/>
            <a:r>
              <a:rPr lang="en-US" altLang="zh-CN" dirty="0">
                <a:latin typeface="+mj-ea"/>
                <a:ea typeface="+mj-ea"/>
              </a:rPr>
              <a:t>OpenCL</a:t>
            </a:r>
            <a:r>
              <a:rPr lang="zh-CN" altLang="en-US" dirty="0">
                <a:latin typeface="+mj-ea"/>
                <a:ea typeface="+mj-ea"/>
              </a:rPr>
              <a:t>：使用稍显复杂、目前应用范围较窄</a:t>
            </a:r>
            <a:endParaRPr lang="en-US" altLang="zh-CN" dirty="0">
              <a:latin typeface="+mj-ea"/>
              <a:ea typeface="+mj-ea"/>
            </a:endParaRPr>
          </a:p>
          <a:p>
            <a:r>
              <a:rPr lang="zh-CN" altLang="en-US" dirty="0">
                <a:latin typeface="+mj-ea"/>
                <a:ea typeface="+mj-ea"/>
              </a:rPr>
              <a:t>支持硬件：</a:t>
            </a:r>
            <a:endParaRPr lang="en-US" altLang="zh-CN" dirty="0">
              <a:latin typeface="+mj-ea"/>
              <a:ea typeface="+mj-ea"/>
            </a:endParaRPr>
          </a:p>
          <a:p>
            <a:pPr lvl="1"/>
            <a:r>
              <a:rPr lang="en-US" altLang="zh-CN" dirty="0">
                <a:latin typeface="+mj-ea"/>
                <a:ea typeface="+mj-ea"/>
              </a:rPr>
              <a:t>CUDA</a:t>
            </a:r>
            <a:r>
              <a:rPr lang="zh-CN" altLang="en-US" dirty="0">
                <a:latin typeface="+mj-ea"/>
                <a:ea typeface="+mj-ea"/>
              </a:rPr>
              <a:t>：</a:t>
            </a:r>
            <a:r>
              <a:rPr lang="en-US" altLang="zh-CN" dirty="0">
                <a:latin typeface="+mj-ea"/>
                <a:ea typeface="+mj-ea"/>
              </a:rPr>
              <a:t>NVIDIA</a:t>
            </a:r>
            <a:r>
              <a:rPr lang="zh-CN" altLang="en-US" dirty="0">
                <a:latin typeface="+mj-ea"/>
                <a:ea typeface="+mj-ea"/>
              </a:rPr>
              <a:t>显卡</a:t>
            </a:r>
            <a:endParaRPr lang="en-US" altLang="zh-CN" dirty="0">
              <a:latin typeface="+mj-ea"/>
              <a:ea typeface="+mj-ea"/>
            </a:endParaRPr>
          </a:p>
          <a:p>
            <a:pPr lvl="2"/>
            <a:r>
              <a:rPr lang="zh-CN" altLang="en-US" dirty="0">
                <a:latin typeface="+mj-ea"/>
                <a:ea typeface="+mj-ea"/>
              </a:rPr>
              <a:t>硬件针对性更强、效率更高、对学习多核编程更有利</a:t>
            </a:r>
            <a:endParaRPr lang="en-US" altLang="zh-CN" dirty="0">
              <a:latin typeface="+mj-ea"/>
              <a:ea typeface="+mj-ea"/>
            </a:endParaRPr>
          </a:p>
          <a:p>
            <a:pPr lvl="1"/>
            <a:r>
              <a:rPr lang="en-US" altLang="zh-CN" dirty="0">
                <a:latin typeface="+mj-ea"/>
                <a:ea typeface="+mj-ea"/>
              </a:rPr>
              <a:t>OpenCL:</a:t>
            </a:r>
            <a:r>
              <a:rPr lang="zh-CN" altLang="en-US" dirty="0">
                <a:latin typeface="+mj-ea"/>
                <a:ea typeface="+mj-ea"/>
              </a:rPr>
              <a:t> </a:t>
            </a:r>
            <a:r>
              <a:rPr lang="en-US" altLang="zh-CN" dirty="0">
                <a:latin typeface="+mj-ea"/>
                <a:ea typeface="+mj-ea"/>
              </a:rPr>
              <a:t>AMD</a:t>
            </a:r>
            <a:r>
              <a:rPr lang="zh-CN" altLang="en-US" dirty="0">
                <a:latin typeface="+mj-ea"/>
                <a:ea typeface="+mj-ea"/>
              </a:rPr>
              <a:t>、</a:t>
            </a:r>
            <a:r>
              <a:rPr lang="en-US" altLang="zh-CN" dirty="0">
                <a:latin typeface="+mj-ea"/>
                <a:ea typeface="+mj-ea"/>
              </a:rPr>
              <a:t>NVIDIA</a:t>
            </a:r>
            <a:r>
              <a:rPr lang="zh-CN" altLang="en-US" dirty="0">
                <a:latin typeface="+mj-ea"/>
                <a:ea typeface="+mj-ea"/>
              </a:rPr>
              <a:t>、</a:t>
            </a:r>
            <a:r>
              <a:rPr lang="en-US" altLang="zh-CN" dirty="0">
                <a:latin typeface="+mj-ea"/>
                <a:ea typeface="+mj-ea"/>
              </a:rPr>
              <a:t>Intel</a:t>
            </a:r>
            <a:r>
              <a:rPr lang="zh-CN" altLang="en-US" dirty="0">
                <a:latin typeface="+mj-ea"/>
                <a:ea typeface="+mj-ea"/>
              </a:rPr>
              <a:t>、</a:t>
            </a:r>
            <a:r>
              <a:rPr lang="en-US" altLang="zh-CN" dirty="0">
                <a:latin typeface="+mj-ea"/>
                <a:ea typeface="+mj-ea"/>
              </a:rPr>
              <a:t>ARM</a:t>
            </a:r>
            <a:r>
              <a:rPr lang="zh-CN" altLang="en-US" dirty="0">
                <a:latin typeface="+mj-ea"/>
                <a:ea typeface="+mj-ea"/>
              </a:rPr>
              <a:t>等硬件</a:t>
            </a:r>
            <a:endParaRPr lang="en-US" altLang="zh-CN" dirty="0">
              <a:latin typeface="+mj-ea"/>
              <a:ea typeface="+mj-ea"/>
            </a:endParaRPr>
          </a:p>
          <a:p>
            <a:pPr lvl="2"/>
            <a:r>
              <a:rPr lang="zh-CN" altLang="en-US" dirty="0">
                <a:latin typeface="+mj-ea"/>
                <a:ea typeface="+mj-ea"/>
              </a:rPr>
              <a:t>支持硬件更多、效率因硬件而异、优化因硬件而异</a:t>
            </a:r>
            <a:endParaRPr lang="en-US" dirty="0">
              <a:latin typeface="+mj-ea"/>
              <a:ea typeface="+mj-ea"/>
            </a:endParaRPr>
          </a:p>
        </p:txBody>
      </p:sp>
    </p:spTree>
    <p:extLst>
      <p:ext uri="{BB962C8B-B14F-4D97-AF65-F5344CB8AC3E}">
        <p14:creationId xmlns:p14="http://schemas.microsoft.com/office/powerpoint/2010/main" val="2912228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F8D1-A3C6-B448-B3C7-586D72871CEA}"/>
              </a:ext>
            </a:extLst>
          </p:cNvPr>
          <p:cNvSpPr>
            <a:spLocks noGrp="1"/>
          </p:cNvSpPr>
          <p:nvPr>
            <p:ph type="title"/>
          </p:nvPr>
        </p:nvSpPr>
        <p:spPr/>
        <p:txBody>
          <a:bodyPr>
            <a:normAutofit fontScale="90000"/>
          </a:bodyPr>
          <a:lstStyle/>
          <a:p>
            <a:r>
              <a:rPr lang="en-US" altLang="zh-CN" dirty="0"/>
              <a:t>Why</a:t>
            </a:r>
            <a:r>
              <a:rPr lang="zh-CN" altLang="en-US" dirty="0"/>
              <a:t> </a:t>
            </a:r>
            <a:r>
              <a:rPr lang="en-US" altLang="zh-CN" dirty="0"/>
              <a:t>GPU (CUDA)?</a:t>
            </a:r>
            <a:endParaRPr lang="en-US" dirty="0"/>
          </a:p>
        </p:txBody>
      </p:sp>
      <p:sp>
        <p:nvSpPr>
          <p:cNvPr id="4" name="Slide Number Placeholder 3">
            <a:extLst>
              <a:ext uri="{FF2B5EF4-FFF2-40B4-BE49-F238E27FC236}">
                <a16:creationId xmlns:a16="http://schemas.microsoft.com/office/drawing/2014/main" id="{CEA69DA0-D896-BE49-8BB6-734F2230A172}"/>
              </a:ext>
            </a:extLst>
          </p:cNvPr>
          <p:cNvSpPr>
            <a:spLocks noGrp="1"/>
          </p:cNvSpPr>
          <p:nvPr>
            <p:ph type="sldNum" sz="quarter" idx="12"/>
          </p:nvPr>
        </p:nvSpPr>
        <p:spPr/>
        <p:txBody>
          <a:bodyPr/>
          <a:lstStyle/>
          <a:p>
            <a:pPr>
              <a:defRPr/>
            </a:pPr>
            <a:fld id="{CA40A734-EF3B-425E-9970-80954DDB0807}" type="slidenum">
              <a:rPr lang="zh-CN" altLang="en-US" smtClean="0"/>
              <a:pPr>
                <a:defRPr/>
              </a:pPr>
              <a:t>54</a:t>
            </a:fld>
            <a:endParaRPr lang="zh-CN" altLang="en-US" dirty="0"/>
          </a:p>
        </p:txBody>
      </p:sp>
      <p:sp>
        <p:nvSpPr>
          <p:cNvPr id="6" name="Content Placeholder 5">
            <a:extLst>
              <a:ext uri="{FF2B5EF4-FFF2-40B4-BE49-F238E27FC236}">
                <a16:creationId xmlns:a16="http://schemas.microsoft.com/office/drawing/2014/main" id="{6709BB1B-6C33-BC4C-828A-571D40656614}"/>
              </a:ext>
            </a:extLst>
          </p:cNvPr>
          <p:cNvSpPr>
            <a:spLocks noGrp="1"/>
          </p:cNvSpPr>
          <p:nvPr>
            <p:ph idx="1"/>
          </p:nvPr>
        </p:nvSpPr>
        <p:spPr/>
        <p:txBody>
          <a:bodyPr/>
          <a:lstStyle/>
          <a:p>
            <a:r>
              <a:rPr lang="en-US" altLang="zh-CN" dirty="0">
                <a:latin typeface="+mj-ea"/>
                <a:ea typeface="+mj-ea"/>
              </a:rPr>
              <a:t>CUDA</a:t>
            </a:r>
            <a:r>
              <a:rPr lang="zh-CN" altLang="en-US" dirty="0">
                <a:latin typeface="+mj-ea"/>
                <a:ea typeface="+mj-ea"/>
              </a:rPr>
              <a:t> </a:t>
            </a:r>
            <a:r>
              <a:rPr lang="en-US" altLang="zh-CN" dirty="0">
                <a:latin typeface="+mj-ea"/>
                <a:ea typeface="+mj-ea"/>
              </a:rPr>
              <a:t>vs</a:t>
            </a:r>
            <a:r>
              <a:rPr lang="zh-CN" altLang="en-US" dirty="0">
                <a:latin typeface="+mj-ea"/>
                <a:ea typeface="+mj-ea"/>
              </a:rPr>
              <a:t> </a:t>
            </a:r>
            <a:r>
              <a:rPr lang="en-US" altLang="zh-CN" dirty="0">
                <a:latin typeface="+mj-ea"/>
                <a:ea typeface="+mj-ea"/>
              </a:rPr>
              <a:t>OpenCL</a:t>
            </a:r>
          </a:p>
          <a:p>
            <a:pPr lvl="1"/>
            <a:r>
              <a:rPr lang="en-US" altLang="zh-CN" dirty="0">
                <a:latin typeface="+mj-ea"/>
                <a:ea typeface="+mj-ea"/>
              </a:rPr>
              <a:t>OpenCL:</a:t>
            </a:r>
            <a:r>
              <a:rPr lang="zh-CN" altLang="en-US" dirty="0">
                <a:latin typeface="+mj-ea"/>
                <a:ea typeface="+mj-ea"/>
              </a:rPr>
              <a:t> 跨平台的开放标准</a:t>
            </a:r>
            <a:endParaRPr lang="en-US" altLang="zh-CN" dirty="0">
              <a:latin typeface="+mj-ea"/>
              <a:ea typeface="+mj-ea"/>
            </a:endParaRPr>
          </a:p>
          <a:p>
            <a:r>
              <a:rPr lang="zh-CN" altLang="en-US" dirty="0">
                <a:latin typeface="+mj-ea"/>
                <a:ea typeface="+mj-ea"/>
              </a:rPr>
              <a:t>生态环境：</a:t>
            </a:r>
            <a:endParaRPr lang="en-US" altLang="zh-CN" dirty="0">
              <a:latin typeface="+mj-ea"/>
              <a:ea typeface="+mj-ea"/>
            </a:endParaRPr>
          </a:p>
          <a:p>
            <a:pPr lvl="1"/>
            <a:r>
              <a:rPr lang="en-US" altLang="zh-CN" dirty="0">
                <a:latin typeface="+mj-ea"/>
                <a:ea typeface="+mj-ea"/>
              </a:rPr>
              <a:t>CUDA</a:t>
            </a:r>
            <a:r>
              <a:rPr lang="zh-CN" altLang="en-US" dirty="0">
                <a:latin typeface="+mj-ea"/>
                <a:ea typeface="+mj-ea"/>
              </a:rPr>
              <a:t>：用户友好、应用广泛（目前</a:t>
            </a:r>
            <a:r>
              <a:rPr lang="en-US" altLang="zh-CN" dirty="0">
                <a:latin typeface="+mj-ea"/>
                <a:ea typeface="+mj-ea"/>
              </a:rPr>
              <a:t>NVIDIA</a:t>
            </a:r>
            <a:r>
              <a:rPr lang="zh-CN" altLang="en-US" dirty="0">
                <a:latin typeface="+mj-ea"/>
                <a:ea typeface="+mj-ea"/>
              </a:rPr>
              <a:t>投入更大）</a:t>
            </a:r>
            <a:endParaRPr lang="en-US" altLang="zh-CN" dirty="0">
              <a:latin typeface="+mj-ea"/>
              <a:ea typeface="+mj-ea"/>
            </a:endParaRPr>
          </a:p>
          <a:p>
            <a:pPr lvl="1"/>
            <a:r>
              <a:rPr lang="en-US" altLang="zh-CN" dirty="0">
                <a:latin typeface="+mj-ea"/>
                <a:ea typeface="+mj-ea"/>
              </a:rPr>
              <a:t>OpenCL</a:t>
            </a:r>
            <a:r>
              <a:rPr lang="zh-CN" altLang="en-US" dirty="0">
                <a:latin typeface="+mj-ea"/>
                <a:ea typeface="+mj-ea"/>
              </a:rPr>
              <a:t>：使用稍显复杂、目前应用范围较窄</a:t>
            </a:r>
            <a:endParaRPr lang="en-US" altLang="zh-CN" dirty="0">
              <a:latin typeface="+mj-ea"/>
              <a:ea typeface="+mj-ea"/>
            </a:endParaRPr>
          </a:p>
          <a:p>
            <a:r>
              <a:rPr lang="zh-CN" altLang="en-US" dirty="0">
                <a:latin typeface="+mj-ea"/>
                <a:ea typeface="+mj-ea"/>
              </a:rPr>
              <a:t>支持硬件：</a:t>
            </a:r>
            <a:endParaRPr lang="en-US" altLang="zh-CN" dirty="0">
              <a:latin typeface="+mj-ea"/>
              <a:ea typeface="+mj-ea"/>
            </a:endParaRPr>
          </a:p>
          <a:p>
            <a:pPr lvl="1"/>
            <a:r>
              <a:rPr lang="en-US" altLang="zh-CN" dirty="0">
                <a:latin typeface="+mj-ea"/>
                <a:ea typeface="+mj-ea"/>
              </a:rPr>
              <a:t>CUDA</a:t>
            </a:r>
            <a:r>
              <a:rPr lang="zh-CN" altLang="en-US" dirty="0">
                <a:latin typeface="+mj-ea"/>
                <a:ea typeface="+mj-ea"/>
              </a:rPr>
              <a:t>：</a:t>
            </a:r>
            <a:r>
              <a:rPr lang="en-US" altLang="zh-CN" dirty="0">
                <a:latin typeface="+mj-ea"/>
                <a:ea typeface="+mj-ea"/>
              </a:rPr>
              <a:t>NVIDIA</a:t>
            </a:r>
            <a:r>
              <a:rPr lang="zh-CN" altLang="en-US" dirty="0">
                <a:latin typeface="+mj-ea"/>
                <a:ea typeface="+mj-ea"/>
              </a:rPr>
              <a:t>显卡</a:t>
            </a:r>
            <a:endParaRPr lang="en-US" altLang="zh-CN" dirty="0">
              <a:latin typeface="+mj-ea"/>
              <a:ea typeface="+mj-ea"/>
            </a:endParaRPr>
          </a:p>
          <a:p>
            <a:pPr lvl="2"/>
            <a:r>
              <a:rPr lang="zh-CN" altLang="en-US" dirty="0">
                <a:latin typeface="+mj-ea"/>
                <a:ea typeface="+mj-ea"/>
              </a:rPr>
              <a:t>硬件针对性更强、效率更高、对学习多核编程更有利</a:t>
            </a:r>
            <a:endParaRPr lang="en-US" altLang="zh-CN" dirty="0">
              <a:latin typeface="+mj-ea"/>
              <a:ea typeface="+mj-ea"/>
            </a:endParaRPr>
          </a:p>
          <a:p>
            <a:pPr lvl="1"/>
            <a:r>
              <a:rPr lang="en-US" altLang="zh-CN" dirty="0">
                <a:latin typeface="+mj-ea"/>
                <a:ea typeface="+mj-ea"/>
              </a:rPr>
              <a:t>OpenCL:</a:t>
            </a:r>
            <a:r>
              <a:rPr lang="zh-CN" altLang="en-US" dirty="0">
                <a:latin typeface="+mj-ea"/>
                <a:ea typeface="+mj-ea"/>
              </a:rPr>
              <a:t> </a:t>
            </a:r>
            <a:r>
              <a:rPr lang="en-US" altLang="zh-CN" dirty="0">
                <a:latin typeface="+mj-ea"/>
                <a:ea typeface="+mj-ea"/>
              </a:rPr>
              <a:t>AMD</a:t>
            </a:r>
            <a:r>
              <a:rPr lang="zh-CN" altLang="en-US" dirty="0">
                <a:latin typeface="+mj-ea"/>
                <a:ea typeface="+mj-ea"/>
              </a:rPr>
              <a:t>、</a:t>
            </a:r>
            <a:r>
              <a:rPr lang="en-US" altLang="zh-CN" dirty="0">
                <a:latin typeface="+mj-ea"/>
                <a:ea typeface="+mj-ea"/>
              </a:rPr>
              <a:t>NVIDIA</a:t>
            </a:r>
            <a:r>
              <a:rPr lang="zh-CN" altLang="en-US" dirty="0">
                <a:latin typeface="+mj-ea"/>
                <a:ea typeface="+mj-ea"/>
              </a:rPr>
              <a:t>、</a:t>
            </a:r>
            <a:r>
              <a:rPr lang="en-US" altLang="zh-CN" dirty="0">
                <a:latin typeface="+mj-ea"/>
                <a:ea typeface="+mj-ea"/>
              </a:rPr>
              <a:t>Intel</a:t>
            </a:r>
            <a:r>
              <a:rPr lang="zh-CN" altLang="en-US" dirty="0">
                <a:latin typeface="+mj-ea"/>
                <a:ea typeface="+mj-ea"/>
              </a:rPr>
              <a:t>、</a:t>
            </a:r>
            <a:r>
              <a:rPr lang="en-US" altLang="zh-CN" dirty="0">
                <a:latin typeface="+mj-ea"/>
                <a:ea typeface="+mj-ea"/>
              </a:rPr>
              <a:t>ARM</a:t>
            </a:r>
            <a:r>
              <a:rPr lang="zh-CN" altLang="en-US" dirty="0">
                <a:latin typeface="+mj-ea"/>
                <a:ea typeface="+mj-ea"/>
              </a:rPr>
              <a:t>等硬件</a:t>
            </a:r>
            <a:endParaRPr lang="en-US" altLang="zh-CN" dirty="0">
              <a:latin typeface="+mj-ea"/>
              <a:ea typeface="+mj-ea"/>
            </a:endParaRPr>
          </a:p>
          <a:p>
            <a:pPr lvl="2"/>
            <a:r>
              <a:rPr lang="zh-CN" altLang="en-US" dirty="0">
                <a:latin typeface="+mj-ea"/>
                <a:ea typeface="+mj-ea"/>
              </a:rPr>
              <a:t>支持硬件更多、效率因硬件而异、优化因硬件而异</a:t>
            </a:r>
            <a:endParaRPr lang="en-US" dirty="0">
              <a:latin typeface="+mj-ea"/>
              <a:ea typeface="+mj-ea"/>
            </a:endParaRPr>
          </a:p>
        </p:txBody>
      </p:sp>
      <p:sp>
        <p:nvSpPr>
          <p:cNvPr id="3" name="Rectangle 2">
            <a:extLst>
              <a:ext uri="{FF2B5EF4-FFF2-40B4-BE49-F238E27FC236}">
                <a16:creationId xmlns:a16="http://schemas.microsoft.com/office/drawing/2014/main" id="{6E38FF3A-FD15-7544-82D2-6998F7990F56}"/>
              </a:ext>
            </a:extLst>
          </p:cNvPr>
          <p:cNvSpPr/>
          <p:nvPr/>
        </p:nvSpPr>
        <p:spPr>
          <a:xfrm>
            <a:off x="2562672" y="2026569"/>
            <a:ext cx="9577064" cy="540059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mj-ea"/>
                <a:ea typeface="+mj-ea"/>
              </a:rPr>
              <a:t>“People who are really serious about software should make their own hardware.”</a:t>
            </a:r>
          </a:p>
          <a:p>
            <a:pPr algn="ctr"/>
            <a:endParaRPr lang="en-US" sz="3200" dirty="0">
              <a:solidFill>
                <a:schemeClr val="tx1"/>
              </a:solidFill>
              <a:latin typeface="+mj-ea"/>
              <a:ea typeface="+mj-ea"/>
            </a:endParaRPr>
          </a:p>
          <a:p>
            <a:pPr algn="r"/>
            <a:r>
              <a:rPr lang="en-US" altLang="zh-CN" sz="3200" dirty="0">
                <a:solidFill>
                  <a:schemeClr val="tx1"/>
                </a:solidFill>
                <a:latin typeface="+mj-ea"/>
                <a:ea typeface="+mj-ea"/>
              </a:rPr>
              <a:t>-</a:t>
            </a:r>
            <a:r>
              <a:rPr lang="zh-CN" altLang="en-US" sz="3200" dirty="0">
                <a:solidFill>
                  <a:schemeClr val="tx1"/>
                </a:solidFill>
                <a:latin typeface="+mj-ea"/>
                <a:ea typeface="+mj-ea"/>
              </a:rPr>
              <a:t>图灵奖得主</a:t>
            </a:r>
            <a:r>
              <a:rPr lang="en-US" altLang="zh-CN" sz="3200" dirty="0">
                <a:solidFill>
                  <a:schemeClr val="tx1"/>
                </a:solidFill>
                <a:latin typeface="+mj-ea"/>
                <a:ea typeface="+mj-ea"/>
              </a:rPr>
              <a:t>Alan</a:t>
            </a:r>
            <a:r>
              <a:rPr lang="zh-CN" altLang="en-US" sz="3200" dirty="0">
                <a:solidFill>
                  <a:schemeClr val="tx1"/>
                </a:solidFill>
                <a:latin typeface="+mj-ea"/>
                <a:ea typeface="+mj-ea"/>
              </a:rPr>
              <a:t> </a:t>
            </a:r>
            <a:r>
              <a:rPr lang="en-US" altLang="zh-CN" sz="3200" dirty="0">
                <a:solidFill>
                  <a:schemeClr val="tx1"/>
                </a:solidFill>
                <a:latin typeface="+mj-ea"/>
                <a:ea typeface="+mj-ea"/>
              </a:rPr>
              <a:t>Kay</a:t>
            </a:r>
            <a:endParaRPr lang="en-US" sz="3200" dirty="0">
              <a:solidFill>
                <a:schemeClr val="tx1"/>
              </a:solidFill>
              <a:latin typeface="+mj-ea"/>
              <a:ea typeface="+mj-ea"/>
            </a:endParaRPr>
          </a:p>
        </p:txBody>
      </p:sp>
    </p:spTree>
    <p:extLst>
      <p:ext uri="{BB962C8B-B14F-4D97-AF65-F5344CB8AC3E}">
        <p14:creationId xmlns:p14="http://schemas.microsoft.com/office/powerpoint/2010/main" val="42171141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41A7-7E0C-104D-BF98-4AE082E97497}"/>
              </a:ext>
            </a:extLst>
          </p:cNvPr>
          <p:cNvSpPr>
            <a:spLocks noGrp="1"/>
          </p:cNvSpPr>
          <p:nvPr>
            <p:ph type="title"/>
          </p:nvPr>
        </p:nvSpPr>
        <p:spPr/>
        <p:txBody>
          <a:bodyPr>
            <a:normAutofit fontScale="90000"/>
          </a:bodyPr>
          <a:lstStyle/>
          <a:p>
            <a:r>
              <a:rPr lang="zh-CN" altLang="en-US" dirty="0"/>
              <a:t>课程概要</a:t>
            </a:r>
            <a:endParaRPr lang="en-US" dirty="0"/>
          </a:p>
        </p:txBody>
      </p:sp>
      <p:sp>
        <p:nvSpPr>
          <p:cNvPr id="3" name="Content Placeholder 2">
            <a:extLst>
              <a:ext uri="{FF2B5EF4-FFF2-40B4-BE49-F238E27FC236}">
                <a16:creationId xmlns:a16="http://schemas.microsoft.com/office/drawing/2014/main" id="{24EA8D66-BB45-7C42-B091-7995F3583650}"/>
              </a:ext>
            </a:extLst>
          </p:cNvPr>
          <p:cNvSpPr>
            <a:spLocks noGrp="1"/>
          </p:cNvSpPr>
          <p:nvPr>
            <p:ph idx="1"/>
          </p:nvPr>
        </p:nvSpPr>
        <p:spPr/>
        <p:txBody>
          <a:bodyPr/>
          <a:lstStyle/>
          <a:p>
            <a:r>
              <a:rPr lang="en-US" altLang="zh-CN">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History of GPU</a:t>
            </a:r>
            <a:endParaRPr lang="en-US" altLang="zh-CN">
              <a:latin typeface="Helvetica Neue" panose="02000503000000020004" pitchFamily="2" charset="0"/>
              <a:ea typeface="Helvetica Neue" panose="02000503000000020004" pitchFamily="2" charset="0"/>
              <a:cs typeface="Helvetica Neue" panose="02000503000000020004" pitchFamily="2" charset="0"/>
            </a:endParaRPr>
          </a:p>
          <a:p>
            <a:r>
              <a:rPr lang="en-US" altLang="zh-CN" dirty="0">
                <a:latin typeface="Helvetica Neue" panose="02000503000000020004" pitchFamily="2" charset="0"/>
                <a:ea typeface="Helvetica Neue" panose="02000503000000020004" pitchFamily="2" charset="0"/>
                <a:cs typeface="Helvetica Neue" panose="02000503000000020004" pitchFamily="2" charset="0"/>
              </a:rPr>
              <a:t>Why GPU (CUDA)</a:t>
            </a:r>
            <a:r>
              <a:rPr lang="zh-CN" altLang="en-US" dirty="0"/>
              <a:t>？</a:t>
            </a:r>
            <a:endParaRPr lang="en-US" altLang="zh-CN" dirty="0"/>
          </a:p>
          <a:p>
            <a:r>
              <a:rPr lang="en-US" altLang="zh-CN"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CUDA</a:t>
            </a:r>
            <a:r>
              <a:rPr lang="zh-CN" altLang="en-US" dirty="0">
                <a:solidFill>
                  <a:srgbClr val="C00000"/>
                </a:solidFill>
              </a:rPr>
              <a:t>加速效果</a:t>
            </a:r>
            <a:endParaRPr lang="en-US" altLang="zh-CN" dirty="0">
              <a:solidFill>
                <a:srgbClr val="C00000"/>
              </a:solidFill>
            </a:endParaRPr>
          </a:p>
          <a:p>
            <a:r>
              <a:rPr lang="zh-CN" altLang="en-US" dirty="0"/>
              <a:t>安装与项目创建</a:t>
            </a:r>
            <a:endParaRPr lang="en-US" altLang="zh-CN" dirty="0"/>
          </a:p>
          <a:p>
            <a:endParaRPr lang="en-US" dirty="0"/>
          </a:p>
        </p:txBody>
      </p:sp>
      <p:sp>
        <p:nvSpPr>
          <p:cNvPr id="4" name="Slide Number Placeholder 3">
            <a:extLst>
              <a:ext uri="{FF2B5EF4-FFF2-40B4-BE49-F238E27FC236}">
                <a16:creationId xmlns:a16="http://schemas.microsoft.com/office/drawing/2014/main" id="{04A6816E-9D35-F346-9371-8373DB6E66EF}"/>
              </a:ext>
            </a:extLst>
          </p:cNvPr>
          <p:cNvSpPr>
            <a:spLocks noGrp="1"/>
          </p:cNvSpPr>
          <p:nvPr>
            <p:ph type="sldNum" sz="quarter" idx="12"/>
          </p:nvPr>
        </p:nvSpPr>
        <p:spPr/>
        <p:txBody>
          <a:bodyPr/>
          <a:lstStyle/>
          <a:p>
            <a:pPr>
              <a:defRPr/>
            </a:pPr>
            <a:fld id="{CA40A734-EF3B-425E-9970-80954DDB0807}" type="slidenum">
              <a:rPr lang="zh-CN" altLang="en-US" smtClean="0"/>
              <a:pPr>
                <a:defRPr/>
              </a:pPr>
              <a:t>55</a:t>
            </a:fld>
            <a:endParaRPr lang="zh-CN" altLang="en-US"/>
          </a:p>
        </p:txBody>
      </p:sp>
    </p:spTree>
    <p:extLst>
      <p:ext uri="{BB962C8B-B14F-4D97-AF65-F5344CB8AC3E}">
        <p14:creationId xmlns:p14="http://schemas.microsoft.com/office/powerpoint/2010/main" val="34897546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5B0A7-1334-554E-91B2-75B1E319D626}"/>
              </a:ext>
            </a:extLst>
          </p:cNvPr>
          <p:cNvSpPr>
            <a:spLocks noGrp="1"/>
          </p:cNvSpPr>
          <p:nvPr>
            <p:ph type="title"/>
          </p:nvPr>
        </p:nvSpPr>
        <p:spPr/>
        <p:txBody>
          <a:bodyPr>
            <a:normAutofit fontScale="90000"/>
          </a:bodyPr>
          <a:lstStyle/>
          <a:p>
            <a:r>
              <a:rPr lang="en-US" altLang="zh-CN" dirty="0"/>
              <a:t>CUDA</a:t>
            </a:r>
            <a:r>
              <a:rPr lang="zh-CN" altLang="en-US" dirty="0"/>
              <a:t> 加速效果</a:t>
            </a:r>
            <a:endParaRPr lang="en-US" dirty="0"/>
          </a:p>
        </p:txBody>
      </p:sp>
      <p:sp>
        <p:nvSpPr>
          <p:cNvPr id="3" name="Content Placeholder 2">
            <a:extLst>
              <a:ext uri="{FF2B5EF4-FFF2-40B4-BE49-F238E27FC236}">
                <a16:creationId xmlns:a16="http://schemas.microsoft.com/office/drawing/2014/main" id="{4B740DD5-174B-9945-A146-D1528DFD54FA}"/>
              </a:ext>
            </a:extLst>
          </p:cNvPr>
          <p:cNvSpPr>
            <a:spLocks noGrp="1"/>
          </p:cNvSpPr>
          <p:nvPr>
            <p:ph idx="1"/>
          </p:nvPr>
        </p:nvSpPr>
        <p:spPr>
          <a:xfrm>
            <a:off x="731520" y="1234481"/>
            <a:ext cx="13167360" cy="6116918"/>
          </a:xfrm>
        </p:spPr>
        <p:txBody>
          <a:bodyPr/>
          <a:lstStyle/>
          <a:p>
            <a:r>
              <a:rPr lang="zh-CN" altLang="en-US" dirty="0">
                <a:latin typeface="+mj-ea"/>
                <a:ea typeface="+mj-ea"/>
              </a:rPr>
              <a:t>理论效果 </a:t>
            </a:r>
            <a:r>
              <a:rPr lang="en-US" altLang="zh-CN" dirty="0">
                <a:latin typeface="+mj-ea"/>
                <a:ea typeface="+mj-ea"/>
              </a:rPr>
              <a:t>–</a:t>
            </a:r>
            <a:r>
              <a:rPr lang="zh-CN" altLang="en-US" dirty="0">
                <a:latin typeface="+mj-ea"/>
                <a:ea typeface="+mj-ea"/>
              </a:rPr>
              <a:t> </a:t>
            </a:r>
            <a:r>
              <a:rPr lang="en-US" altLang="zh-CN" dirty="0">
                <a:latin typeface="Calibri" panose="020F0502020204030204" pitchFamily="34" charset="0"/>
                <a:ea typeface="+mj-ea"/>
                <a:cs typeface="Calibri" panose="020F0502020204030204" pitchFamily="34" charset="0"/>
              </a:rPr>
              <a:t>Amdahl’s</a:t>
            </a:r>
            <a:r>
              <a:rPr lang="zh-CN" altLang="en-US" dirty="0">
                <a:latin typeface="Calibri" panose="020F0502020204030204" pitchFamily="34" charset="0"/>
                <a:ea typeface="+mj-ea"/>
                <a:cs typeface="Calibri" panose="020F0502020204030204" pitchFamily="34" charset="0"/>
              </a:rPr>
              <a:t> </a:t>
            </a:r>
            <a:r>
              <a:rPr lang="en-US" altLang="zh-CN" dirty="0">
                <a:latin typeface="Calibri" panose="020F0502020204030204" pitchFamily="34" charset="0"/>
                <a:ea typeface="+mj-ea"/>
                <a:cs typeface="Calibri" panose="020F0502020204030204" pitchFamily="34" charset="0"/>
              </a:rPr>
              <a:t>Law</a:t>
            </a:r>
          </a:p>
          <a:p>
            <a:pPr lvl="1"/>
            <a:r>
              <a:rPr lang="zh-CN" altLang="en-US" dirty="0">
                <a:latin typeface="Calibri" panose="020F0502020204030204" pitchFamily="34" charset="0"/>
                <a:ea typeface="+mj-ea"/>
                <a:cs typeface="Calibri" panose="020F0502020204030204" pitchFamily="34" charset="0"/>
              </a:rPr>
              <a:t>程序效率受限于其可并行的比例</a:t>
            </a:r>
            <a:endParaRPr lang="en-US" dirty="0">
              <a:latin typeface="Calibri" panose="020F0502020204030204" pitchFamily="34" charset="0"/>
              <a:ea typeface="+mj-ea"/>
              <a:cs typeface="Calibri" panose="020F0502020204030204" pitchFamily="34" charset="0"/>
            </a:endParaRPr>
          </a:p>
        </p:txBody>
      </p:sp>
      <p:sp>
        <p:nvSpPr>
          <p:cNvPr id="4" name="Slide Number Placeholder 3">
            <a:extLst>
              <a:ext uri="{FF2B5EF4-FFF2-40B4-BE49-F238E27FC236}">
                <a16:creationId xmlns:a16="http://schemas.microsoft.com/office/drawing/2014/main" id="{51BF9D1C-2B6F-894A-92A8-BFD9B2D54DB8}"/>
              </a:ext>
            </a:extLst>
          </p:cNvPr>
          <p:cNvSpPr>
            <a:spLocks noGrp="1"/>
          </p:cNvSpPr>
          <p:nvPr>
            <p:ph type="sldNum" sz="quarter" idx="12"/>
          </p:nvPr>
        </p:nvSpPr>
        <p:spPr/>
        <p:txBody>
          <a:bodyPr/>
          <a:lstStyle/>
          <a:p>
            <a:pPr>
              <a:defRPr/>
            </a:pPr>
            <a:fld id="{CA40A734-EF3B-425E-9970-80954DDB0807}" type="slidenum">
              <a:rPr lang="zh-CN" altLang="en-US" smtClean="0"/>
              <a:pPr>
                <a:defRPr/>
              </a:pPr>
              <a:t>56</a:t>
            </a:fld>
            <a:endParaRPr lang="zh-CN" altLang="en-US"/>
          </a:p>
        </p:txBody>
      </p:sp>
      <p:pic>
        <p:nvPicPr>
          <p:cNvPr id="6" name="Picture 5">
            <a:extLst>
              <a:ext uri="{FF2B5EF4-FFF2-40B4-BE49-F238E27FC236}">
                <a16:creationId xmlns:a16="http://schemas.microsoft.com/office/drawing/2014/main" id="{F5F3075B-E20E-384D-BD58-8164AD769329}"/>
              </a:ext>
            </a:extLst>
          </p:cNvPr>
          <p:cNvPicPr>
            <a:picLocks noChangeAspect="1"/>
          </p:cNvPicPr>
          <p:nvPr/>
        </p:nvPicPr>
        <p:blipFill>
          <a:blip r:embed="rId3"/>
          <a:stretch>
            <a:fillRect/>
          </a:stretch>
        </p:blipFill>
        <p:spPr>
          <a:xfrm>
            <a:off x="8035280" y="1705248"/>
            <a:ext cx="1765300" cy="1041400"/>
          </a:xfrm>
          <a:prstGeom prst="rect">
            <a:avLst/>
          </a:prstGeom>
        </p:spPr>
      </p:pic>
      <p:sp>
        <p:nvSpPr>
          <p:cNvPr id="9" name="Rectangle 8">
            <a:extLst>
              <a:ext uri="{FF2B5EF4-FFF2-40B4-BE49-F238E27FC236}">
                <a16:creationId xmlns:a16="http://schemas.microsoft.com/office/drawing/2014/main" id="{3246AC17-C3E9-8D49-B126-6651A39D914B}"/>
              </a:ext>
            </a:extLst>
          </p:cNvPr>
          <p:cNvSpPr/>
          <p:nvPr/>
        </p:nvSpPr>
        <p:spPr>
          <a:xfrm>
            <a:off x="5638213" y="7511775"/>
            <a:ext cx="3507692" cy="553998"/>
          </a:xfrm>
          <a:prstGeom prst="rect">
            <a:avLst/>
          </a:prstGeom>
        </p:spPr>
        <p:txBody>
          <a:bodyPr wrap="none">
            <a:spAutoFit/>
          </a:bodyPr>
          <a:lstStyle/>
          <a:p>
            <a:r>
              <a:rPr lang="zh-CN" altLang="en-US" sz="3000" dirty="0">
                <a:latin typeface="+mj-ea"/>
                <a:ea typeface="+mj-ea"/>
                <a:cs typeface="Calibri" panose="020F0502020204030204" pitchFamily="34" charset="0"/>
              </a:rPr>
              <a:t>可并行的比例（</a:t>
            </a:r>
            <a:r>
              <a:rPr lang="en-US" altLang="zh-CN" sz="3000" dirty="0">
                <a:latin typeface="+mj-ea"/>
                <a:ea typeface="+mj-ea"/>
                <a:cs typeface="Calibri" panose="020F0502020204030204" pitchFamily="34" charset="0"/>
              </a:rPr>
              <a:t>p</a:t>
            </a:r>
            <a:r>
              <a:rPr lang="zh-CN" altLang="en-US" sz="3000" dirty="0">
                <a:latin typeface="+mj-ea"/>
                <a:ea typeface="+mj-ea"/>
                <a:cs typeface="Calibri" panose="020F0502020204030204" pitchFamily="34" charset="0"/>
              </a:rPr>
              <a:t>）</a:t>
            </a:r>
            <a:endParaRPr lang="en-US" sz="3000" dirty="0">
              <a:latin typeface="+mj-ea"/>
              <a:ea typeface="+mj-ea"/>
            </a:endParaRPr>
          </a:p>
        </p:txBody>
      </p:sp>
      <p:graphicFrame>
        <p:nvGraphicFramePr>
          <p:cNvPr id="11" name="Chart 10">
            <a:extLst>
              <a:ext uri="{FF2B5EF4-FFF2-40B4-BE49-F238E27FC236}">
                <a16:creationId xmlns:a16="http://schemas.microsoft.com/office/drawing/2014/main" id="{E247A6FB-6B0B-544A-8AA6-7B5636D7795B}"/>
              </a:ext>
            </a:extLst>
          </p:cNvPr>
          <p:cNvGraphicFramePr>
            <a:graphicFrameLocks/>
          </p:cNvGraphicFramePr>
          <p:nvPr>
            <p:extLst>
              <p:ext uri="{D42A27DB-BD31-4B8C-83A1-F6EECF244321}">
                <p14:modId xmlns:p14="http://schemas.microsoft.com/office/powerpoint/2010/main" val="2260054569"/>
              </p:ext>
            </p:extLst>
          </p:nvPr>
        </p:nvGraphicFramePr>
        <p:xfrm>
          <a:off x="3786808" y="2746648"/>
          <a:ext cx="7992888" cy="4705102"/>
        </p:xfrm>
        <a:graphic>
          <a:graphicData uri="http://schemas.openxmlformats.org/drawingml/2006/chart">
            <c:chart xmlns:c="http://schemas.openxmlformats.org/drawingml/2006/chart" xmlns:r="http://schemas.openxmlformats.org/officeDocument/2006/relationships" r:id="rId4"/>
          </a:graphicData>
        </a:graphic>
      </p:graphicFrame>
      <p:sp>
        <p:nvSpPr>
          <p:cNvPr id="10" name="Rectangle 9">
            <a:extLst>
              <a:ext uri="{FF2B5EF4-FFF2-40B4-BE49-F238E27FC236}">
                <a16:creationId xmlns:a16="http://schemas.microsoft.com/office/drawing/2014/main" id="{8D7DB46F-3769-3D44-B239-52713861A96B}"/>
              </a:ext>
            </a:extLst>
          </p:cNvPr>
          <p:cNvSpPr/>
          <p:nvPr/>
        </p:nvSpPr>
        <p:spPr>
          <a:xfrm rot="16200000">
            <a:off x="1984602" y="4638915"/>
            <a:ext cx="2286203" cy="553998"/>
          </a:xfrm>
          <a:prstGeom prst="rect">
            <a:avLst/>
          </a:prstGeom>
        </p:spPr>
        <p:txBody>
          <a:bodyPr wrap="none">
            <a:spAutoFit/>
          </a:bodyPr>
          <a:lstStyle/>
          <a:p>
            <a:r>
              <a:rPr lang="zh-CN" altLang="en-US" sz="3000" dirty="0">
                <a:latin typeface="+mj-ea"/>
                <a:ea typeface="+mj-ea"/>
                <a:cs typeface="Calibri" panose="020F0502020204030204" pitchFamily="34" charset="0"/>
              </a:rPr>
              <a:t>加速比（</a:t>
            </a:r>
            <a:r>
              <a:rPr lang="en-US" altLang="zh-CN" sz="3000" dirty="0">
                <a:latin typeface="+mj-ea"/>
                <a:ea typeface="+mj-ea"/>
                <a:cs typeface="Calibri" panose="020F0502020204030204" pitchFamily="34" charset="0"/>
              </a:rPr>
              <a:t>s</a:t>
            </a:r>
            <a:r>
              <a:rPr lang="zh-CN" altLang="en-US" sz="3000" dirty="0">
                <a:latin typeface="+mj-ea"/>
                <a:ea typeface="+mj-ea"/>
                <a:cs typeface="Calibri" panose="020F0502020204030204" pitchFamily="34" charset="0"/>
              </a:rPr>
              <a:t>）</a:t>
            </a:r>
            <a:endParaRPr lang="en-US" sz="3000" dirty="0">
              <a:latin typeface="+mj-ea"/>
              <a:ea typeface="+mj-ea"/>
            </a:endParaRPr>
          </a:p>
        </p:txBody>
      </p:sp>
    </p:spTree>
    <p:extLst>
      <p:ext uri="{BB962C8B-B14F-4D97-AF65-F5344CB8AC3E}">
        <p14:creationId xmlns:p14="http://schemas.microsoft.com/office/powerpoint/2010/main" val="17605537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5B0A7-1334-554E-91B2-75B1E319D626}"/>
              </a:ext>
            </a:extLst>
          </p:cNvPr>
          <p:cNvSpPr>
            <a:spLocks noGrp="1"/>
          </p:cNvSpPr>
          <p:nvPr>
            <p:ph type="title"/>
          </p:nvPr>
        </p:nvSpPr>
        <p:spPr/>
        <p:txBody>
          <a:bodyPr>
            <a:normAutofit fontScale="90000"/>
          </a:bodyPr>
          <a:lstStyle/>
          <a:p>
            <a:r>
              <a:rPr lang="en-US" altLang="zh-CN" dirty="0"/>
              <a:t>CUDA</a:t>
            </a:r>
            <a:r>
              <a:rPr lang="zh-CN" altLang="en-US" dirty="0"/>
              <a:t> 加速效果</a:t>
            </a:r>
            <a:endParaRPr lang="en-US" dirty="0"/>
          </a:p>
        </p:txBody>
      </p:sp>
      <p:sp>
        <p:nvSpPr>
          <p:cNvPr id="3" name="Content Placeholder 2">
            <a:extLst>
              <a:ext uri="{FF2B5EF4-FFF2-40B4-BE49-F238E27FC236}">
                <a16:creationId xmlns:a16="http://schemas.microsoft.com/office/drawing/2014/main" id="{4B740DD5-174B-9945-A146-D1528DFD54FA}"/>
              </a:ext>
            </a:extLst>
          </p:cNvPr>
          <p:cNvSpPr>
            <a:spLocks noGrp="1"/>
          </p:cNvSpPr>
          <p:nvPr>
            <p:ph idx="1"/>
          </p:nvPr>
        </p:nvSpPr>
        <p:spPr>
          <a:xfrm>
            <a:off x="731520" y="1234481"/>
            <a:ext cx="13167360" cy="6116918"/>
          </a:xfrm>
        </p:spPr>
        <p:txBody>
          <a:bodyPr/>
          <a:lstStyle/>
          <a:p>
            <a:r>
              <a:rPr lang="zh-CN" altLang="en-US" dirty="0">
                <a:latin typeface="+mj-ea"/>
                <a:ea typeface="+mj-ea"/>
              </a:rPr>
              <a:t>理论效果 </a:t>
            </a:r>
            <a:r>
              <a:rPr lang="en-US" altLang="zh-CN" dirty="0">
                <a:latin typeface="+mj-ea"/>
                <a:ea typeface="+mj-ea"/>
              </a:rPr>
              <a:t>–</a:t>
            </a:r>
            <a:r>
              <a:rPr lang="zh-CN" altLang="en-US" dirty="0">
                <a:latin typeface="+mj-ea"/>
                <a:ea typeface="+mj-ea"/>
              </a:rPr>
              <a:t> </a:t>
            </a:r>
            <a:r>
              <a:rPr lang="en-US" altLang="zh-CN" dirty="0">
                <a:latin typeface="Calibri" panose="020F0502020204030204" pitchFamily="34" charset="0"/>
                <a:ea typeface="+mj-ea"/>
                <a:cs typeface="Calibri" panose="020F0502020204030204" pitchFamily="34" charset="0"/>
              </a:rPr>
              <a:t>Amdahl’s</a:t>
            </a:r>
            <a:r>
              <a:rPr lang="zh-CN" altLang="en-US" dirty="0">
                <a:latin typeface="Calibri" panose="020F0502020204030204" pitchFamily="34" charset="0"/>
                <a:ea typeface="+mj-ea"/>
                <a:cs typeface="Calibri" panose="020F0502020204030204" pitchFamily="34" charset="0"/>
              </a:rPr>
              <a:t> </a:t>
            </a:r>
            <a:r>
              <a:rPr lang="en-US" altLang="zh-CN" dirty="0">
                <a:latin typeface="Calibri" panose="020F0502020204030204" pitchFamily="34" charset="0"/>
                <a:ea typeface="+mj-ea"/>
                <a:cs typeface="Calibri" panose="020F0502020204030204" pitchFamily="34" charset="0"/>
              </a:rPr>
              <a:t>Law</a:t>
            </a:r>
          </a:p>
          <a:p>
            <a:pPr lvl="1"/>
            <a:r>
              <a:rPr lang="zh-CN" altLang="en-US" dirty="0">
                <a:latin typeface="Calibri" panose="020F0502020204030204" pitchFamily="34" charset="0"/>
                <a:ea typeface="+mj-ea"/>
                <a:cs typeface="Calibri" panose="020F0502020204030204" pitchFamily="34" charset="0"/>
              </a:rPr>
              <a:t>程序效率受限于其可并行的比例及可供使用的核数</a:t>
            </a:r>
            <a:endParaRPr lang="en-US" dirty="0">
              <a:latin typeface="Calibri" panose="020F0502020204030204" pitchFamily="34" charset="0"/>
              <a:ea typeface="+mj-ea"/>
              <a:cs typeface="Calibri" panose="020F0502020204030204" pitchFamily="34" charset="0"/>
            </a:endParaRPr>
          </a:p>
        </p:txBody>
      </p:sp>
      <p:sp>
        <p:nvSpPr>
          <p:cNvPr id="4" name="Slide Number Placeholder 3">
            <a:extLst>
              <a:ext uri="{FF2B5EF4-FFF2-40B4-BE49-F238E27FC236}">
                <a16:creationId xmlns:a16="http://schemas.microsoft.com/office/drawing/2014/main" id="{51BF9D1C-2B6F-894A-92A8-BFD9B2D54DB8}"/>
              </a:ext>
            </a:extLst>
          </p:cNvPr>
          <p:cNvSpPr>
            <a:spLocks noGrp="1"/>
          </p:cNvSpPr>
          <p:nvPr>
            <p:ph type="sldNum" sz="quarter" idx="12"/>
          </p:nvPr>
        </p:nvSpPr>
        <p:spPr/>
        <p:txBody>
          <a:bodyPr/>
          <a:lstStyle/>
          <a:p>
            <a:pPr>
              <a:defRPr/>
            </a:pPr>
            <a:fld id="{CA40A734-EF3B-425E-9970-80954DDB0807}" type="slidenum">
              <a:rPr lang="zh-CN" altLang="en-US" smtClean="0"/>
              <a:pPr>
                <a:defRPr/>
              </a:pPr>
              <a:t>57</a:t>
            </a:fld>
            <a:endParaRPr lang="zh-CN" altLang="en-US"/>
          </a:p>
        </p:txBody>
      </p:sp>
      <p:sp>
        <p:nvSpPr>
          <p:cNvPr id="8" name="TextBox 7">
            <a:extLst>
              <a:ext uri="{FF2B5EF4-FFF2-40B4-BE49-F238E27FC236}">
                <a16:creationId xmlns:a16="http://schemas.microsoft.com/office/drawing/2014/main" id="{3114A808-FDAB-004E-A147-EEE1C7C12FEA}"/>
              </a:ext>
            </a:extLst>
          </p:cNvPr>
          <p:cNvSpPr txBox="1"/>
          <p:nvPr/>
        </p:nvSpPr>
        <p:spPr>
          <a:xfrm>
            <a:off x="11563672" y="1954560"/>
            <a:ext cx="184731" cy="369332"/>
          </a:xfrm>
          <a:prstGeom prst="rect">
            <a:avLst/>
          </a:prstGeom>
          <a:noFill/>
        </p:spPr>
        <p:txBody>
          <a:bodyPr wrap="none" rtlCol="0">
            <a:spAutoFit/>
          </a:bodyPr>
          <a:lstStyle/>
          <a:p>
            <a:endParaRPr lang="en-US" dirty="0"/>
          </a:p>
        </p:txBody>
      </p:sp>
      <p:sp>
        <p:nvSpPr>
          <p:cNvPr id="10" name="Rectangle 9">
            <a:extLst>
              <a:ext uri="{FF2B5EF4-FFF2-40B4-BE49-F238E27FC236}">
                <a16:creationId xmlns:a16="http://schemas.microsoft.com/office/drawing/2014/main" id="{8D7DB46F-3769-3D44-B239-52713861A96B}"/>
              </a:ext>
            </a:extLst>
          </p:cNvPr>
          <p:cNvSpPr/>
          <p:nvPr/>
        </p:nvSpPr>
        <p:spPr>
          <a:xfrm rot="16200000">
            <a:off x="1048498" y="4692871"/>
            <a:ext cx="2286203" cy="553998"/>
          </a:xfrm>
          <a:prstGeom prst="rect">
            <a:avLst/>
          </a:prstGeom>
        </p:spPr>
        <p:txBody>
          <a:bodyPr wrap="none">
            <a:spAutoFit/>
          </a:bodyPr>
          <a:lstStyle/>
          <a:p>
            <a:r>
              <a:rPr lang="zh-CN" altLang="en-US" sz="3000" dirty="0">
                <a:latin typeface="+mj-ea"/>
                <a:ea typeface="+mj-ea"/>
                <a:cs typeface="Calibri" panose="020F0502020204030204" pitchFamily="34" charset="0"/>
              </a:rPr>
              <a:t>加速比（</a:t>
            </a:r>
            <a:r>
              <a:rPr lang="en-US" altLang="zh-CN" sz="3000" dirty="0">
                <a:latin typeface="+mj-ea"/>
                <a:ea typeface="+mj-ea"/>
                <a:cs typeface="Calibri" panose="020F0502020204030204" pitchFamily="34" charset="0"/>
              </a:rPr>
              <a:t>s</a:t>
            </a:r>
            <a:r>
              <a:rPr lang="zh-CN" altLang="en-US" sz="3000" dirty="0">
                <a:latin typeface="+mj-ea"/>
                <a:ea typeface="+mj-ea"/>
                <a:cs typeface="Calibri" panose="020F0502020204030204" pitchFamily="34" charset="0"/>
              </a:rPr>
              <a:t>）</a:t>
            </a:r>
            <a:endParaRPr lang="en-US" sz="3000" dirty="0">
              <a:latin typeface="+mj-ea"/>
              <a:ea typeface="+mj-ea"/>
            </a:endParaRPr>
          </a:p>
        </p:txBody>
      </p:sp>
      <p:graphicFrame>
        <p:nvGraphicFramePr>
          <p:cNvPr id="14" name="Chart 13">
            <a:extLst>
              <a:ext uri="{FF2B5EF4-FFF2-40B4-BE49-F238E27FC236}">
                <a16:creationId xmlns:a16="http://schemas.microsoft.com/office/drawing/2014/main" id="{19A815F3-0562-4E4B-8856-CF7E8E7EE65D}"/>
              </a:ext>
            </a:extLst>
          </p:cNvPr>
          <p:cNvGraphicFramePr>
            <a:graphicFrameLocks/>
          </p:cNvGraphicFramePr>
          <p:nvPr>
            <p:extLst>
              <p:ext uri="{D42A27DB-BD31-4B8C-83A1-F6EECF244321}">
                <p14:modId xmlns:p14="http://schemas.microsoft.com/office/powerpoint/2010/main" val="3987978427"/>
              </p:ext>
            </p:extLst>
          </p:nvPr>
        </p:nvGraphicFramePr>
        <p:xfrm>
          <a:off x="2706688" y="2684689"/>
          <a:ext cx="9145016" cy="5102519"/>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a:extLst>
              <a:ext uri="{FF2B5EF4-FFF2-40B4-BE49-F238E27FC236}">
                <a16:creationId xmlns:a16="http://schemas.microsoft.com/office/drawing/2014/main" id="{3246AC17-C3E9-8D49-B126-6651A39D914B}"/>
              </a:ext>
            </a:extLst>
          </p:cNvPr>
          <p:cNvSpPr/>
          <p:nvPr/>
        </p:nvSpPr>
        <p:spPr>
          <a:xfrm>
            <a:off x="6578543" y="7511775"/>
            <a:ext cx="1960793" cy="553998"/>
          </a:xfrm>
          <a:prstGeom prst="rect">
            <a:avLst/>
          </a:prstGeom>
        </p:spPr>
        <p:txBody>
          <a:bodyPr wrap="none">
            <a:spAutoFit/>
          </a:bodyPr>
          <a:lstStyle/>
          <a:p>
            <a:r>
              <a:rPr lang="zh-CN" altLang="en-US" sz="3000" dirty="0">
                <a:latin typeface="+mj-ea"/>
                <a:ea typeface="+mj-ea"/>
                <a:cs typeface="Calibri" panose="020F0502020204030204" pitchFamily="34" charset="0"/>
              </a:rPr>
              <a:t>核数（</a:t>
            </a:r>
            <a:r>
              <a:rPr lang="en-US" altLang="zh-CN" sz="3000" dirty="0">
                <a:latin typeface="+mj-ea"/>
                <a:ea typeface="+mj-ea"/>
                <a:cs typeface="Calibri" panose="020F0502020204030204" pitchFamily="34" charset="0"/>
              </a:rPr>
              <a:t>n</a:t>
            </a:r>
            <a:r>
              <a:rPr lang="zh-CN" altLang="en-US" sz="3000" dirty="0">
                <a:latin typeface="+mj-ea"/>
                <a:ea typeface="+mj-ea"/>
                <a:cs typeface="Calibri" panose="020F0502020204030204" pitchFamily="34" charset="0"/>
              </a:rPr>
              <a:t>）</a:t>
            </a:r>
            <a:endParaRPr lang="en-US" sz="3000" dirty="0">
              <a:latin typeface="+mj-ea"/>
              <a:ea typeface="+mj-ea"/>
            </a:endParaRPr>
          </a:p>
        </p:txBody>
      </p:sp>
      <p:pic>
        <p:nvPicPr>
          <p:cNvPr id="11" name="Picture 10">
            <a:extLst>
              <a:ext uri="{FF2B5EF4-FFF2-40B4-BE49-F238E27FC236}">
                <a16:creationId xmlns:a16="http://schemas.microsoft.com/office/drawing/2014/main" id="{C0BF9FF8-A60C-4748-B66C-D6C77B367284}"/>
              </a:ext>
            </a:extLst>
          </p:cNvPr>
          <p:cNvPicPr>
            <a:picLocks noChangeAspect="1"/>
          </p:cNvPicPr>
          <p:nvPr/>
        </p:nvPicPr>
        <p:blipFill>
          <a:blip r:embed="rId3"/>
          <a:stretch>
            <a:fillRect/>
          </a:stretch>
        </p:blipFill>
        <p:spPr>
          <a:xfrm>
            <a:off x="9691464" y="2530624"/>
            <a:ext cx="2908300" cy="1104900"/>
          </a:xfrm>
          <a:prstGeom prst="rect">
            <a:avLst/>
          </a:prstGeom>
        </p:spPr>
      </p:pic>
      <p:sp>
        <p:nvSpPr>
          <p:cNvPr id="12" name="Oval 11">
            <a:extLst>
              <a:ext uri="{FF2B5EF4-FFF2-40B4-BE49-F238E27FC236}">
                <a16:creationId xmlns:a16="http://schemas.microsoft.com/office/drawing/2014/main" id="{C15C020D-CA77-5D48-8D1F-256661237C55}"/>
              </a:ext>
            </a:extLst>
          </p:cNvPr>
          <p:cNvSpPr/>
          <p:nvPr/>
        </p:nvSpPr>
        <p:spPr>
          <a:xfrm>
            <a:off x="11851704" y="2899084"/>
            <a:ext cx="864096" cy="952464"/>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18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1B66B-CAA6-B246-9A6E-1642DA4D96DA}"/>
              </a:ext>
            </a:extLst>
          </p:cNvPr>
          <p:cNvSpPr>
            <a:spLocks noGrp="1"/>
          </p:cNvSpPr>
          <p:nvPr>
            <p:ph type="title"/>
          </p:nvPr>
        </p:nvSpPr>
        <p:spPr/>
        <p:txBody>
          <a:bodyPr>
            <a:normAutofit fontScale="90000"/>
          </a:bodyPr>
          <a:lstStyle/>
          <a:p>
            <a:r>
              <a:rPr lang="en-US" altLang="zh-CN" dirty="0"/>
              <a:t>CUDA</a:t>
            </a:r>
            <a:r>
              <a:rPr lang="zh-CN" altLang="en-US" dirty="0"/>
              <a:t> 加速效果</a:t>
            </a:r>
            <a:endParaRPr lang="en-US" dirty="0"/>
          </a:p>
        </p:txBody>
      </p:sp>
      <p:sp>
        <p:nvSpPr>
          <p:cNvPr id="3" name="Content Placeholder 2">
            <a:extLst>
              <a:ext uri="{FF2B5EF4-FFF2-40B4-BE49-F238E27FC236}">
                <a16:creationId xmlns:a16="http://schemas.microsoft.com/office/drawing/2014/main" id="{F8B76C5C-7EF6-A848-9F87-21985D9D6EFF}"/>
              </a:ext>
            </a:extLst>
          </p:cNvPr>
          <p:cNvSpPr>
            <a:spLocks noGrp="1"/>
          </p:cNvSpPr>
          <p:nvPr>
            <p:ph idx="1"/>
          </p:nvPr>
        </p:nvSpPr>
        <p:spPr/>
        <p:txBody>
          <a:bodyPr/>
          <a:lstStyle/>
          <a:p>
            <a:r>
              <a:rPr lang="zh-CN" altLang="en-US" dirty="0">
                <a:latin typeface="+mj-ea"/>
                <a:ea typeface="+mj-ea"/>
              </a:rPr>
              <a:t>案例分析</a:t>
            </a:r>
            <a:r>
              <a:rPr lang="en-US" altLang="zh-CN" dirty="0">
                <a:latin typeface="+mj-ea"/>
                <a:ea typeface="+mj-ea"/>
              </a:rPr>
              <a:t>-</a:t>
            </a:r>
            <a:r>
              <a:rPr lang="zh-CN" altLang="en-US" dirty="0">
                <a:latin typeface="+mj-ea"/>
                <a:ea typeface="+mj-ea"/>
              </a:rPr>
              <a:t>矩阵乘法</a:t>
            </a:r>
            <a:endParaRPr lang="en-US" altLang="zh-CN" dirty="0">
              <a:latin typeface="+mj-ea"/>
              <a:ea typeface="+mj-ea"/>
            </a:endParaRPr>
          </a:p>
          <a:p>
            <a:pPr lvl="1"/>
            <a:r>
              <a:rPr lang="zh-CN" altLang="en-US" dirty="0">
                <a:latin typeface="+mj-ea"/>
                <a:ea typeface="+mj-ea"/>
              </a:rPr>
              <a:t>对</a:t>
            </a:r>
            <a:r>
              <a:rPr lang="en-US" altLang="zh-CN" dirty="0">
                <a:latin typeface="+mj-ea"/>
                <a:ea typeface="+mj-ea"/>
              </a:rPr>
              <a:t>C</a:t>
            </a:r>
            <a:r>
              <a:rPr lang="zh-CN" altLang="en-US" dirty="0">
                <a:latin typeface="+mj-ea"/>
                <a:ea typeface="+mj-ea"/>
              </a:rPr>
              <a:t>中所有元素，计算</a:t>
            </a:r>
            <a:endParaRPr lang="en-US" altLang="zh-CN" dirty="0">
              <a:latin typeface="+mj-ea"/>
              <a:ea typeface="+mj-ea"/>
            </a:endParaRPr>
          </a:p>
          <a:p>
            <a:pPr lvl="2"/>
            <a:r>
              <a:rPr lang="zh-CN" altLang="en-US" dirty="0">
                <a:latin typeface="+mj-ea"/>
                <a:ea typeface="+mj-ea"/>
              </a:rPr>
              <a:t>共有                次向量乘法（内积）</a:t>
            </a:r>
            <a:endParaRPr lang="en-US" altLang="zh-CN" dirty="0">
              <a:latin typeface="+mj-ea"/>
              <a:ea typeface="+mj-ea"/>
            </a:endParaRPr>
          </a:p>
          <a:p>
            <a:pPr lvl="2"/>
            <a:r>
              <a:rPr lang="zh-CN" altLang="en-US" dirty="0">
                <a:latin typeface="+mj-ea"/>
                <a:ea typeface="+mj-ea"/>
              </a:rPr>
              <a:t>每次向量乘法为       次浮点数乘法与                次浮点数加法  </a:t>
            </a:r>
            <a:endParaRPr lang="en-US" dirty="0">
              <a:latin typeface="+mj-ea"/>
              <a:ea typeface="+mj-ea"/>
            </a:endParaRPr>
          </a:p>
        </p:txBody>
      </p:sp>
      <p:sp>
        <p:nvSpPr>
          <p:cNvPr id="4" name="Slide Number Placeholder 3">
            <a:extLst>
              <a:ext uri="{FF2B5EF4-FFF2-40B4-BE49-F238E27FC236}">
                <a16:creationId xmlns:a16="http://schemas.microsoft.com/office/drawing/2014/main" id="{3CB1E483-6F0D-A943-83C8-5B4B3460EA95}"/>
              </a:ext>
            </a:extLst>
          </p:cNvPr>
          <p:cNvSpPr>
            <a:spLocks noGrp="1"/>
          </p:cNvSpPr>
          <p:nvPr>
            <p:ph type="sldNum" sz="quarter" idx="12"/>
          </p:nvPr>
        </p:nvSpPr>
        <p:spPr/>
        <p:txBody>
          <a:bodyPr/>
          <a:lstStyle/>
          <a:p>
            <a:pPr>
              <a:defRPr/>
            </a:pPr>
            <a:fld id="{CA40A734-EF3B-425E-9970-80954DDB0807}" type="slidenum">
              <a:rPr lang="zh-CN" altLang="en-US" smtClean="0"/>
              <a:pPr>
                <a:defRPr/>
              </a:pPr>
              <a:t>58</a:t>
            </a:fld>
            <a:endParaRPr lang="zh-CN" altLang="en-US"/>
          </a:p>
        </p:txBody>
      </p:sp>
      <p:pic>
        <p:nvPicPr>
          <p:cNvPr id="6" name="Picture 5">
            <a:extLst>
              <a:ext uri="{FF2B5EF4-FFF2-40B4-BE49-F238E27FC236}">
                <a16:creationId xmlns:a16="http://schemas.microsoft.com/office/drawing/2014/main" id="{7D589111-1278-8B45-BE95-A0090EB3056C}"/>
              </a:ext>
            </a:extLst>
          </p:cNvPr>
          <p:cNvPicPr>
            <a:picLocks noChangeAspect="1"/>
          </p:cNvPicPr>
          <p:nvPr/>
        </p:nvPicPr>
        <p:blipFill>
          <a:blip r:embed="rId2"/>
          <a:stretch>
            <a:fillRect/>
          </a:stretch>
        </p:blipFill>
        <p:spPr>
          <a:xfrm>
            <a:off x="1720850" y="4214440"/>
            <a:ext cx="11188700" cy="3860800"/>
          </a:xfrm>
          <a:prstGeom prst="rect">
            <a:avLst/>
          </a:prstGeom>
        </p:spPr>
      </p:pic>
      <p:pic>
        <p:nvPicPr>
          <p:cNvPr id="8" name="Picture 7">
            <a:extLst>
              <a:ext uri="{FF2B5EF4-FFF2-40B4-BE49-F238E27FC236}">
                <a16:creationId xmlns:a16="http://schemas.microsoft.com/office/drawing/2014/main" id="{20BE2D98-DD70-BB45-A3E4-312290169AC2}"/>
              </a:ext>
            </a:extLst>
          </p:cNvPr>
          <p:cNvPicPr>
            <a:picLocks noChangeAspect="1"/>
          </p:cNvPicPr>
          <p:nvPr/>
        </p:nvPicPr>
        <p:blipFill>
          <a:blip r:embed="rId3"/>
          <a:stretch>
            <a:fillRect/>
          </a:stretch>
        </p:blipFill>
        <p:spPr>
          <a:xfrm>
            <a:off x="5947048" y="1965419"/>
            <a:ext cx="3927202" cy="565205"/>
          </a:xfrm>
          <a:prstGeom prst="rect">
            <a:avLst/>
          </a:prstGeom>
        </p:spPr>
      </p:pic>
      <p:pic>
        <p:nvPicPr>
          <p:cNvPr id="10" name="Picture 9">
            <a:extLst>
              <a:ext uri="{FF2B5EF4-FFF2-40B4-BE49-F238E27FC236}">
                <a16:creationId xmlns:a16="http://schemas.microsoft.com/office/drawing/2014/main" id="{748CA3BA-544C-EF46-B750-24A26016EB50}"/>
              </a:ext>
            </a:extLst>
          </p:cNvPr>
          <p:cNvPicPr>
            <a:picLocks noChangeAspect="1"/>
          </p:cNvPicPr>
          <p:nvPr/>
        </p:nvPicPr>
        <p:blipFill>
          <a:blip r:embed="rId4"/>
          <a:stretch>
            <a:fillRect/>
          </a:stretch>
        </p:blipFill>
        <p:spPr>
          <a:xfrm>
            <a:off x="3066728" y="2614228"/>
            <a:ext cx="1391244" cy="467852"/>
          </a:xfrm>
          <a:prstGeom prst="rect">
            <a:avLst/>
          </a:prstGeom>
        </p:spPr>
      </p:pic>
      <p:pic>
        <p:nvPicPr>
          <p:cNvPr id="11" name="Picture 10">
            <a:extLst>
              <a:ext uri="{FF2B5EF4-FFF2-40B4-BE49-F238E27FC236}">
                <a16:creationId xmlns:a16="http://schemas.microsoft.com/office/drawing/2014/main" id="{9231324E-736E-AB45-A56B-405F51A5B088}"/>
              </a:ext>
            </a:extLst>
          </p:cNvPr>
          <p:cNvPicPr>
            <a:picLocks noChangeAspect="1"/>
          </p:cNvPicPr>
          <p:nvPr/>
        </p:nvPicPr>
        <p:blipFill>
          <a:blip r:embed="rId5"/>
          <a:stretch>
            <a:fillRect/>
          </a:stretch>
        </p:blipFill>
        <p:spPr>
          <a:xfrm>
            <a:off x="4866928" y="3178696"/>
            <a:ext cx="482600" cy="330200"/>
          </a:xfrm>
          <a:prstGeom prst="rect">
            <a:avLst/>
          </a:prstGeom>
        </p:spPr>
      </p:pic>
      <p:pic>
        <p:nvPicPr>
          <p:cNvPr id="12" name="Picture 11">
            <a:extLst>
              <a:ext uri="{FF2B5EF4-FFF2-40B4-BE49-F238E27FC236}">
                <a16:creationId xmlns:a16="http://schemas.microsoft.com/office/drawing/2014/main" id="{D8D23869-ABF6-0340-BBB2-859400DC2DFB}"/>
              </a:ext>
            </a:extLst>
          </p:cNvPr>
          <p:cNvPicPr>
            <a:picLocks noChangeAspect="1"/>
          </p:cNvPicPr>
          <p:nvPr/>
        </p:nvPicPr>
        <p:blipFill>
          <a:blip r:embed="rId6"/>
          <a:stretch>
            <a:fillRect/>
          </a:stretch>
        </p:blipFill>
        <p:spPr>
          <a:xfrm>
            <a:off x="8251304" y="3001218"/>
            <a:ext cx="1485900" cy="469900"/>
          </a:xfrm>
          <a:prstGeom prst="rect">
            <a:avLst/>
          </a:prstGeom>
        </p:spPr>
      </p:pic>
    </p:spTree>
    <p:extLst>
      <p:ext uri="{BB962C8B-B14F-4D97-AF65-F5344CB8AC3E}">
        <p14:creationId xmlns:p14="http://schemas.microsoft.com/office/powerpoint/2010/main" val="41506592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1B66B-CAA6-B246-9A6E-1642DA4D96DA}"/>
              </a:ext>
            </a:extLst>
          </p:cNvPr>
          <p:cNvSpPr>
            <a:spLocks noGrp="1"/>
          </p:cNvSpPr>
          <p:nvPr>
            <p:ph type="title"/>
          </p:nvPr>
        </p:nvSpPr>
        <p:spPr/>
        <p:txBody>
          <a:bodyPr>
            <a:normAutofit fontScale="90000"/>
          </a:bodyPr>
          <a:lstStyle/>
          <a:p>
            <a:r>
              <a:rPr lang="en-US" altLang="zh-CN" dirty="0"/>
              <a:t>CUDA</a:t>
            </a:r>
            <a:r>
              <a:rPr lang="zh-CN" altLang="en-US" dirty="0"/>
              <a:t> 加速效果</a:t>
            </a:r>
            <a:endParaRPr lang="en-US" dirty="0"/>
          </a:p>
        </p:txBody>
      </p:sp>
      <p:sp>
        <p:nvSpPr>
          <p:cNvPr id="3" name="Content Placeholder 2">
            <a:extLst>
              <a:ext uri="{FF2B5EF4-FFF2-40B4-BE49-F238E27FC236}">
                <a16:creationId xmlns:a16="http://schemas.microsoft.com/office/drawing/2014/main" id="{F8B76C5C-7EF6-A848-9F87-21985D9D6EFF}"/>
              </a:ext>
            </a:extLst>
          </p:cNvPr>
          <p:cNvSpPr>
            <a:spLocks noGrp="1"/>
          </p:cNvSpPr>
          <p:nvPr>
            <p:ph idx="1"/>
          </p:nvPr>
        </p:nvSpPr>
        <p:spPr/>
        <p:txBody>
          <a:bodyPr/>
          <a:lstStyle/>
          <a:p>
            <a:r>
              <a:rPr lang="zh-CN" altLang="en-US" dirty="0">
                <a:latin typeface="+mj-ea"/>
                <a:ea typeface="+mj-ea"/>
              </a:rPr>
              <a:t>案例分析</a:t>
            </a:r>
            <a:r>
              <a:rPr lang="en-US" altLang="zh-CN" dirty="0">
                <a:latin typeface="+mj-ea"/>
                <a:ea typeface="+mj-ea"/>
              </a:rPr>
              <a:t>-</a:t>
            </a:r>
            <a:r>
              <a:rPr lang="zh-CN" altLang="en-US" dirty="0">
                <a:latin typeface="+mj-ea"/>
                <a:ea typeface="+mj-ea"/>
              </a:rPr>
              <a:t>矩阵乘法</a:t>
            </a:r>
            <a:endParaRPr lang="en-US" altLang="zh-CN" dirty="0">
              <a:latin typeface="+mj-ea"/>
              <a:ea typeface="+mj-ea"/>
            </a:endParaRPr>
          </a:p>
          <a:p>
            <a:pPr lvl="1"/>
            <a:r>
              <a:rPr lang="zh-CN" altLang="en-US" dirty="0">
                <a:latin typeface="+mj-ea"/>
                <a:ea typeface="+mj-ea"/>
              </a:rPr>
              <a:t>策略</a:t>
            </a:r>
            <a:r>
              <a:rPr lang="en-US" altLang="zh-CN" dirty="0">
                <a:latin typeface="+mj-ea"/>
                <a:ea typeface="+mj-ea"/>
              </a:rPr>
              <a:t>1</a:t>
            </a:r>
            <a:r>
              <a:rPr lang="zh-CN" altLang="en-US" dirty="0">
                <a:latin typeface="+mj-ea"/>
                <a:ea typeface="+mj-ea"/>
              </a:rPr>
              <a:t>：</a:t>
            </a:r>
            <a:endParaRPr lang="en-US" altLang="zh-CN" dirty="0">
              <a:latin typeface="+mj-ea"/>
              <a:ea typeface="+mj-ea"/>
            </a:endParaRPr>
          </a:p>
          <a:p>
            <a:pPr lvl="2"/>
            <a:r>
              <a:rPr lang="zh-CN" altLang="en-US" dirty="0">
                <a:latin typeface="+mj-ea"/>
                <a:ea typeface="+mj-ea"/>
              </a:rPr>
              <a:t>创建            个线程，每个计算一个向量内积</a:t>
            </a:r>
            <a:endParaRPr lang="en-US" altLang="zh-CN" dirty="0">
              <a:latin typeface="+mj-ea"/>
              <a:ea typeface="+mj-ea"/>
            </a:endParaRPr>
          </a:p>
          <a:p>
            <a:pPr lvl="2"/>
            <a:r>
              <a:rPr lang="zh-CN" altLang="en-US" dirty="0">
                <a:latin typeface="+mj-ea"/>
                <a:ea typeface="+mj-ea"/>
              </a:rPr>
              <a:t>当           大于</a:t>
            </a:r>
            <a:r>
              <a:rPr lang="en-US" altLang="zh-CN" dirty="0">
                <a:latin typeface="+mj-ea"/>
                <a:ea typeface="+mj-ea"/>
              </a:rPr>
              <a:t>CUDA</a:t>
            </a:r>
            <a:r>
              <a:rPr lang="zh-CN" altLang="en-US" dirty="0">
                <a:latin typeface="+mj-ea"/>
                <a:ea typeface="+mj-ea"/>
              </a:rPr>
              <a:t>计算核心数目时，</a:t>
            </a:r>
            <a:r>
              <a:rPr lang="en-US" altLang="zh-CN" dirty="0">
                <a:latin typeface="+mj-ea"/>
                <a:ea typeface="+mj-ea"/>
              </a:rPr>
              <a:t>GPU</a:t>
            </a:r>
            <a:r>
              <a:rPr lang="zh-CN" altLang="en-US" dirty="0">
                <a:latin typeface="+mj-ea"/>
                <a:ea typeface="+mj-ea"/>
              </a:rPr>
              <a:t>保持满载</a:t>
            </a:r>
            <a:endParaRPr lang="en-US" altLang="zh-CN" dirty="0">
              <a:latin typeface="+mj-ea"/>
              <a:ea typeface="+mj-ea"/>
            </a:endParaRPr>
          </a:p>
        </p:txBody>
      </p:sp>
      <p:sp>
        <p:nvSpPr>
          <p:cNvPr id="4" name="Slide Number Placeholder 3">
            <a:extLst>
              <a:ext uri="{FF2B5EF4-FFF2-40B4-BE49-F238E27FC236}">
                <a16:creationId xmlns:a16="http://schemas.microsoft.com/office/drawing/2014/main" id="{3CB1E483-6F0D-A943-83C8-5B4B3460EA95}"/>
              </a:ext>
            </a:extLst>
          </p:cNvPr>
          <p:cNvSpPr>
            <a:spLocks noGrp="1"/>
          </p:cNvSpPr>
          <p:nvPr>
            <p:ph type="sldNum" sz="quarter" idx="12"/>
          </p:nvPr>
        </p:nvSpPr>
        <p:spPr/>
        <p:txBody>
          <a:bodyPr/>
          <a:lstStyle/>
          <a:p>
            <a:pPr>
              <a:defRPr/>
            </a:pPr>
            <a:fld id="{CA40A734-EF3B-425E-9970-80954DDB0807}" type="slidenum">
              <a:rPr lang="zh-CN" altLang="en-US" smtClean="0"/>
              <a:pPr>
                <a:defRPr/>
              </a:pPr>
              <a:t>59</a:t>
            </a:fld>
            <a:endParaRPr lang="zh-CN" altLang="en-US"/>
          </a:p>
        </p:txBody>
      </p:sp>
      <p:pic>
        <p:nvPicPr>
          <p:cNvPr id="6" name="Picture 5">
            <a:extLst>
              <a:ext uri="{FF2B5EF4-FFF2-40B4-BE49-F238E27FC236}">
                <a16:creationId xmlns:a16="http://schemas.microsoft.com/office/drawing/2014/main" id="{7D589111-1278-8B45-BE95-A0090EB3056C}"/>
              </a:ext>
            </a:extLst>
          </p:cNvPr>
          <p:cNvPicPr>
            <a:picLocks noChangeAspect="1"/>
          </p:cNvPicPr>
          <p:nvPr/>
        </p:nvPicPr>
        <p:blipFill>
          <a:blip r:embed="rId2"/>
          <a:stretch>
            <a:fillRect/>
          </a:stretch>
        </p:blipFill>
        <p:spPr>
          <a:xfrm>
            <a:off x="1720850" y="4214440"/>
            <a:ext cx="11188700" cy="3860800"/>
          </a:xfrm>
          <a:prstGeom prst="rect">
            <a:avLst/>
          </a:prstGeom>
        </p:spPr>
      </p:pic>
      <p:pic>
        <p:nvPicPr>
          <p:cNvPr id="7" name="Picture 6">
            <a:extLst>
              <a:ext uri="{FF2B5EF4-FFF2-40B4-BE49-F238E27FC236}">
                <a16:creationId xmlns:a16="http://schemas.microsoft.com/office/drawing/2014/main" id="{5D8949D9-D7A4-8B44-97CC-F070102DFD88}"/>
              </a:ext>
            </a:extLst>
          </p:cNvPr>
          <p:cNvPicPr>
            <a:picLocks noChangeAspect="1"/>
          </p:cNvPicPr>
          <p:nvPr/>
        </p:nvPicPr>
        <p:blipFill>
          <a:blip r:embed="rId3"/>
          <a:stretch>
            <a:fillRect/>
          </a:stretch>
        </p:blipFill>
        <p:spPr>
          <a:xfrm>
            <a:off x="3066728" y="2632472"/>
            <a:ext cx="965200" cy="330200"/>
          </a:xfrm>
          <a:prstGeom prst="rect">
            <a:avLst/>
          </a:prstGeom>
        </p:spPr>
      </p:pic>
      <p:pic>
        <p:nvPicPr>
          <p:cNvPr id="10" name="Picture 9">
            <a:extLst>
              <a:ext uri="{FF2B5EF4-FFF2-40B4-BE49-F238E27FC236}">
                <a16:creationId xmlns:a16="http://schemas.microsoft.com/office/drawing/2014/main" id="{8DB0B0A0-A634-2642-B67E-800A4A461D5A}"/>
              </a:ext>
            </a:extLst>
          </p:cNvPr>
          <p:cNvPicPr>
            <a:picLocks noChangeAspect="1"/>
          </p:cNvPicPr>
          <p:nvPr/>
        </p:nvPicPr>
        <p:blipFill>
          <a:blip r:embed="rId3"/>
          <a:stretch>
            <a:fillRect/>
          </a:stretch>
        </p:blipFill>
        <p:spPr>
          <a:xfrm>
            <a:off x="2677592" y="3208536"/>
            <a:ext cx="965200" cy="330200"/>
          </a:xfrm>
          <a:prstGeom prst="rect">
            <a:avLst/>
          </a:prstGeom>
        </p:spPr>
      </p:pic>
    </p:spTree>
    <p:extLst>
      <p:ext uri="{BB962C8B-B14F-4D97-AF65-F5344CB8AC3E}">
        <p14:creationId xmlns:p14="http://schemas.microsoft.com/office/powerpoint/2010/main" val="444201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0473" y="271349"/>
            <a:ext cx="9288018" cy="1641219"/>
          </a:xfrm>
          <a:prstGeom prst="rect">
            <a:avLst/>
          </a:prstGeom>
        </p:spPr>
        <p:txBody>
          <a:bodyPr vert="horz" wrap="square" lIns="0" tIns="16002" rIns="0" bIns="0" rtlCol="0" anchor="ctr">
            <a:spAutoFit/>
          </a:bodyPr>
          <a:lstStyle/>
          <a:p>
            <a:pPr marL="15240">
              <a:spcBef>
                <a:spcPts val="126"/>
              </a:spcBef>
            </a:pPr>
            <a:r>
              <a:rPr dirty="0"/>
              <a:t>Why Looking at GPU</a:t>
            </a:r>
            <a:r>
              <a:rPr spc="-66" dirty="0"/>
              <a:t> </a:t>
            </a:r>
            <a:r>
              <a:rPr spc="-6" dirty="0"/>
              <a:t>History?</a:t>
            </a:r>
            <a:endParaRPr dirty="0"/>
          </a:p>
        </p:txBody>
      </p:sp>
      <p:sp>
        <p:nvSpPr>
          <p:cNvPr id="3" name="object 3"/>
          <p:cNvSpPr txBox="1"/>
          <p:nvPr/>
        </p:nvSpPr>
        <p:spPr>
          <a:xfrm>
            <a:off x="2471928" y="1935024"/>
            <a:ext cx="9649188" cy="3689985"/>
          </a:xfrm>
          <a:prstGeom prst="rect">
            <a:avLst/>
          </a:prstGeom>
        </p:spPr>
        <p:txBody>
          <a:bodyPr vert="horz" wrap="square" lIns="0" tIns="16002" rIns="0" bIns="0" rtlCol="0">
            <a:spAutoFit/>
          </a:bodyPr>
          <a:lstStyle/>
          <a:p>
            <a:pPr marL="426720" marR="342138" indent="-411480" defTabSz="1097280" eaLnBrk="1" fontAlgn="auto" hangingPunct="1">
              <a:spcBef>
                <a:spcPts val="126"/>
              </a:spcBef>
              <a:spcAft>
                <a:spcPts val="0"/>
              </a:spcAft>
              <a:buFont typeface="Arial"/>
              <a:buChar char="•"/>
              <a:tabLst>
                <a:tab pos="425958" algn="l"/>
                <a:tab pos="426720" algn="l"/>
              </a:tabLst>
              <a:defRPr/>
            </a:pPr>
            <a:r>
              <a:rPr sz="3840" dirty="0">
                <a:solidFill>
                  <a:prstClr val="black"/>
                </a:solidFill>
                <a:latin typeface="Calibri"/>
                <a:ea typeface="微软雅黑"/>
                <a:cs typeface="Comic Sans MS"/>
              </a:rPr>
              <a:t>Looking at how things evolved can highlight </a:t>
            </a:r>
            <a:r>
              <a:rPr sz="3840" dirty="0">
                <a:solidFill>
                  <a:srgbClr val="C00000"/>
                </a:solidFill>
                <a:latin typeface="Calibri"/>
                <a:ea typeface="微软雅黑"/>
                <a:cs typeface="Comic Sans MS"/>
              </a:rPr>
              <a:t>future</a:t>
            </a:r>
            <a:r>
              <a:rPr sz="3840" spc="-12" dirty="0">
                <a:solidFill>
                  <a:srgbClr val="C00000"/>
                </a:solidFill>
                <a:latin typeface="Calibri"/>
                <a:ea typeface="微软雅黑"/>
                <a:cs typeface="Comic Sans MS"/>
              </a:rPr>
              <a:t> </a:t>
            </a:r>
            <a:r>
              <a:rPr sz="3840" spc="-6" dirty="0">
                <a:solidFill>
                  <a:srgbClr val="C00000"/>
                </a:solidFill>
                <a:latin typeface="Calibri"/>
                <a:ea typeface="微软雅黑"/>
                <a:cs typeface="Comic Sans MS"/>
              </a:rPr>
              <a:t>directions</a:t>
            </a:r>
            <a:r>
              <a:rPr sz="3840" spc="-6" dirty="0">
                <a:solidFill>
                  <a:prstClr val="black"/>
                </a:solidFill>
                <a:latin typeface="Calibri"/>
                <a:ea typeface="微软雅黑"/>
                <a:cs typeface="Comic Sans MS"/>
              </a:rPr>
              <a:t>.</a:t>
            </a:r>
            <a:endParaRPr lang="en-US" sz="3840" spc="-6" dirty="0">
              <a:solidFill>
                <a:prstClr val="black"/>
              </a:solidFill>
              <a:latin typeface="Calibri"/>
              <a:ea typeface="微软雅黑"/>
              <a:cs typeface="Comic Sans MS"/>
            </a:endParaRPr>
          </a:p>
          <a:p>
            <a:pPr marL="426720" marR="342138" indent="-411480" defTabSz="1097280" eaLnBrk="1" fontAlgn="auto" hangingPunct="1">
              <a:spcBef>
                <a:spcPts val="126"/>
              </a:spcBef>
              <a:spcAft>
                <a:spcPts val="0"/>
              </a:spcAft>
              <a:buFont typeface="Arial"/>
              <a:buChar char="•"/>
              <a:tabLst>
                <a:tab pos="425958" algn="l"/>
                <a:tab pos="426720" algn="l"/>
              </a:tabLst>
              <a:defRPr/>
            </a:pPr>
            <a:endParaRPr sz="3840" dirty="0">
              <a:solidFill>
                <a:prstClr val="black"/>
              </a:solidFill>
              <a:latin typeface="Calibri"/>
              <a:ea typeface="微软雅黑"/>
              <a:cs typeface="Comic Sans MS"/>
            </a:endParaRPr>
          </a:p>
          <a:p>
            <a:pPr marL="426720" marR="6096" indent="-411480" defTabSz="1097280" eaLnBrk="1" fontAlgn="auto" hangingPunct="1">
              <a:spcBef>
                <a:spcPts val="924"/>
              </a:spcBef>
              <a:spcAft>
                <a:spcPts val="0"/>
              </a:spcAft>
              <a:buFont typeface="Arial"/>
              <a:buChar char="•"/>
              <a:tabLst>
                <a:tab pos="425958" algn="l"/>
                <a:tab pos="426720" algn="l"/>
              </a:tabLst>
              <a:defRPr/>
            </a:pPr>
            <a:r>
              <a:rPr sz="3840" spc="-6" dirty="0">
                <a:solidFill>
                  <a:prstClr val="black"/>
                </a:solidFill>
                <a:latin typeface="Calibri"/>
                <a:ea typeface="微软雅黑"/>
                <a:cs typeface="Comic Sans MS"/>
              </a:rPr>
              <a:t>Some </a:t>
            </a:r>
            <a:r>
              <a:rPr sz="3840" dirty="0">
                <a:solidFill>
                  <a:prstClr val="black"/>
                </a:solidFill>
                <a:latin typeface="Calibri"/>
                <a:ea typeface="微软雅黑"/>
                <a:cs typeface="Comic Sans MS"/>
              </a:rPr>
              <a:t>of </a:t>
            </a:r>
            <a:r>
              <a:rPr sz="3840" spc="-6" dirty="0">
                <a:solidFill>
                  <a:prstClr val="black"/>
                </a:solidFill>
                <a:latin typeface="Calibri"/>
                <a:ea typeface="微软雅黑"/>
                <a:cs typeface="Comic Sans MS"/>
              </a:rPr>
              <a:t>the </a:t>
            </a:r>
            <a:r>
              <a:rPr sz="3840" dirty="0">
                <a:solidFill>
                  <a:prstClr val="black"/>
                </a:solidFill>
                <a:latin typeface="Calibri"/>
                <a:ea typeface="微软雅黑"/>
                <a:cs typeface="Comic Sans MS"/>
              </a:rPr>
              <a:t>current </a:t>
            </a:r>
            <a:r>
              <a:rPr sz="3840" spc="-6" dirty="0">
                <a:solidFill>
                  <a:prstClr val="black"/>
                </a:solidFill>
                <a:latin typeface="Calibri"/>
                <a:ea typeface="微软雅黑"/>
                <a:cs typeface="Comic Sans MS"/>
              </a:rPr>
              <a:t>architecture decisions </a:t>
            </a:r>
            <a:r>
              <a:rPr sz="3840" dirty="0">
                <a:solidFill>
                  <a:srgbClr val="C00000"/>
                </a:solidFill>
                <a:latin typeface="Calibri"/>
                <a:ea typeface="微软雅黑"/>
                <a:cs typeface="Comic Sans MS"/>
              </a:rPr>
              <a:t>won’t make sense </a:t>
            </a:r>
            <a:r>
              <a:rPr sz="3840" spc="-6" dirty="0">
                <a:solidFill>
                  <a:prstClr val="black"/>
                </a:solidFill>
                <a:latin typeface="Calibri"/>
                <a:ea typeface="微软雅黑"/>
                <a:cs typeface="Comic Sans MS"/>
              </a:rPr>
              <a:t>without  </a:t>
            </a:r>
            <a:r>
              <a:rPr sz="3840" dirty="0">
                <a:solidFill>
                  <a:prstClr val="black"/>
                </a:solidFill>
                <a:latin typeface="Calibri"/>
                <a:ea typeface="微软雅黑"/>
                <a:cs typeface="Comic Sans MS"/>
              </a:rPr>
              <a:t>historical</a:t>
            </a:r>
            <a:r>
              <a:rPr sz="3840" spc="18" dirty="0">
                <a:solidFill>
                  <a:prstClr val="black"/>
                </a:solidFill>
                <a:latin typeface="Calibri"/>
                <a:ea typeface="微软雅黑"/>
                <a:cs typeface="Comic Sans MS"/>
              </a:rPr>
              <a:t> </a:t>
            </a:r>
            <a:r>
              <a:rPr sz="3840" dirty="0">
                <a:solidFill>
                  <a:prstClr val="black"/>
                </a:solidFill>
                <a:latin typeface="Calibri"/>
                <a:ea typeface="微软雅黑"/>
                <a:cs typeface="Comic Sans MS"/>
              </a:rPr>
              <a:t>perspective.</a:t>
            </a:r>
          </a:p>
        </p:txBody>
      </p:sp>
      <p:sp>
        <p:nvSpPr>
          <p:cNvPr id="5" name="灯片编号占位符 4">
            <a:extLst>
              <a:ext uri="{FF2B5EF4-FFF2-40B4-BE49-F238E27FC236}">
                <a16:creationId xmlns:a16="http://schemas.microsoft.com/office/drawing/2014/main" id="{2D088925-7378-4B8F-942D-C3F594630420}"/>
              </a:ext>
            </a:extLst>
          </p:cNvPr>
          <p:cNvSpPr>
            <a:spLocks noGrp="1"/>
          </p:cNvSpPr>
          <p:nvPr>
            <p:ph type="sldNum" sz="quarter" idx="12"/>
          </p:nvPr>
        </p:nvSpPr>
        <p:spPr/>
        <p:txBody>
          <a:bodyPr/>
          <a:lstStyle/>
          <a:p>
            <a:pPr defTabSz="1097280" fontAlgn="auto">
              <a:spcBef>
                <a:spcPts val="0"/>
              </a:spcBef>
              <a:spcAft>
                <a:spcPts val="0"/>
              </a:spcAft>
              <a:defRPr/>
            </a:pPr>
            <a:fld id="{D7E73BF0-1322-481A-85B0-7D5783909D9E}" type="slidenum">
              <a:rPr lang="zh-TW" altLang="en-US">
                <a:solidFill>
                  <a:prstClr val="black">
                    <a:tint val="75000"/>
                  </a:prstClr>
                </a:solidFill>
                <a:latin typeface="Calibri"/>
                <a:ea typeface="微软雅黑"/>
              </a:rPr>
              <a:pPr defTabSz="1097280" fontAlgn="auto">
                <a:spcBef>
                  <a:spcPts val="0"/>
                </a:spcBef>
                <a:spcAft>
                  <a:spcPts val="0"/>
                </a:spcAft>
                <a:defRPr/>
              </a:pPr>
              <a:t>6</a:t>
            </a:fld>
            <a:endParaRPr lang="zh-TW" altLang="en-US">
              <a:solidFill>
                <a:prstClr val="black">
                  <a:tint val="75000"/>
                </a:prstClr>
              </a:solidFill>
              <a:latin typeface="Calibri"/>
              <a:ea typeface="微软雅黑"/>
            </a:endParaRPr>
          </a:p>
        </p:txBody>
      </p:sp>
    </p:spTree>
    <p:extLst>
      <p:ext uri="{BB962C8B-B14F-4D97-AF65-F5344CB8AC3E}">
        <p14:creationId xmlns:p14="http://schemas.microsoft.com/office/powerpoint/2010/main" val="16815798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1B66B-CAA6-B246-9A6E-1642DA4D96DA}"/>
              </a:ext>
            </a:extLst>
          </p:cNvPr>
          <p:cNvSpPr>
            <a:spLocks noGrp="1"/>
          </p:cNvSpPr>
          <p:nvPr>
            <p:ph type="title"/>
          </p:nvPr>
        </p:nvSpPr>
        <p:spPr/>
        <p:txBody>
          <a:bodyPr>
            <a:normAutofit fontScale="90000"/>
          </a:bodyPr>
          <a:lstStyle/>
          <a:p>
            <a:r>
              <a:rPr lang="en-US" altLang="zh-CN" dirty="0"/>
              <a:t>CUDA</a:t>
            </a:r>
            <a:r>
              <a:rPr lang="zh-CN" altLang="en-US" dirty="0"/>
              <a:t> 加速效果</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8B76C5C-7EF6-A848-9F87-21985D9D6EFF}"/>
                  </a:ext>
                </a:extLst>
              </p:cNvPr>
              <p:cNvSpPr>
                <a:spLocks noGrp="1"/>
              </p:cNvSpPr>
              <p:nvPr>
                <p:ph idx="1"/>
              </p:nvPr>
            </p:nvSpPr>
            <p:spPr/>
            <p:txBody>
              <a:bodyPr/>
              <a:lstStyle/>
              <a:p>
                <a:r>
                  <a:rPr lang="zh-CN" altLang="en-US" dirty="0">
                    <a:latin typeface="+mj-ea"/>
                    <a:ea typeface="+mj-ea"/>
                  </a:rPr>
                  <a:t>案例分析</a:t>
                </a:r>
                <a:r>
                  <a:rPr lang="en-US" altLang="zh-CN" dirty="0">
                    <a:latin typeface="+mj-ea"/>
                    <a:ea typeface="+mj-ea"/>
                  </a:rPr>
                  <a:t>-</a:t>
                </a:r>
                <a:r>
                  <a:rPr lang="zh-CN" altLang="en-US" dirty="0">
                    <a:latin typeface="+mj-ea"/>
                    <a:ea typeface="+mj-ea"/>
                  </a:rPr>
                  <a:t>矩阵乘法</a:t>
                </a:r>
                <a:endParaRPr lang="en-US" altLang="zh-CN" dirty="0">
                  <a:latin typeface="+mj-ea"/>
                  <a:ea typeface="+mj-ea"/>
                </a:endParaRPr>
              </a:p>
              <a:p>
                <a:pPr lvl="1"/>
                <a:r>
                  <a:rPr lang="zh-CN" altLang="en-US" dirty="0">
                    <a:latin typeface="+mj-ea"/>
                    <a:ea typeface="+mj-ea"/>
                  </a:rPr>
                  <a:t>策略</a:t>
                </a:r>
                <a:r>
                  <a:rPr lang="en-US" altLang="zh-CN" dirty="0">
                    <a:latin typeface="+mj-ea"/>
                    <a:ea typeface="+mj-ea"/>
                  </a:rPr>
                  <a:t>2</a:t>
                </a:r>
                <a:r>
                  <a:rPr lang="zh-CN" altLang="en-US" dirty="0">
                    <a:latin typeface="+mj-ea"/>
                    <a:ea typeface="+mj-ea"/>
                  </a:rPr>
                  <a:t>：</a:t>
                </a:r>
                <a:endParaRPr lang="en-US" altLang="zh-CN" dirty="0">
                  <a:latin typeface="+mj-ea"/>
                  <a:ea typeface="+mj-ea"/>
                </a:endParaRPr>
              </a:p>
              <a:p>
                <a:pPr lvl="2"/>
                <a:r>
                  <a:rPr lang="zh-CN" altLang="en-US" dirty="0">
                    <a:latin typeface="+mj-ea"/>
                    <a:ea typeface="+mj-ea"/>
                  </a:rPr>
                  <a:t>先创建                   个线程计算所有乘法</a:t>
                </a:r>
                <a:endParaRPr lang="en-US" altLang="zh-CN" dirty="0">
                  <a:latin typeface="+mj-ea"/>
                  <a:ea typeface="+mj-ea"/>
                </a:endParaRPr>
              </a:p>
              <a:p>
                <a:pPr lvl="2"/>
                <a:r>
                  <a:rPr lang="zh-CN" altLang="en-US" dirty="0">
                    <a:latin typeface="+mj-ea"/>
                    <a:ea typeface="+mj-ea"/>
                  </a:rPr>
                  <a:t>再创建 </a:t>
                </a:r>
                <a14:m>
                  <m:oMath xmlns:m="http://schemas.openxmlformats.org/officeDocument/2006/math">
                    <m:r>
                      <a:rPr lang="en-US" altLang="zh-CN" b="0" i="1" smtClean="0">
                        <a:latin typeface="Cambria Math" panose="02040503050406030204" pitchFamily="18" charset="0"/>
                        <a:ea typeface="+mj-ea"/>
                      </a:rPr>
                      <m:t>𝑛</m:t>
                    </m:r>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𝑝</m:t>
                    </m:r>
                  </m:oMath>
                </a14:m>
                <a:r>
                  <a:rPr lang="zh-CN" altLang="en-US" dirty="0">
                    <a:latin typeface="+mj-ea"/>
                    <a:ea typeface="+mj-ea"/>
                  </a:rPr>
                  <a:t> 个线程计算所有加法</a:t>
                </a:r>
                <a:endParaRPr lang="en-US" altLang="zh-CN" dirty="0">
                  <a:latin typeface="+mj-ea"/>
                  <a:ea typeface="+mj-ea"/>
                </a:endParaRPr>
              </a:p>
              <a:p>
                <a:pPr lvl="2"/>
                <a:r>
                  <a:rPr lang="zh-CN" altLang="en-US" dirty="0">
                    <a:latin typeface="+mj-ea"/>
                    <a:ea typeface="+mj-ea"/>
                  </a:rPr>
                  <a:t>更容易保持满载，但创建进程及同步开销也更高   </a:t>
                </a:r>
                <a:endParaRPr lang="en-US" altLang="zh-CN" dirty="0">
                  <a:latin typeface="+mj-ea"/>
                  <a:ea typeface="+mj-ea"/>
                </a:endParaRPr>
              </a:p>
            </p:txBody>
          </p:sp>
        </mc:Choice>
        <mc:Fallback>
          <p:sp>
            <p:nvSpPr>
              <p:cNvPr id="3" name="Content Placeholder 2">
                <a:extLst>
                  <a:ext uri="{FF2B5EF4-FFF2-40B4-BE49-F238E27FC236}">
                    <a16:creationId xmlns:a16="http://schemas.microsoft.com/office/drawing/2014/main" id="{F8B76C5C-7EF6-A848-9F87-21985D9D6EFF}"/>
                  </a:ext>
                </a:extLst>
              </p:cNvPr>
              <p:cNvSpPr>
                <a:spLocks noGrp="1" noRot="1" noChangeAspect="1" noMove="1" noResize="1" noEditPoints="1" noAdjustHandles="1" noChangeArrowheads="1" noChangeShapeType="1" noTextEdit="1"/>
              </p:cNvSpPr>
              <p:nvPr>
                <p:ph idx="1"/>
              </p:nvPr>
            </p:nvSpPr>
            <p:spPr>
              <a:blipFill>
                <a:blip r:embed="rId3"/>
                <a:stretch>
                  <a:fillRect t="-1695"/>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3CB1E483-6F0D-A943-83C8-5B4B3460EA95}"/>
              </a:ext>
            </a:extLst>
          </p:cNvPr>
          <p:cNvSpPr>
            <a:spLocks noGrp="1"/>
          </p:cNvSpPr>
          <p:nvPr>
            <p:ph type="sldNum" sz="quarter" idx="12"/>
          </p:nvPr>
        </p:nvSpPr>
        <p:spPr/>
        <p:txBody>
          <a:bodyPr/>
          <a:lstStyle/>
          <a:p>
            <a:pPr>
              <a:defRPr/>
            </a:pPr>
            <a:fld id="{CA40A734-EF3B-425E-9970-80954DDB0807}" type="slidenum">
              <a:rPr lang="zh-CN" altLang="en-US" smtClean="0"/>
              <a:pPr>
                <a:defRPr/>
              </a:pPr>
              <a:t>60</a:t>
            </a:fld>
            <a:endParaRPr lang="zh-CN" altLang="en-US"/>
          </a:p>
        </p:txBody>
      </p:sp>
      <p:pic>
        <p:nvPicPr>
          <p:cNvPr id="6" name="Picture 5">
            <a:extLst>
              <a:ext uri="{FF2B5EF4-FFF2-40B4-BE49-F238E27FC236}">
                <a16:creationId xmlns:a16="http://schemas.microsoft.com/office/drawing/2014/main" id="{7D589111-1278-8B45-BE95-A0090EB3056C}"/>
              </a:ext>
            </a:extLst>
          </p:cNvPr>
          <p:cNvPicPr>
            <a:picLocks noChangeAspect="1"/>
          </p:cNvPicPr>
          <p:nvPr/>
        </p:nvPicPr>
        <p:blipFill>
          <a:blip r:embed="rId4"/>
          <a:stretch>
            <a:fillRect/>
          </a:stretch>
        </p:blipFill>
        <p:spPr>
          <a:xfrm>
            <a:off x="1720850" y="4214440"/>
            <a:ext cx="11188700" cy="3860800"/>
          </a:xfrm>
          <a:prstGeom prst="rect">
            <a:avLst/>
          </a:prstGeom>
        </p:spPr>
      </p:pic>
      <p:pic>
        <p:nvPicPr>
          <p:cNvPr id="13" name="Picture 12">
            <a:extLst>
              <a:ext uri="{FF2B5EF4-FFF2-40B4-BE49-F238E27FC236}">
                <a16:creationId xmlns:a16="http://schemas.microsoft.com/office/drawing/2014/main" id="{3DAD64EF-89C0-B141-B758-8AF85FA08252}"/>
              </a:ext>
            </a:extLst>
          </p:cNvPr>
          <p:cNvPicPr>
            <a:picLocks noChangeAspect="1"/>
          </p:cNvPicPr>
          <p:nvPr/>
        </p:nvPicPr>
        <p:blipFill>
          <a:blip r:embed="rId5"/>
          <a:stretch>
            <a:fillRect/>
          </a:stretch>
        </p:blipFill>
        <p:spPr>
          <a:xfrm>
            <a:off x="3416474" y="2637519"/>
            <a:ext cx="1765300" cy="330200"/>
          </a:xfrm>
          <a:prstGeom prst="rect">
            <a:avLst/>
          </a:prstGeom>
        </p:spPr>
      </p:pic>
    </p:spTree>
    <p:extLst>
      <p:ext uri="{BB962C8B-B14F-4D97-AF65-F5344CB8AC3E}">
        <p14:creationId xmlns:p14="http://schemas.microsoft.com/office/powerpoint/2010/main" val="920964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1B66B-CAA6-B246-9A6E-1642DA4D96DA}"/>
              </a:ext>
            </a:extLst>
          </p:cNvPr>
          <p:cNvSpPr>
            <a:spLocks noGrp="1"/>
          </p:cNvSpPr>
          <p:nvPr>
            <p:ph type="title"/>
          </p:nvPr>
        </p:nvSpPr>
        <p:spPr/>
        <p:txBody>
          <a:bodyPr>
            <a:normAutofit fontScale="90000"/>
          </a:bodyPr>
          <a:lstStyle/>
          <a:p>
            <a:r>
              <a:rPr lang="en-US" altLang="zh-CN" dirty="0"/>
              <a:t>CUDA</a:t>
            </a:r>
            <a:r>
              <a:rPr lang="zh-CN" altLang="en-US" dirty="0"/>
              <a:t> 加速效果</a:t>
            </a:r>
            <a:endParaRPr lang="en-US" dirty="0"/>
          </a:p>
        </p:txBody>
      </p:sp>
      <p:sp>
        <p:nvSpPr>
          <p:cNvPr id="3" name="Content Placeholder 2">
            <a:extLst>
              <a:ext uri="{FF2B5EF4-FFF2-40B4-BE49-F238E27FC236}">
                <a16:creationId xmlns:a16="http://schemas.microsoft.com/office/drawing/2014/main" id="{F8B76C5C-7EF6-A848-9F87-21985D9D6EFF}"/>
              </a:ext>
            </a:extLst>
          </p:cNvPr>
          <p:cNvSpPr>
            <a:spLocks noGrp="1"/>
          </p:cNvSpPr>
          <p:nvPr>
            <p:ph idx="1"/>
          </p:nvPr>
        </p:nvSpPr>
        <p:spPr>
          <a:xfrm>
            <a:off x="731520" y="1234481"/>
            <a:ext cx="13167360" cy="848060"/>
          </a:xfrm>
        </p:spPr>
        <p:txBody>
          <a:bodyPr/>
          <a:lstStyle/>
          <a:p>
            <a:r>
              <a:rPr lang="en-US" altLang="zh-CN" dirty="0">
                <a:latin typeface="+mj-ea"/>
              </a:rPr>
              <a:t>CUDA</a:t>
            </a:r>
            <a:r>
              <a:rPr lang="zh-CN" altLang="en-US" dirty="0">
                <a:latin typeface="+mj-ea"/>
              </a:rPr>
              <a:t> </a:t>
            </a:r>
            <a:r>
              <a:rPr lang="en-US" altLang="zh-CN" dirty="0">
                <a:latin typeface="+mj-ea"/>
              </a:rPr>
              <a:t>Zone</a:t>
            </a:r>
            <a:r>
              <a:rPr lang="zh-CN" altLang="en-US" dirty="0">
                <a:latin typeface="+mj-ea"/>
              </a:rPr>
              <a:t> </a:t>
            </a:r>
            <a:r>
              <a:rPr lang="en-US" altLang="zh-CN" dirty="0">
                <a:latin typeface="+mj-ea"/>
              </a:rPr>
              <a:t>Showcase</a:t>
            </a:r>
            <a:endParaRPr lang="en-US" dirty="0">
              <a:latin typeface="+mj-ea"/>
              <a:ea typeface="+mj-ea"/>
            </a:endParaRPr>
          </a:p>
        </p:txBody>
      </p:sp>
      <p:sp>
        <p:nvSpPr>
          <p:cNvPr id="4" name="Slide Number Placeholder 3">
            <a:extLst>
              <a:ext uri="{FF2B5EF4-FFF2-40B4-BE49-F238E27FC236}">
                <a16:creationId xmlns:a16="http://schemas.microsoft.com/office/drawing/2014/main" id="{3CB1E483-6F0D-A943-83C8-5B4B3460EA95}"/>
              </a:ext>
            </a:extLst>
          </p:cNvPr>
          <p:cNvSpPr>
            <a:spLocks noGrp="1"/>
          </p:cNvSpPr>
          <p:nvPr>
            <p:ph type="sldNum" sz="quarter" idx="12"/>
          </p:nvPr>
        </p:nvSpPr>
        <p:spPr/>
        <p:txBody>
          <a:bodyPr/>
          <a:lstStyle/>
          <a:p>
            <a:pPr>
              <a:defRPr/>
            </a:pPr>
            <a:fld id="{CA40A734-EF3B-425E-9970-80954DDB0807}" type="slidenum">
              <a:rPr lang="zh-CN" altLang="en-US" smtClean="0"/>
              <a:pPr>
                <a:defRPr/>
              </a:pPr>
              <a:t>61</a:t>
            </a:fld>
            <a:endParaRPr lang="zh-CN" altLang="en-US"/>
          </a:p>
        </p:txBody>
      </p:sp>
      <p:pic>
        <p:nvPicPr>
          <p:cNvPr id="10" name="Picture 9">
            <a:extLst>
              <a:ext uri="{FF2B5EF4-FFF2-40B4-BE49-F238E27FC236}">
                <a16:creationId xmlns:a16="http://schemas.microsoft.com/office/drawing/2014/main" id="{02FA44C5-4E0A-F248-A678-DCAA99C25062}"/>
              </a:ext>
            </a:extLst>
          </p:cNvPr>
          <p:cNvPicPr>
            <a:picLocks noChangeAspect="1"/>
          </p:cNvPicPr>
          <p:nvPr/>
        </p:nvPicPr>
        <p:blipFill>
          <a:blip r:embed="rId2"/>
          <a:stretch>
            <a:fillRect/>
          </a:stretch>
        </p:blipFill>
        <p:spPr>
          <a:xfrm>
            <a:off x="4002832" y="3855527"/>
            <a:ext cx="3546644" cy="3546644"/>
          </a:xfrm>
          <a:prstGeom prst="rect">
            <a:avLst/>
          </a:prstGeom>
        </p:spPr>
      </p:pic>
      <p:sp>
        <p:nvSpPr>
          <p:cNvPr id="11" name="TextBox 10">
            <a:extLst>
              <a:ext uri="{FF2B5EF4-FFF2-40B4-BE49-F238E27FC236}">
                <a16:creationId xmlns:a16="http://schemas.microsoft.com/office/drawing/2014/main" id="{EC8BD1C0-D881-854C-88A4-095E7E6FC7A3}"/>
              </a:ext>
            </a:extLst>
          </p:cNvPr>
          <p:cNvSpPr txBox="1"/>
          <p:nvPr/>
        </p:nvSpPr>
        <p:spPr>
          <a:xfrm>
            <a:off x="4494722" y="7335996"/>
            <a:ext cx="2502608" cy="523220"/>
          </a:xfrm>
          <a:prstGeom prst="rect">
            <a:avLst/>
          </a:prstGeom>
          <a:noFill/>
        </p:spPr>
        <p:txBody>
          <a:bodyPr wrap="none" rtlCol="0">
            <a:spAutoFit/>
          </a:bodyPr>
          <a:lstStyle/>
          <a:p>
            <a:r>
              <a:rPr lang="en-US" altLang="zh-CN" sz="2800" dirty="0">
                <a:solidFill>
                  <a:srgbClr val="0070C0"/>
                </a:solidFill>
                <a:latin typeface="+mj-ea"/>
                <a:ea typeface="+mj-ea"/>
              </a:rPr>
              <a:t>Speedup:</a:t>
            </a:r>
            <a:r>
              <a:rPr lang="zh-CN" altLang="en-US" sz="2800" dirty="0">
                <a:solidFill>
                  <a:srgbClr val="0070C0"/>
                </a:solidFill>
                <a:latin typeface="+mj-ea"/>
                <a:ea typeface="+mj-ea"/>
              </a:rPr>
              <a:t> </a:t>
            </a:r>
            <a:r>
              <a:rPr lang="en-US" altLang="zh-CN" sz="2800" dirty="0">
                <a:solidFill>
                  <a:srgbClr val="0070C0"/>
                </a:solidFill>
                <a:latin typeface="+mj-ea"/>
                <a:ea typeface="+mj-ea"/>
              </a:rPr>
              <a:t>45x</a:t>
            </a:r>
            <a:endParaRPr lang="en-US" sz="2800" dirty="0">
              <a:solidFill>
                <a:srgbClr val="0070C0"/>
              </a:solidFill>
              <a:latin typeface="+mj-ea"/>
              <a:ea typeface="+mj-ea"/>
            </a:endParaRPr>
          </a:p>
        </p:txBody>
      </p:sp>
      <p:pic>
        <p:nvPicPr>
          <p:cNvPr id="12" name="Picture 11">
            <a:extLst>
              <a:ext uri="{FF2B5EF4-FFF2-40B4-BE49-F238E27FC236}">
                <a16:creationId xmlns:a16="http://schemas.microsoft.com/office/drawing/2014/main" id="{A5C6FA8A-78D9-EB41-A4FA-A1FCB1E4CBAA}"/>
              </a:ext>
            </a:extLst>
          </p:cNvPr>
          <p:cNvPicPr>
            <a:picLocks noChangeAspect="1"/>
          </p:cNvPicPr>
          <p:nvPr/>
        </p:nvPicPr>
        <p:blipFill>
          <a:blip r:embed="rId3"/>
          <a:stretch>
            <a:fillRect/>
          </a:stretch>
        </p:blipFill>
        <p:spPr>
          <a:xfrm>
            <a:off x="7489634" y="2026568"/>
            <a:ext cx="3093608" cy="2358876"/>
          </a:xfrm>
          <a:prstGeom prst="rect">
            <a:avLst/>
          </a:prstGeom>
        </p:spPr>
      </p:pic>
      <p:sp>
        <p:nvSpPr>
          <p:cNvPr id="13" name="TextBox 12">
            <a:extLst>
              <a:ext uri="{FF2B5EF4-FFF2-40B4-BE49-F238E27FC236}">
                <a16:creationId xmlns:a16="http://schemas.microsoft.com/office/drawing/2014/main" id="{2B117310-2541-3D44-BAA9-486D33411ED9}"/>
              </a:ext>
            </a:extLst>
          </p:cNvPr>
          <p:cNvSpPr txBox="1"/>
          <p:nvPr/>
        </p:nvSpPr>
        <p:spPr>
          <a:xfrm>
            <a:off x="7761089" y="4474838"/>
            <a:ext cx="2502608" cy="523220"/>
          </a:xfrm>
          <a:prstGeom prst="rect">
            <a:avLst/>
          </a:prstGeom>
          <a:noFill/>
        </p:spPr>
        <p:txBody>
          <a:bodyPr wrap="none" rtlCol="0">
            <a:spAutoFit/>
          </a:bodyPr>
          <a:lstStyle/>
          <a:p>
            <a:r>
              <a:rPr lang="en-US" altLang="zh-CN" sz="2800" dirty="0">
                <a:solidFill>
                  <a:srgbClr val="0070C0"/>
                </a:solidFill>
                <a:latin typeface="+mj-ea"/>
                <a:ea typeface="+mj-ea"/>
              </a:rPr>
              <a:t>Speedup:</a:t>
            </a:r>
            <a:r>
              <a:rPr lang="zh-CN" altLang="en-US" sz="2800" dirty="0">
                <a:solidFill>
                  <a:srgbClr val="0070C0"/>
                </a:solidFill>
                <a:latin typeface="+mj-ea"/>
                <a:ea typeface="+mj-ea"/>
              </a:rPr>
              <a:t> </a:t>
            </a:r>
            <a:r>
              <a:rPr lang="en-US" altLang="zh-CN" sz="2800" dirty="0">
                <a:solidFill>
                  <a:srgbClr val="0070C0"/>
                </a:solidFill>
                <a:latin typeface="+mj-ea"/>
                <a:ea typeface="+mj-ea"/>
              </a:rPr>
              <a:t>44x</a:t>
            </a:r>
            <a:endParaRPr lang="en-US" sz="2800" dirty="0">
              <a:solidFill>
                <a:srgbClr val="0070C0"/>
              </a:solidFill>
              <a:latin typeface="+mj-ea"/>
              <a:ea typeface="+mj-ea"/>
            </a:endParaRPr>
          </a:p>
        </p:txBody>
      </p:sp>
      <p:pic>
        <p:nvPicPr>
          <p:cNvPr id="14" name="Picture 13">
            <a:extLst>
              <a:ext uri="{FF2B5EF4-FFF2-40B4-BE49-F238E27FC236}">
                <a16:creationId xmlns:a16="http://schemas.microsoft.com/office/drawing/2014/main" id="{1C0B81DE-6D5A-584F-BF4B-EA7A8E3BAFD7}"/>
              </a:ext>
            </a:extLst>
          </p:cNvPr>
          <p:cNvPicPr>
            <a:picLocks noChangeAspect="1"/>
          </p:cNvPicPr>
          <p:nvPr/>
        </p:nvPicPr>
        <p:blipFill>
          <a:blip r:embed="rId4"/>
          <a:stretch>
            <a:fillRect/>
          </a:stretch>
        </p:blipFill>
        <p:spPr>
          <a:xfrm>
            <a:off x="9466893" y="4978896"/>
            <a:ext cx="4193557" cy="2358876"/>
          </a:xfrm>
          <a:prstGeom prst="rect">
            <a:avLst/>
          </a:prstGeom>
        </p:spPr>
      </p:pic>
      <p:pic>
        <p:nvPicPr>
          <p:cNvPr id="5" name="Picture 4">
            <a:extLst>
              <a:ext uri="{FF2B5EF4-FFF2-40B4-BE49-F238E27FC236}">
                <a16:creationId xmlns:a16="http://schemas.microsoft.com/office/drawing/2014/main" id="{85E96A56-1702-9242-9032-E97EFD252ABC}"/>
              </a:ext>
            </a:extLst>
          </p:cNvPr>
          <p:cNvPicPr>
            <a:picLocks noChangeAspect="1"/>
          </p:cNvPicPr>
          <p:nvPr/>
        </p:nvPicPr>
        <p:blipFill>
          <a:blip r:embed="rId5"/>
          <a:stretch>
            <a:fillRect/>
          </a:stretch>
        </p:blipFill>
        <p:spPr>
          <a:xfrm>
            <a:off x="258416" y="2890664"/>
            <a:ext cx="4053036" cy="2026518"/>
          </a:xfrm>
          <a:prstGeom prst="rect">
            <a:avLst/>
          </a:prstGeom>
        </p:spPr>
      </p:pic>
      <p:sp>
        <p:nvSpPr>
          <p:cNvPr id="7" name="TextBox 6">
            <a:extLst>
              <a:ext uri="{FF2B5EF4-FFF2-40B4-BE49-F238E27FC236}">
                <a16:creationId xmlns:a16="http://schemas.microsoft.com/office/drawing/2014/main" id="{B5AF6CD8-F59D-D34A-8881-0AA7B5851E8B}"/>
              </a:ext>
            </a:extLst>
          </p:cNvPr>
          <p:cNvSpPr txBox="1"/>
          <p:nvPr/>
        </p:nvSpPr>
        <p:spPr>
          <a:xfrm>
            <a:off x="1194520" y="4532074"/>
            <a:ext cx="2502608" cy="523220"/>
          </a:xfrm>
          <a:prstGeom prst="rect">
            <a:avLst/>
          </a:prstGeom>
          <a:noFill/>
        </p:spPr>
        <p:txBody>
          <a:bodyPr wrap="none" rtlCol="0">
            <a:spAutoFit/>
          </a:bodyPr>
          <a:lstStyle/>
          <a:p>
            <a:r>
              <a:rPr lang="en-US" altLang="zh-CN" sz="2800" dirty="0">
                <a:solidFill>
                  <a:srgbClr val="0070C0"/>
                </a:solidFill>
                <a:latin typeface="+mj-ea"/>
                <a:ea typeface="+mj-ea"/>
              </a:rPr>
              <a:t>Speedup:</a:t>
            </a:r>
            <a:r>
              <a:rPr lang="zh-CN" altLang="en-US" sz="2800" dirty="0">
                <a:solidFill>
                  <a:srgbClr val="0070C0"/>
                </a:solidFill>
                <a:latin typeface="+mj-ea"/>
                <a:ea typeface="+mj-ea"/>
              </a:rPr>
              <a:t> </a:t>
            </a:r>
            <a:r>
              <a:rPr lang="en-US" altLang="zh-CN" sz="2800" dirty="0">
                <a:solidFill>
                  <a:srgbClr val="0070C0"/>
                </a:solidFill>
                <a:latin typeface="+mj-ea"/>
                <a:ea typeface="+mj-ea"/>
              </a:rPr>
              <a:t>48x</a:t>
            </a:r>
            <a:endParaRPr lang="en-US" sz="2800" dirty="0">
              <a:solidFill>
                <a:srgbClr val="0070C0"/>
              </a:solidFill>
              <a:latin typeface="+mj-ea"/>
              <a:ea typeface="+mj-ea"/>
            </a:endParaRPr>
          </a:p>
        </p:txBody>
      </p:sp>
      <p:sp>
        <p:nvSpPr>
          <p:cNvPr id="15" name="TextBox 14">
            <a:extLst>
              <a:ext uri="{FF2B5EF4-FFF2-40B4-BE49-F238E27FC236}">
                <a16:creationId xmlns:a16="http://schemas.microsoft.com/office/drawing/2014/main" id="{A2E2A7F6-A9B5-3B4C-AF3D-3B57FECAC8AF}"/>
              </a:ext>
            </a:extLst>
          </p:cNvPr>
          <p:cNvSpPr txBox="1"/>
          <p:nvPr/>
        </p:nvSpPr>
        <p:spPr>
          <a:xfrm>
            <a:off x="10288322" y="7408004"/>
            <a:ext cx="2502608" cy="523220"/>
          </a:xfrm>
          <a:prstGeom prst="rect">
            <a:avLst/>
          </a:prstGeom>
          <a:noFill/>
        </p:spPr>
        <p:txBody>
          <a:bodyPr wrap="none" rtlCol="0">
            <a:spAutoFit/>
          </a:bodyPr>
          <a:lstStyle/>
          <a:p>
            <a:r>
              <a:rPr lang="en-US" altLang="zh-CN" sz="2800" dirty="0">
                <a:solidFill>
                  <a:srgbClr val="0070C0"/>
                </a:solidFill>
                <a:latin typeface="+mj-ea"/>
                <a:ea typeface="+mj-ea"/>
              </a:rPr>
              <a:t>Speedup:</a:t>
            </a:r>
            <a:r>
              <a:rPr lang="zh-CN" altLang="en-US" sz="2800" dirty="0">
                <a:solidFill>
                  <a:srgbClr val="0070C0"/>
                </a:solidFill>
                <a:latin typeface="+mj-ea"/>
                <a:ea typeface="+mj-ea"/>
              </a:rPr>
              <a:t> </a:t>
            </a:r>
            <a:r>
              <a:rPr lang="en-US" altLang="zh-CN" sz="2800" dirty="0">
                <a:solidFill>
                  <a:srgbClr val="0070C0"/>
                </a:solidFill>
                <a:latin typeface="+mj-ea"/>
                <a:ea typeface="+mj-ea"/>
              </a:rPr>
              <a:t>90x</a:t>
            </a:r>
            <a:endParaRPr lang="en-US" sz="2800" dirty="0">
              <a:solidFill>
                <a:srgbClr val="0070C0"/>
              </a:solidFill>
              <a:latin typeface="+mj-ea"/>
              <a:ea typeface="+mj-ea"/>
            </a:endParaRPr>
          </a:p>
        </p:txBody>
      </p:sp>
    </p:spTree>
    <p:extLst>
      <p:ext uri="{BB962C8B-B14F-4D97-AF65-F5344CB8AC3E}">
        <p14:creationId xmlns:p14="http://schemas.microsoft.com/office/powerpoint/2010/main" val="42816139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1B66B-CAA6-B246-9A6E-1642DA4D96DA}"/>
              </a:ext>
            </a:extLst>
          </p:cNvPr>
          <p:cNvSpPr>
            <a:spLocks noGrp="1"/>
          </p:cNvSpPr>
          <p:nvPr>
            <p:ph type="title"/>
          </p:nvPr>
        </p:nvSpPr>
        <p:spPr/>
        <p:txBody>
          <a:bodyPr>
            <a:normAutofit fontScale="90000"/>
          </a:bodyPr>
          <a:lstStyle/>
          <a:p>
            <a:r>
              <a:rPr lang="en-US" altLang="zh-CN" dirty="0"/>
              <a:t>CUDA</a:t>
            </a:r>
            <a:r>
              <a:rPr lang="zh-CN" altLang="en-US" dirty="0"/>
              <a:t> 加速效果</a:t>
            </a:r>
            <a:endParaRPr lang="en-US" dirty="0"/>
          </a:p>
        </p:txBody>
      </p:sp>
      <p:sp>
        <p:nvSpPr>
          <p:cNvPr id="3" name="Content Placeholder 2">
            <a:extLst>
              <a:ext uri="{FF2B5EF4-FFF2-40B4-BE49-F238E27FC236}">
                <a16:creationId xmlns:a16="http://schemas.microsoft.com/office/drawing/2014/main" id="{F8B76C5C-7EF6-A848-9F87-21985D9D6EFF}"/>
              </a:ext>
            </a:extLst>
          </p:cNvPr>
          <p:cNvSpPr>
            <a:spLocks noGrp="1"/>
          </p:cNvSpPr>
          <p:nvPr>
            <p:ph idx="1"/>
          </p:nvPr>
        </p:nvSpPr>
        <p:spPr/>
        <p:txBody>
          <a:bodyPr/>
          <a:lstStyle/>
          <a:p>
            <a:r>
              <a:rPr lang="en-US" altLang="zh-CN" dirty="0">
                <a:latin typeface="+mj-ea"/>
                <a:ea typeface="+mj-ea"/>
              </a:rPr>
              <a:t>OpenCV</a:t>
            </a:r>
          </a:p>
          <a:p>
            <a:pPr lvl="1"/>
            <a:r>
              <a:rPr lang="zh-CN" altLang="en-US" dirty="0">
                <a:latin typeface="+mj-ea"/>
                <a:ea typeface="+mj-ea"/>
              </a:rPr>
              <a:t>跨平台计算机视觉库</a:t>
            </a:r>
            <a:endParaRPr lang="en-US" altLang="zh-CN" dirty="0">
              <a:latin typeface="+mj-ea"/>
              <a:ea typeface="+mj-ea"/>
            </a:endParaRPr>
          </a:p>
        </p:txBody>
      </p:sp>
      <p:sp>
        <p:nvSpPr>
          <p:cNvPr id="4" name="Slide Number Placeholder 3">
            <a:extLst>
              <a:ext uri="{FF2B5EF4-FFF2-40B4-BE49-F238E27FC236}">
                <a16:creationId xmlns:a16="http://schemas.microsoft.com/office/drawing/2014/main" id="{3CB1E483-6F0D-A943-83C8-5B4B3460EA95}"/>
              </a:ext>
            </a:extLst>
          </p:cNvPr>
          <p:cNvSpPr>
            <a:spLocks noGrp="1"/>
          </p:cNvSpPr>
          <p:nvPr>
            <p:ph type="sldNum" sz="quarter" idx="12"/>
          </p:nvPr>
        </p:nvSpPr>
        <p:spPr/>
        <p:txBody>
          <a:bodyPr/>
          <a:lstStyle/>
          <a:p>
            <a:pPr>
              <a:defRPr/>
            </a:pPr>
            <a:fld id="{CA40A734-EF3B-425E-9970-80954DDB0807}" type="slidenum">
              <a:rPr lang="zh-CN" altLang="en-US" smtClean="0"/>
              <a:pPr>
                <a:defRPr/>
              </a:pPr>
              <a:t>62</a:t>
            </a:fld>
            <a:endParaRPr lang="zh-CN" altLang="en-US"/>
          </a:p>
        </p:txBody>
      </p:sp>
      <p:pic>
        <p:nvPicPr>
          <p:cNvPr id="5" name="Picture 4">
            <a:extLst>
              <a:ext uri="{FF2B5EF4-FFF2-40B4-BE49-F238E27FC236}">
                <a16:creationId xmlns:a16="http://schemas.microsoft.com/office/drawing/2014/main" id="{AB216364-587A-994E-B9FA-BE3A31A181D4}"/>
              </a:ext>
            </a:extLst>
          </p:cNvPr>
          <p:cNvPicPr>
            <a:picLocks noChangeAspect="1"/>
          </p:cNvPicPr>
          <p:nvPr/>
        </p:nvPicPr>
        <p:blipFill>
          <a:blip r:embed="rId2"/>
          <a:stretch>
            <a:fillRect/>
          </a:stretch>
        </p:blipFill>
        <p:spPr>
          <a:xfrm>
            <a:off x="2260600" y="2530624"/>
            <a:ext cx="10109200" cy="4889500"/>
          </a:xfrm>
          <a:prstGeom prst="rect">
            <a:avLst/>
          </a:prstGeom>
        </p:spPr>
      </p:pic>
      <p:sp>
        <p:nvSpPr>
          <p:cNvPr id="9" name="TextBox 8">
            <a:extLst>
              <a:ext uri="{FF2B5EF4-FFF2-40B4-BE49-F238E27FC236}">
                <a16:creationId xmlns:a16="http://schemas.microsoft.com/office/drawing/2014/main" id="{A884F291-8006-D84E-ABA5-22A6E6763830}"/>
              </a:ext>
            </a:extLst>
          </p:cNvPr>
          <p:cNvSpPr txBox="1"/>
          <p:nvPr/>
        </p:nvSpPr>
        <p:spPr>
          <a:xfrm>
            <a:off x="11851704" y="7057836"/>
            <a:ext cx="2216697" cy="369332"/>
          </a:xfrm>
          <a:prstGeom prst="rect">
            <a:avLst/>
          </a:prstGeom>
          <a:noFill/>
        </p:spPr>
        <p:txBody>
          <a:bodyPr wrap="none" rtlCol="0">
            <a:spAutoFit/>
          </a:bodyPr>
          <a:lstStyle/>
          <a:p>
            <a:r>
              <a:rPr lang="zh-CN" altLang="en-US" dirty="0"/>
              <a:t>图片来自</a:t>
            </a:r>
            <a:r>
              <a:rPr lang="en-US" altLang="zh-CN" dirty="0" err="1"/>
              <a:t>OpenCV.org</a:t>
            </a:r>
            <a:endParaRPr lang="en-US" dirty="0"/>
          </a:p>
        </p:txBody>
      </p:sp>
      <p:sp>
        <p:nvSpPr>
          <p:cNvPr id="8" name="Rectangle 7">
            <a:extLst>
              <a:ext uri="{FF2B5EF4-FFF2-40B4-BE49-F238E27FC236}">
                <a16:creationId xmlns:a16="http://schemas.microsoft.com/office/drawing/2014/main" id="{90A4958A-B435-8041-8E1E-A674E982A7A5}"/>
              </a:ext>
            </a:extLst>
          </p:cNvPr>
          <p:cNvSpPr/>
          <p:nvPr/>
        </p:nvSpPr>
        <p:spPr>
          <a:xfrm>
            <a:off x="3585592" y="7408004"/>
            <a:ext cx="7474024" cy="523220"/>
          </a:xfrm>
          <a:prstGeom prst="rect">
            <a:avLst/>
          </a:prstGeom>
        </p:spPr>
        <p:txBody>
          <a:bodyPr wrap="square">
            <a:spAutoFit/>
          </a:bodyPr>
          <a:lstStyle/>
          <a:p>
            <a:r>
              <a:rPr lang="en-US" sz="2800" dirty="0">
                <a:solidFill>
                  <a:srgbClr val="000000"/>
                </a:solidFill>
                <a:cs typeface="Calibri" panose="020F0502020204030204" pitchFamily="34" charset="0"/>
              </a:rPr>
              <a:t>Tesla C2050 </a:t>
            </a:r>
            <a:r>
              <a:rPr lang="en-US" altLang="zh-CN" sz="2800" dirty="0">
                <a:solidFill>
                  <a:srgbClr val="000000"/>
                </a:solidFill>
                <a:cs typeface="Calibri" panose="020F0502020204030204" pitchFamily="34" charset="0"/>
              </a:rPr>
              <a:t>(448</a:t>
            </a:r>
            <a:r>
              <a:rPr lang="zh-CN" altLang="en-US" sz="2800" dirty="0">
                <a:solidFill>
                  <a:srgbClr val="000000"/>
                </a:solidFill>
                <a:cs typeface="Calibri" panose="020F0502020204030204" pitchFamily="34" charset="0"/>
              </a:rPr>
              <a:t> </a:t>
            </a:r>
            <a:r>
              <a:rPr lang="en-US" altLang="zh-CN" sz="2800" dirty="0">
                <a:solidFill>
                  <a:srgbClr val="000000"/>
                </a:solidFill>
                <a:cs typeface="Calibri" panose="020F0502020204030204" pitchFamily="34" charset="0"/>
              </a:rPr>
              <a:t>cores)</a:t>
            </a:r>
            <a:r>
              <a:rPr lang="zh-CN" altLang="en-US" sz="2800" dirty="0">
                <a:solidFill>
                  <a:srgbClr val="000000"/>
                </a:solidFill>
                <a:cs typeface="Calibri" panose="020F0502020204030204" pitchFamily="34" charset="0"/>
              </a:rPr>
              <a:t> </a:t>
            </a:r>
            <a:r>
              <a:rPr lang="en-US" sz="2800" dirty="0">
                <a:solidFill>
                  <a:srgbClr val="000000"/>
                </a:solidFill>
                <a:cs typeface="Calibri" panose="020F0502020204030204" pitchFamily="34" charset="0"/>
              </a:rPr>
              <a:t>versus Core i5-760 2.8Ghz</a:t>
            </a:r>
            <a:endParaRPr lang="en-US" sz="2800" dirty="0">
              <a:cs typeface="Calibri" panose="020F0502020204030204" pitchFamily="34" charset="0"/>
            </a:endParaRPr>
          </a:p>
        </p:txBody>
      </p:sp>
    </p:spTree>
    <p:extLst>
      <p:ext uri="{BB962C8B-B14F-4D97-AF65-F5344CB8AC3E}">
        <p14:creationId xmlns:p14="http://schemas.microsoft.com/office/powerpoint/2010/main" val="24629391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1B66B-CAA6-B246-9A6E-1642DA4D96DA}"/>
              </a:ext>
            </a:extLst>
          </p:cNvPr>
          <p:cNvSpPr>
            <a:spLocks noGrp="1"/>
          </p:cNvSpPr>
          <p:nvPr>
            <p:ph type="title"/>
          </p:nvPr>
        </p:nvSpPr>
        <p:spPr/>
        <p:txBody>
          <a:bodyPr>
            <a:normAutofit fontScale="90000"/>
          </a:bodyPr>
          <a:lstStyle/>
          <a:p>
            <a:r>
              <a:rPr lang="en-US" altLang="zh-CN" dirty="0"/>
              <a:t>CUDA</a:t>
            </a:r>
            <a:r>
              <a:rPr lang="zh-CN" altLang="en-US" dirty="0"/>
              <a:t> 加速效果</a:t>
            </a:r>
            <a:endParaRPr lang="en-US" dirty="0"/>
          </a:p>
        </p:txBody>
      </p:sp>
      <p:sp>
        <p:nvSpPr>
          <p:cNvPr id="3" name="Content Placeholder 2">
            <a:extLst>
              <a:ext uri="{FF2B5EF4-FFF2-40B4-BE49-F238E27FC236}">
                <a16:creationId xmlns:a16="http://schemas.microsoft.com/office/drawing/2014/main" id="{F8B76C5C-7EF6-A848-9F87-21985D9D6EFF}"/>
              </a:ext>
            </a:extLst>
          </p:cNvPr>
          <p:cNvSpPr>
            <a:spLocks noGrp="1"/>
          </p:cNvSpPr>
          <p:nvPr>
            <p:ph idx="1"/>
          </p:nvPr>
        </p:nvSpPr>
        <p:spPr/>
        <p:txBody>
          <a:bodyPr/>
          <a:lstStyle/>
          <a:p>
            <a:r>
              <a:rPr lang="en-US" altLang="zh-CN" dirty="0">
                <a:latin typeface="+mj-ea"/>
                <a:ea typeface="+mj-ea"/>
              </a:rPr>
              <a:t>TensorFlow</a:t>
            </a:r>
          </a:p>
          <a:p>
            <a:pPr lvl="1"/>
            <a:r>
              <a:rPr lang="zh-CN" altLang="en-US" dirty="0">
                <a:latin typeface="+mj-ea"/>
                <a:ea typeface="+mj-ea"/>
              </a:rPr>
              <a:t>深度学习</a:t>
            </a:r>
            <a:endParaRPr lang="en-US" altLang="zh-CN" dirty="0">
              <a:latin typeface="+mj-ea"/>
              <a:ea typeface="+mj-ea"/>
            </a:endParaRPr>
          </a:p>
        </p:txBody>
      </p:sp>
      <p:sp>
        <p:nvSpPr>
          <p:cNvPr id="4" name="Slide Number Placeholder 3">
            <a:extLst>
              <a:ext uri="{FF2B5EF4-FFF2-40B4-BE49-F238E27FC236}">
                <a16:creationId xmlns:a16="http://schemas.microsoft.com/office/drawing/2014/main" id="{3CB1E483-6F0D-A943-83C8-5B4B3460EA95}"/>
              </a:ext>
            </a:extLst>
          </p:cNvPr>
          <p:cNvSpPr>
            <a:spLocks noGrp="1"/>
          </p:cNvSpPr>
          <p:nvPr>
            <p:ph type="sldNum" sz="quarter" idx="12"/>
          </p:nvPr>
        </p:nvSpPr>
        <p:spPr/>
        <p:txBody>
          <a:bodyPr/>
          <a:lstStyle/>
          <a:p>
            <a:pPr>
              <a:defRPr/>
            </a:pPr>
            <a:fld id="{CA40A734-EF3B-425E-9970-80954DDB0807}" type="slidenum">
              <a:rPr lang="zh-CN" altLang="en-US" smtClean="0"/>
              <a:pPr>
                <a:defRPr/>
              </a:pPr>
              <a:t>63</a:t>
            </a:fld>
            <a:endParaRPr lang="zh-CN" altLang="en-US"/>
          </a:p>
        </p:txBody>
      </p:sp>
      <p:sp>
        <p:nvSpPr>
          <p:cNvPr id="9" name="TextBox 8">
            <a:extLst>
              <a:ext uri="{FF2B5EF4-FFF2-40B4-BE49-F238E27FC236}">
                <a16:creationId xmlns:a16="http://schemas.microsoft.com/office/drawing/2014/main" id="{A884F291-8006-D84E-ABA5-22A6E6763830}"/>
              </a:ext>
            </a:extLst>
          </p:cNvPr>
          <p:cNvSpPr txBox="1"/>
          <p:nvPr/>
        </p:nvSpPr>
        <p:spPr>
          <a:xfrm>
            <a:off x="1942406" y="7499176"/>
            <a:ext cx="2852514" cy="369332"/>
          </a:xfrm>
          <a:prstGeom prst="rect">
            <a:avLst/>
          </a:prstGeom>
          <a:noFill/>
        </p:spPr>
        <p:txBody>
          <a:bodyPr wrap="square" rtlCol="0">
            <a:spAutoFit/>
          </a:bodyPr>
          <a:lstStyle/>
          <a:p>
            <a:r>
              <a:rPr lang="zh-CN" altLang="en-US" dirty="0"/>
              <a:t>图片来自</a:t>
            </a:r>
            <a:r>
              <a:rPr lang="en-US" dirty="0"/>
              <a:t>Laurence Moroney</a:t>
            </a:r>
          </a:p>
        </p:txBody>
      </p:sp>
      <p:pic>
        <p:nvPicPr>
          <p:cNvPr id="6" name="Picture 5">
            <a:extLst>
              <a:ext uri="{FF2B5EF4-FFF2-40B4-BE49-F238E27FC236}">
                <a16:creationId xmlns:a16="http://schemas.microsoft.com/office/drawing/2014/main" id="{314AEE95-2C4B-C441-AC3A-3D59D3231696}"/>
              </a:ext>
            </a:extLst>
          </p:cNvPr>
          <p:cNvPicPr>
            <a:picLocks noChangeAspect="1"/>
          </p:cNvPicPr>
          <p:nvPr/>
        </p:nvPicPr>
        <p:blipFill>
          <a:blip r:embed="rId2"/>
          <a:stretch>
            <a:fillRect/>
          </a:stretch>
        </p:blipFill>
        <p:spPr>
          <a:xfrm>
            <a:off x="5082952" y="2344051"/>
            <a:ext cx="7854206" cy="5502647"/>
          </a:xfrm>
          <a:prstGeom prst="rect">
            <a:avLst/>
          </a:prstGeom>
        </p:spPr>
      </p:pic>
    </p:spTree>
    <p:extLst>
      <p:ext uri="{BB962C8B-B14F-4D97-AF65-F5344CB8AC3E}">
        <p14:creationId xmlns:p14="http://schemas.microsoft.com/office/powerpoint/2010/main" val="2837229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6AA920-031A-45ED-8555-019F3CB7B782}"/>
              </a:ext>
            </a:extLst>
          </p:cNvPr>
          <p:cNvSpPr>
            <a:spLocks noGrp="1"/>
          </p:cNvSpPr>
          <p:nvPr>
            <p:ph type="title"/>
          </p:nvPr>
        </p:nvSpPr>
        <p:spPr/>
        <p:txBody>
          <a:bodyPr>
            <a:normAutofit fontScale="90000"/>
          </a:bodyPr>
          <a:lstStyle/>
          <a:p>
            <a:r>
              <a:rPr lang="en-US" altLang="zh-CN" dirty="0"/>
              <a:t>CUDA</a:t>
            </a:r>
            <a:r>
              <a:rPr lang="zh-CN" altLang="en-US" dirty="0"/>
              <a:t> 加速效果</a:t>
            </a:r>
          </a:p>
        </p:txBody>
      </p:sp>
      <p:sp>
        <p:nvSpPr>
          <p:cNvPr id="3" name="内容占位符 2">
            <a:extLst>
              <a:ext uri="{FF2B5EF4-FFF2-40B4-BE49-F238E27FC236}">
                <a16:creationId xmlns:a16="http://schemas.microsoft.com/office/drawing/2014/main" id="{0C5314E6-1AC1-437F-BAE0-09BC10EBF3CE}"/>
              </a:ext>
            </a:extLst>
          </p:cNvPr>
          <p:cNvSpPr>
            <a:spLocks noGrp="1"/>
          </p:cNvSpPr>
          <p:nvPr>
            <p:ph idx="1"/>
          </p:nvPr>
        </p:nvSpPr>
        <p:spPr/>
        <p:txBody>
          <a:bodyPr/>
          <a:lstStyle/>
          <a:p>
            <a:r>
              <a:rPr lang="zh-CN" altLang="en-US" dirty="0"/>
              <a:t>选择你的硬件</a:t>
            </a:r>
            <a:endParaRPr lang="en-US" altLang="zh-CN" dirty="0"/>
          </a:p>
          <a:p>
            <a:pPr lvl="1"/>
            <a:r>
              <a:rPr lang="zh-CN" altLang="en-US" dirty="0"/>
              <a:t>显存，半精度</a:t>
            </a:r>
            <a:r>
              <a:rPr lang="en-US" altLang="zh-CN" dirty="0"/>
              <a:t>/</a:t>
            </a:r>
            <a:r>
              <a:rPr lang="zh-CN" altLang="en-US" dirty="0"/>
              <a:t>双精度运算能力</a:t>
            </a:r>
          </a:p>
        </p:txBody>
      </p:sp>
      <p:sp>
        <p:nvSpPr>
          <p:cNvPr id="4" name="灯片编号占位符 3">
            <a:extLst>
              <a:ext uri="{FF2B5EF4-FFF2-40B4-BE49-F238E27FC236}">
                <a16:creationId xmlns:a16="http://schemas.microsoft.com/office/drawing/2014/main" id="{A4FBDE00-1FEC-4D3E-897E-560746EC6221}"/>
              </a:ext>
            </a:extLst>
          </p:cNvPr>
          <p:cNvSpPr>
            <a:spLocks noGrp="1"/>
          </p:cNvSpPr>
          <p:nvPr>
            <p:ph type="sldNum" sz="quarter" idx="12"/>
          </p:nvPr>
        </p:nvSpPr>
        <p:spPr/>
        <p:txBody>
          <a:bodyPr/>
          <a:lstStyle/>
          <a:p>
            <a:pPr>
              <a:defRPr/>
            </a:pPr>
            <a:fld id="{CA40A734-EF3B-425E-9970-80954DDB0807}" type="slidenum">
              <a:rPr lang="zh-CN" altLang="en-US" smtClean="0"/>
              <a:pPr>
                <a:defRPr/>
              </a:pPr>
              <a:t>64</a:t>
            </a:fld>
            <a:endParaRPr lang="zh-CN" altLang="en-US"/>
          </a:p>
        </p:txBody>
      </p:sp>
      <p:sp>
        <p:nvSpPr>
          <p:cNvPr id="5" name="AutoShape 2" descr="https://openbenchmarking.org/embed.php?i=1909299-AS-RTXSUPERC34&amp;sha=8e33fc3&amp;p=2">
            <a:extLst>
              <a:ext uri="{FF2B5EF4-FFF2-40B4-BE49-F238E27FC236}">
                <a16:creationId xmlns:a16="http://schemas.microsoft.com/office/drawing/2014/main" id="{7EB8BBEF-B827-442A-BF23-DB3855A80D7F}"/>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6" name="表格 5">
            <a:extLst>
              <a:ext uri="{FF2B5EF4-FFF2-40B4-BE49-F238E27FC236}">
                <a16:creationId xmlns:a16="http://schemas.microsoft.com/office/drawing/2014/main" id="{CA77186C-8FAE-4486-9641-614C7584C3D5}"/>
              </a:ext>
            </a:extLst>
          </p:cNvPr>
          <p:cNvGraphicFramePr>
            <a:graphicFrameLocks noGrp="1"/>
          </p:cNvGraphicFramePr>
          <p:nvPr>
            <p:extLst>
              <p:ext uri="{D42A27DB-BD31-4B8C-83A1-F6EECF244321}">
                <p14:modId xmlns:p14="http://schemas.microsoft.com/office/powerpoint/2010/main" val="1467996590"/>
              </p:ext>
            </p:extLst>
          </p:nvPr>
        </p:nvGraphicFramePr>
        <p:xfrm>
          <a:off x="258416" y="2643508"/>
          <a:ext cx="14113568" cy="5203190"/>
        </p:xfrm>
        <a:graphic>
          <a:graphicData uri="http://schemas.openxmlformats.org/drawingml/2006/table">
            <a:tbl>
              <a:tblPr>
                <a:tableStyleId>{5940675A-B579-460E-94D1-54222C63F5DA}</a:tableStyleId>
              </a:tblPr>
              <a:tblGrid>
                <a:gridCol w="3528392">
                  <a:extLst>
                    <a:ext uri="{9D8B030D-6E8A-4147-A177-3AD203B41FA5}">
                      <a16:colId xmlns:a16="http://schemas.microsoft.com/office/drawing/2014/main" val="2021207317"/>
                    </a:ext>
                  </a:extLst>
                </a:gridCol>
                <a:gridCol w="3528392">
                  <a:extLst>
                    <a:ext uri="{9D8B030D-6E8A-4147-A177-3AD203B41FA5}">
                      <a16:colId xmlns:a16="http://schemas.microsoft.com/office/drawing/2014/main" val="1031728426"/>
                    </a:ext>
                  </a:extLst>
                </a:gridCol>
                <a:gridCol w="3528392">
                  <a:extLst>
                    <a:ext uri="{9D8B030D-6E8A-4147-A177-3AD203B41FA5}">
                      <a16:colId xmlns:a16="http://schemas.microsoft.com/office/drawing/2014/main" val="1928452813"/>
                    </a:ext>
                  </a:extLst>
                </a:gridCol>
                <a:gridCol w="3528392">
                  <a:extLst>
                    <a:ext uri="{9D8B030D-6E8A-4147-A177-3AD203B41FA5}">
                      <a16:colId xmlns:a16="http://schemas.microsoft.com/office/drawing/2014/main" val="1356164290"/>
                    </a:ext>
                  </a:extLst>
                </a:gridCol>
              </a:tblGrid>
              <a:tr h="196850">
                <a:tc>
                  <a:txBody>
                    <a:bodyPr/>
                    <a:lstStyle/>
                    <a:p>
                      <a:pPr algn="ctr" fontAlgn="b"/>
                      <a:r>
                        <a:rPr lang="en-US" sz="2400" u="none" strike="noStrike" dirty="0">
                          <a:effectLst/>
                          <a:latin typeface="Helvetica Neue"/>
                        </a:rPr>
                        <a:t>GPU</a:t>
                      </a:r>
                      <a:endParaRPr lang="en-US" sz="2400" b="0" i="0" u="none" strike="noStrike" dirty="0">
                        <a:solidFill>
                          <a:srgbClr val="000000"/>
                        </a:solidFill>
                        <a:effectLst/>
                        <a:latin typeface="Helvetica Neue"/>
                        <a:ea typeface="等线" panose="02010600030101010101" pitchFamily="2" charset="-122"/>
                      </a:endParaRPr>
                    </a:p>
                  </a:txBody>
                  <a:tcPr marL="6350" marR="6350" marT="6350" marB="0" anchor="b">
                    <a:solidFill>
                      <a:schemeClr val="accent5">
                        <a:lumMod val="40000"/>
                        <a:lumOff val="60000"/>
                      </a:schemeClr>
                    </a:solidFill>
                  </a:tcPr>
                </a:tc>
                <a:tc>
                  <a:txBody>
                    <a:bodyPr/>
                    <a:lstStyle/>
                    <a:p>
                      <a:pPr algn="ctr" fontAlgn="b"/>
                      <a:r>
                        <a:rPr lang="en-US" sz="2400" u="none" strike="noStrike" dirty="0">
                          <a:effectLst/>
                          <a:latin typeface="Helvetica Neue"/>
                        </a:rPr>
                        <a:t>FP64</a:t>
                      </a:r>
                      <a:endParaRPr lang="en-US" sz="2400" b="0" i="0" u="none" strike="noStrike" dirty="0">
                        <a:solidFill>
                          <a:srgbClr val="000000"/>
                        </a:solidFill>
                        <a:effectLst/>
                        <a:latin typeface="Helvetica Neue"/>
                        <a:ea typeface="等线" panose="02010600030101010101" pitchFamily="2" charset="-122"/>
                      </a:endParaRPr>
                    </a:p>
                  </a:txBody>
                  <a:tcPr marL="6350" marR="6350" marT="6350" marB="0" anchor="b">
                    <a:solidFill>
                      <a:schemeClr val="accent5">
                        <a:lumMod val="40000"/>
                        <a:lumOff val="60000"/>
                      </a:schemeClr>
                    </a:solidFill>
                  </a:tcPr>
                </a:tc>
                <a:tc>
                  <a:txBody>
                    <a:bodyPr/>
                    <a:lstStyle/>
                    <a:p>
                      <a:pPr algn="ctr" fontAlgn="b"/>
                      <a:r>
                        <a:rPr lang="en-US" sz="2400" u="none" strike="noStrike" dirty="0">
                          <a:effectLst/>
                          <a:latin typeface="Helvetica Neue"/>
                        </a:rPr>
                        <a:t>FP16</a:t>
                      </a:r>
                      <a:endParaRPr lang="en-US" sz="2400" b="0" i="0" u="none" strike="noStrike" dirty="0">
                        <a:solidFill>
                          <a:srgbClr val="000000"/>
                        </a:solidFill>
                        <a:effectLst/>
                        <a:latin typeface="Helvetica Neue"/>
                        <a:ea typeface="等线" panose="02010600030101010101" pitchFamily="2" charset="-122"/>
                      </a:endParaRPr>
                    </a:p>
                  </a:txBody>
                  <a:tcPr marL="6350" marR="6350" marT="6350" marB="0" anchor="b">
                    <a:solidFill>
                      <a:schemeClr val="accent5">
                        <a:lumMod val="40000"/>
                        <a:lumOff val="60000"/>
                      </a:schemeClr>
                    </a:solidFill>
                  </a:tcPr>
                </a:tc>
                <a:tc>
                  <a:txBody>
                    <a:bodyPr/>
                    <a:lstStyle/>
                    <a:p>
                      <a:pPr algn="ctr" fontAlgn="b"/>
                      <a:r>
                        <a:rPr lang="en-US" sz="2400" u="none" strike="noStrike" dirty="0">
                          <a:effectLst/>
                          <a:latin typeface="Helvetica Neue"/>
                        </a:rPr>
                        <a:t>Memory</a:t>
                      </a:r>
                      <a:endParaRPr lang="en-US" sz="2400" b="0" i="0" u="none" strike="noStrike" dirty="0">
                        <a:solidFill>
                          <a:srgbClr val="000000"/>
                        </a:solidFill>
                        <a:effectLst/>
                        <a:latin typeface="Helvetica Neue"/>
                        <a:ea typeface="等线" panose="02010600030101010101" pitchFamily="2" charset="-122"/>
                      </a:endParaRPr>
                    </a:p>
                  </a:txBody>
                  <a:tcPr marL="6350" marR="6350" marT="6350" marB="0" anchor="b">
                    <a:solidFill>
                      <a:schemeClr val="accent5">
                        <a:lumMod val="40000"/>
                        <a:lumOff val="60000"/>
                      </a:schemeClr>
                    </a:solidFill>
                  </a:tcPr>
                </a:tc>
                <a:extLst>
                  <a:ext uri="{0D108BD9-81ED-4DB2-BD59-A6C34878D82A}">
                    <a16:rowId xmlns:a16="http://schemas.microsoft.com/office/drawing/2014/main" val="2168269435"/>
                  </a:ext>
                </a:extLst>
              </a:tr>
              <a:tr h="234950">
                <a:tc>
                  <a:txBody>
                    <a:bodyPr/>
                    <a:lstStyle/>
                    <a:p>
                      <a:pPr algn="ctr" fontAlgn="t"/>
                      <a:r>
                        <a:rPr lang="en-US" sz="2400" u="none" strike="noStrike" dirty="0">
                          <a:effectLst/>
                          <a:latin typeface="Helvetica Neue"/>
                        </a:rPr>
                        <a:t>GeForce GTX 1080 </a:t>
                      </a:r>
                      <a:r>
                        <a:rPr lang="en-US" sz="2400" u="none" strike="noStrike" dirty="0" err="1">
                          <a:effectLst/>
                          <a:latin typeface="Helvetica Neue"/>
                        </a:rPr>
                        <a:t>Ti</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up to 0.355 TFLOPS</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less than 0.177 TFLOPS</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11GB</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extLst>
                  <a:ext uri="{0D108BD9-81ED-4DB2-BD59-A6C34878D82A}">
                    <a16:rowId xmlns:a16="http://schemas.microsoft.com/office/drawing/2014/main" val="2240633248"/>
                  </a:ext>
                </a:extLst>
              </a:tr>
              <a:tr h="234950">
                <a:tc>
                  <a:txBody>
                    <a:bodyPr/>
                    <a:lstStyle/>
                    <a:p>
                      <a:pPr algn="ctr" fontAlgn="t"/>
                      <a:r>
                        <a:rPr lang="en-US" sz="2400" u="none" strike="noStrike" dirty="0">
                          <a:effectLst/>
                          <a:latin typeface="Helvetica Neue"/>
                        </a:rPr>
                        <a:t>GeForce Titan </a:t>
                      </a:r>
                      <a:r>
                        <a:rPr lang="en-US" sz="2400" u="none" strike="noStrike" dirty="0" err="1">
                          <a:effectLst/>
                          <a:latin typeface="Helvetica Neue"/>
                        </a:rPr>
                        <a:t>Xp</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up to 0.380 TFLOPS</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less than 0.190 TFLOPS</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12GB</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extLst>
                  <a:ext uri="{0D108BD9-81ED-4DB2-BD59-A6C34878D82A}">
                    <a16:rowId xmlns:a16="http://schemas.microsoft.com/office/drawing/2014/main" val="3360278052"/>
                  </a:ext>
                </a:extLst>
              </a:tr>
              <a:tr h="234950">
                <a:tc>
                  <a:txBody>
                    <a:bodyPr/>
                    <a:lstStyle/>
                    <a:p>
                      <a:pPr algn="ctr" fontAlgn="t"/>
                      <a:r>
                        <a:rPr lang="en-US" sz="2400" u="none" strike="noStrike" dirty="0">
                          <a:effectLst/>
                          <a:latin typeface="Helvetica Neue"/>
                        </a:rPr>
                        <a:t>GeForce Titan V</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up to 6.875 TFLOPS</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~27.5 TFLOPS</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a:effectLst/>
                          <a:latin typeface="Helvetica Neue"/>
                        </a:rPr>
                        <a:t>12GB</a:t>
                      </a:r>
                      <a:endParaRPr lang="en-US" sz="2400" b="1" i="0" u="none" strike="noStrike">
                        <a:solidFill>
                          <a:srgbClr val="515151"/>
                        </a:solidFill>
                        <a:effectLst/>
                        <a:latin typeface="Helvetica Neue"/>
                        <a:ea typeface="等线" panose="02010600030101010101" pitchFamily="2" charset="-122"/>
                      </a:endParaRPr>
                    </a:p>
                  </a:txBody>
                  <a:tcPr marL="6350" marR="6350" marT="6350" marB="0"/>
                </a:tc>
                <a:extLst>
                  <a:ext uri="{0D108BD9-81ED-4DB2-BD59-A6C34878D82A}">
                    <a16:rowId xmlns:a16="http://schemas.microsoft.com/office/drawing/2014/main" val="3735676571"/>
                  </a:ext>
                </a:extLst>
              </a:tr>
              <a:tr h="234950">
                <a:tc>
                  <a:txBody>
                    <a:bodyPr/>
                    <a:lstStyle/>
                    <a:p>
                      <a:pPr algn="ctr" fontAlgn="t"/>
                      <a:r>
                        <a:rPr lang="en-US" sz="2400" u="none" strike="noStrike" dirty="0">
                          <a:effectLst/>
                          <a:latin typeface="Helvetica Neue"/>
                        </a:rPr>
                        <a:t>GeForce RTX 2080 </a:t>
                      </a:r>
                      <a:r>
                        <a:rPr lang="en-US" sz="2400" u="none" strike="noStrike" dirty="0" err="1">
                          <a:effectLst/>
                          <a:latin typeface="Helvetica Neue"/>
                        </a:rPr>
                        <a:t>Ti</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solidFill>
                      <a:schemeClr val="accent4">
                        <a:lumMod val="40000"/>
                        <a:lumOff val="60000"/>
                      </a:schemeClr>
                    </a:solidFill>
                  </a:tcPr>
                </a:tc>
                <a:tc>
                  <a:txBody>
                    <a:bodyPr/>
                    <a:lstStyle/>
                    <a:p>
                      <a:pPr algn="ctr" fontAlgn="t"/>
                      <a:r>
                        <a:rPr lang="en-US" sz="2400" u="none" strike="noStrike" dirty="0">
                          <a:effectLst/>
                          <a:latin typeface="Helvetica Neue"/>
                        </a:rPr>
                        <a:t>estimated ~0.44 TFLOPS</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solidFill>
                      <a:schemeClr val="accent4">
                        <a:lumMod val="40000"/>
                        <a:lumOff val="60000"/>
                      </a:schemeClr>
                    </a:solidFill>
                  </a:tcPr>
                </a:tc>
                <a:tc>
                  <a:txBody>
                    <a:bodyPr/>
                    <a:lstStyle/>
                    <a:p>
                      <a:pPr algn="ctr" fontAlgn="t"/>
                      <a:r>
                        <a:rPr lang="en-US" sz="2400" u="none" strike="noStrike" dirty="0">
                          <a:effectLst/>
                          <a:latin typeface="Helvetica Neue"/>
                        </a:rPr>
                        <a:t>28.5 TFLOPS</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solidFill>
                      <a:schemeClr val="accent4">
                        <a:lumMod val="40000"/>
                        <a:lumOff val="60000"/>
                      </a:schemeClr>
                    </a:solidFill>
                  </a:tcPr>
                </a:tc>
                <a:tc>
                  <a:txBody>
                    <a:bodyPr/>
                    <a:lstStyle/>
                    <a:p>
                      <a:pPr algn="ctr" fontAlgn="t"/>
                      <a:r>
                        <a:rPr lang="en-US" sz="2400" u="none" strike="noStrike" dirty="0">
                          <a:effectLst/>
                          <a:latin typeface="Helvetica Neue"/>
                        </a:rPr>
                        <a:t>11GB</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solidFill>
                      <a:schemeClr val="accent4">
                        <a:lumMod val="40000"/>
                        <a:lumOff val="60000"/>
                      </a:schemeClr>
                    </a:solidFill>
                  </a:tcPr>
                </a:tc>
                <a:extLst>
                  <a:ext uri="{0D108BD9-81ED-4DB2-BD59-A6C34878D82A}">
                    <a16:rowId xmlns:a16="http://schemas.microsoft.com/office/drawing/2014/main" val="3155575420"/>
                  </a:ext>
                </a:extLst>
              </a:tr>
              <a:tr h="234950">
                <a:tc>
                  <a:txBody>
                    <a:bodyPr/>
                    <a:lstStyle/>
                    <a:p>
                      <a:pPr algn="ctr" fontAlgn="t"/>
                      <a:r>
                        <a:rPr lang="en-US" sz="2400" u="none" strike="noStrike">
                          <a:effectLst/>
                          <a:latin typeface="Helvetica Neue"/>
                        </a:rPr>
                        <a:t>Titan RTX</a:t>
                      </a:r>
                      <a:endParaRPr lang="en-US" sz="2400" b="1" i="0" u="none" strike="noStrike">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estimated ~0.51 TFLOPS</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up to 32.6 TFLOPS</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a:effectLst/>
                          <a:latin typeface="Helvetica Neue"/>
                        </a:rPr>
                        <a:t>24GB</a:t>
                      </a:r>
                      <a:endParaRPr lang="en-US" sz="2400" b="1" i="0" u="none" strike="noStrike">
                        <a:solidFill>
                          <a:srgbClr val="515151"/>
                        </a:solidFill>
                        <a:effectLst/>
                        <a:latin typeface="Helvetica Neue"/>
                        <a:ea typeface="等线" panose="02010600030101010101" pitchFamily="2" charset="-122"/>
                      </a:endParaRPr>
                    </a:p>
                  </a:txBody>
                  <a:tcPr marL="6350" marR="6350" marT="6350" marB="0"/>
                </a:tc>
                <a:extLst>
                  <a:ext uri="{0D108BD9-81ED-4DB2-BD59-A6C34878D82A}">
                    <a16:rowId xmlns:a16="http://schemas.microsoft.com/office/drawing/2014/main" val="3786796533"/>
                  </a:ext>
                </a:extLst>
              </a:tr>
              <a:tr h="203200">
                <a:tc>
                  <a:txBody>
                    <a:bodyPr/>
                    <a:lstStyle/>
                    <a:p>
                      <a:pPr algn="ctr" fontAlgn="t"/>
                      <a:r>
                        <a:rPr lang="en-US" sz="2400" u="none" strike="noStrike">
                          <a:effectLst/>
                          <a:latin typeface="Helvetica Neue"/>
                        </a:rPr>
                        <a:t>Tesla K80</a:t>
                      </a:r>
                      <a:endParaRPr lang="en-US" sz="2400" b="1" i="0" u="none" strike="noStrike">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1.87+ TFLOPS</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N/A</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a:effectLst/>
                          <a:latin typeface="Helvetica Neue"/>
                        </a:rPr>
                        <a:t>24GB</a:t>
                      </a:r>
                      <a:endParaRPr lang="en-US" sz="2400" b="1" i="0" u="none" strike="noStrike">
                        <a:solidFill>
                          <a:srgbClr val="515151"/>
                        </a:solidFill>
                        <a:effectLst/>
                        <a:latin typeface="Helvetica Neue"/>
                        <a:ea typeface="等线" panose="02010600030101010101" pitchFamily="2" charset="-122"/>
                      </a:endParaRPr>
                    </a:p>
                  </a:txBody>
                  <a:tcPr marL="6350" marR="6350" marT="6350" marB="0"/>
                </a:tc>
                <a:extLst>
                  <a:ext uri="{0D108BD9-81ED-4DB2-BD59-A6C34878D82A}">
                    <a16:rowId xmlns:a16="http://schemas.microsoft.com/office/drawing/2014/main" val="1121043334"/>
                  </a:ext>
                </a:extLst>
              </a:tr>
              <a:tr h="234950">
                <a:tc>
                  <a:txBody>
                    <a:bodyPr/>
                    <a:lstStyle/>
                    <a:p>
                      <a:pPr algn="ctr" fontAlgn="t"/>
                      <a:r>
                        <a:rPr lang="en-US" sz="2400" u="none" strike="noStrike" dirty="0">
                          <a:effectLst/>
                          <a:latin typeface="Helvetica Neue"/>
                        </a:rPr>
                        <a:t>Tesla P100</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4.7 ~ 5.3 TFLOPS</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18.7 ~ 21.2 TFLOPS</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12GB or 16GB</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extLst>
                  <a:ext uri="{0D108BD9-81ED-4DB2-BD59-A6C34878D82A}">
                    <a16:rowId xmlns:a16="http://schemas.microsoft.com/office/drawing/2014/main" val="1318798576"/>
                  </a:ext>
                </a:extLst>
              </a:tr>
              <a:tr h="203200">
                <a:tc>
                  <a:txBody>
                    <a:bodyPr/>
                    <a:lstStyle/>
                    <a:p>
                      <a:pPr algn="ctr" fontAlgn="t"/>
                      <a:r>
                        <a:rPr lang="en-US" sz="2400" u="none" strike="noStrike">
                          <a:effectLst/>
                          <a:latin typeface="Helvetica Neue"/>
                        </a:rPr>
                        <a:t>Quadro GP100</a:t>
                      </a:r>
                      <a:endParaRPr lang="en-US" sz="2400" b="1" i="0" u="none" strike="noStrike">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a:effectLst/>
                          <a:latin typeface="Helvetica Neue"/>
                        </a:rPr>
                        <a:t>5.2 TFLOPS</a:t>
                      </a:r>
                      <a:endParaRPr lang="en-US" sz="2400" b="1" i="0" u="none" strike="noStrike">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20.7 TFLOPS</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16GB</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extLst>
                  <a:ext uri="{0D108BD9-81ED-4DB2-BD59-A6C34878D82A}">
                    <a16:rowId xmlns:a16="http://schemas.microsoft.com/office/drawing/2014/main" val="2553329299"/>
                  </a:ext>
                </a:extLst>
              </a:tr>
              <a:tr h="234950">
                <a:tc>
                  <a:txBody>
                    <a:bodyPr/>
                    <a:lstStyle/>
                    <a:p>
                      <a:pPr algn="ctr" fontAlgn="t"/>
                      <a:r>
                        <a:rPr lang="en-US" sz="2400" u="none" strike="noStrike" dirty="0">
                          <a:effectLst/>
                          <a:latin typeface="Helvetica Neue"/>
                        </a:rPr>
                        <a:t>Tesla V100</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solidFill>
                      <a:schemeClr val="accent4">
                        <a:lumMod val="40000"/>
                        <a:lumOff val="60000"/>
                      </a:schemeClr>
                    </a:solidFill>
                  </a:tcPr>
                </a:tc>
                <a:tc>
                  <a:txBody>
                    <a:bodyPr/>
                    <a:lstStyle/>
                    <a:p>
                      <a:pPr algn="ctr" fontAlgn="t"/>
                      <a:r>
                        <a:rPr lang="en-US" sz="2400" u="none" strike="noStrike" dirty="0">
                          <a:effectLst/>
                          <a:latin typeface="Helvetica Neue"/>
                        </a:rPr>
                        <a:t>7 ~ 7.8 TFLOPS</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solidFill>
                      <a:schemeClr val="accent4">
                        <a:lumMod val="40000"/>
                        <a:lumOff val="60000"/>
                      </a:schemeClr>
                    </a:solidFill>
                  </a:tcPr>
                </a:tc>
                <a:tc>
                  <a:txBody>
                    <a:bodyPr/>
                    <a:lstStyle/>
                    <a:p>
                      <a:pPr algn="ctr" fontAlgn="t"/>
                      <a:r>
                        <a:rPr lang="en-US" sz="2400" u="none" strike="noStrike" dirty="0">
                          <a:effectLst/>
                          <a:latin typeface="Helvetica Neue"/>
                        </a:rPr>
                        <a:t>28 ~31.4 TFLOPS</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solidFill>
                      <a:schemeClr val="accent4">
                        <a:lumMod val="40000"/>
                        <a:lumOff val="60000"/>
                      </a:schemeClr>
                    </a:solidFill>
                  </a:tcPr>
                </a:tc>
                <a:tc>
                  <a:txBody>
                    <a:bodyPr/>
                    <a:lstStyle/>
                    <a:p>
                      <a:pPr algn="ctr" fontAlgn="t"/>
                      <a:r>
                        <a:rPr lang="en-US" sz="2400" u="none" strike="noStrike" dirty="0">
                          <a:effectLst/>
                          <a:latin typeface="Helvetica Neue"/>
                        </a:rPr>
                        <a:t>16GB or 32GB</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solidFill>
                      <a:schemeClr val="accent4">
                        <a:lumMod val="40000"/>
                        <a:lumOff val="60000"/>
                      </a:schemeClr>
                    </a:solidFill>
                  </a:tcPr>
                </a:tc>
                <a:extLst>
                  <a:ext uri="{0D108BD9-81ED-4DB2-BD59-A6C34878D82A}">
                    <a16:rowId xmlns:a16="http://schemas.microsoft.com/office/drawing/2014/main" val="2195073604"/>
                  </a:ext>
                </a:extLst>
              </a:tr>
              <a:tr h="203200">
                <a:tc>
                  <a:txBody>
                    <a:bodyPr/>
                    <a:lstStyle/>
                    <a:p>
                      <a:pPr algn="ctr" fontAlgn="t"/>
                      <a:r>
                        <a:rPr lang="en-US" sz="2400" u="none" strike="noStrike" dirty="0">
                          <a:effectLst/>
                          <a:latin typeface="Helvetica Neue"/>
                        </a:rPr>
                        <a:t>Quadro GV100</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7.4 TFLOPS</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29.6 TFLOPS</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32GB</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extLst>
                  <a:ext uri="{0D108BD9-81ED-4DB2-BD59-A6C34878D82A}">
                    <a16:rowId xmlns:a16="http://schemas.microsoft.com/office/drawing/2014/main" val="2269005151"/>
                  </a:ext>
                </a:extLst>
              </a:tr>
              <a:tr h="234950">
                <a:tc>
                  <a:txBody>
                    <a:bodyPr/>
                    <a:lstStyle/>
                    <a:p>
                      <a:pPr algn="ctr" fontAlgn="t"/>
                      <a:r>
                        <a:rPr lang="en-US" sz="2400" u="none" strike="noStrike">
                          <a:effectLst/>
                          <a:latin typeface="Helvetica Neue"/>
                        </a:rPr>
                        <a:t>Quadro RTX 6000 and 8000</a:t>
                      </a:r>
                      <a:endParaRPr lang="en-US" sz="2400" b="1" i="0" u="none" strike="noStrike">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a:effectLst/>
                          <a:latin typeface="Helvetica Neue"/>
                        </a:rPr>
                        <a:t>~ 0.5 TFLOPS</a:t>
                      </a:r>
                      <a:endParaRPr lang="en-US" sz="2400" b="1" i="0" u="none" strike="noStrike">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32.6 TFLOPS</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24/48GB</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extLst>
                  <a:ext uri="{0D108BD9-81ED-4DB2-BD59-A6C34878D82A}">
                    <a16:rowId xmlns:a16="http://schemas.microsoft.com/office/drawing/2014/main" val="2318034092"/>
                  </a:ext>
                </a:extLst>
              </a:tr>
              <a:tr h="234950">
                <a:tc>
                  <a:txBody>
                    <a:bodyPr/>
                    <a:lstStyle/>
                    <a:p>
                      <a:pPr algn="ctr" fontAlgn="t"/>
                      <a:r>
                        <a:rPr lang="en-US" sz="2400" u="none" strike="noStrike">
                          <a:effectLst/>
                          <a:latin typeface="Helvetica Neue"/>
                        </a:rPr>
                        <a:t>Tesla T4</a:t>
                      </a:r>
                      <a:endParaRPr lang="en-US" sz="2400" b="1" i="0" u="none" strike="noStrike">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a:effectLst/>
                          <a:latin typeface="Helvetica Neue"/>
                        </a:rPr>
                        <a:t>estimated ~0.25 TFLOPS</a:t>
                      </a:r>
                      <a:endParaRPr lang="en-US" sz="2400" b="1" i="0" u="none" strike="noStrike">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a:effectLst/>
                          <a:latin typeface="Helvetica Neue"/>
                        </a:rPr>
                        <a:t>16.2 TFLOPS</a:t>
                      </a:r>
                      <a:endParaRPr lang="en-US" sz="2400" b="1" i="0" u="none" strike="noStrike">
                        <a:solidFill>
                          <a:srgbClr val="515151"/>
                        </a:solidFill>
                        <a:effectLst/>
                        <a:latin typeface="Helvetica Neue"/>
                        <a:ea typeface="等线" panose="02010600030101010101" pitchFamily="2" charset="-122"/>
                      </a:endParaRPr>
                    </a:p>
                  </a:txBody>
                  <a:tcPr marL="6350" marR="6350" marT="6350" marB="0"/>
                </a:tc>
                <a:tc>
                  <a:txBody>
                    <a:bodyPr/>
                    <a:lstStyle/>
                    <a:p>
                      <a:pPr algn="ctr" fontAlgn="t"/>
                      <a:r>
                        <a:rPr lang="en-US" sz="2400" u="none" strike="noStrike" dirty="0">
                          <a:effectLst/>
                          <a:latin typeface="Helvetica Neue"/>
                        </a:rPr>
                        <a:t>16GB</a:t>
                      </a:r>
                      <a:endParaRPr lang="en-US" sz="2400" b="1" i="0" u="none" strike="noStrike" dirty="0">
                        <a:solidFill>
                          <a:srgbClr val="515151"/>
                        </a:solidFill>
                        <a:effectLst/>
                        <a:latin typeface="Helvetica Neue"/>
                        <a:ea typeface="等线" panose="02010600030101010101" pitchFamily="2" charset="-122"/>
                      </a:endParaRPr>
                    </a:p>
                  </a:txBody>
                  <a:tcPr marL="6350" marR="6350" marT="6350" marB="0"/>
                </a:tc>
                <a:extLst>
                  <a:ext uri="{0D108BD9-81ED-4DB2-BD59-A6C34878D82A}">
                    <a16:rowId xmlns:a16="http://schemas.microsoft.com/office/drawing/2014/main" val="3000211800"/>
                  </a:ext>
                </a:extLst>
              </a:tr>
            </a:tbl>
          </a:graphicData>
        </a:graphic>
      </p:graphicFrame>
    </p:spTree>
    <p:extLst>
      <p:ext uri="{BB962C8B-B14F-4D97-AF65-F5344CB8AC3E}">
        <p14:creationId xmlns:p14="http://schemas.microsoft.com/office/powerpoint/2010/main" val="25379023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6AA920-031A-45ED-8555-019F3CB7B782}"/>
              </a:ext>
            </a:extLst>
          </p:cNvPr>
          <p:cNvSpPr>
            <a:spLocks noGrp="1"/>
          </p:cNvSpPr>
          <p:nvPr>
            <p:ph type="title"/>
          </p:nvPr>
        </p:nvSpPr>
        <p:spPr/>
        <p:txBody>
          <a:bodyPr>
            <a:normAutofit fontScale="90000"/>
          </a:bodyPr>
          <a:lstStyle/>
          <a:p>
            <a:r>
              <a:rPr lang="en-US" altLang="zh-CN" dirty="0"/>
              <a:t>CUDA</a:t>
            </a:r>
            <a:r>
              <a:rPr lang="zh-CN" altLang="en-US" dirty="0"/>
              <a:t> 加速效果</a:t>
            </a:r>
          </a:p>
        </p:txBody>
      </p:sp>
      <p:sp>
        <p:nvSpPr>
          <p:cNvPr id="3" name="内容占位符 2">
            <a:extLst>
              <a:ext uri="{FF2B5EF4-FFF2-40B4-BE49-F238E27FC236}">
                <a16:creationId xmlns:a16="http://schemas.microsoft.com/office/drawing/2014/main" id="{0C5314E6-1AC1-437F-BAE0-09BC10EBF3CE}"/>
              </a:ext>
            </a:extLst>
          </p:cNvPr>
          <p:cNvSpPr>
            <a:spLocks noGrp="1"/>
          </p:cNvSpPr>
          <p:nvPr>
            <p:ph idx="1"/>
          </p:nvPr>
        </p:nvSpPr>
        <p:spPr/>
        <p:txBody>
          <a:bodyPr/>
          <a:lstStyle/>
          <a:p>
            <a:r>
              <a:rPr lang="zh-CN" altLang="en-US" dirty="0"/>
              <a:t>选择你的硬件</a:t>
            </a:r>
            <a:endParaRPr lang="en-US" altLang="zh-CN" dirty="0"/>
          </a:p>
          <a:p>
            <a:pPr lvl="1"/>
            <a:r>
              <a:rPr lang="zh-CN" altLang="en-US" dirty="0"/>
              <a:t>性价比</a:t>
            </a:r>
          </a:p>
        </p:txBody>
      </p:sp>
      <p:sp>
        <p:nvSpPr>
          <p:cNvPr id="4" name="灯片编号占位符 3">
            <a:extLst>
              <a:ext uri="{FF2B5EF4-FFF2-40B4-BE49-F238E27FC236}">
                <a16:creationId xmlns:a16="http://schemas.microsoft.com/office/drawing/2014/main" id="{A4FBDE00-1FEC-4D3E-897E-560746EC6221}"/>
              </a:ext>
            </a:extLst>
          </p:cNvPr>
          <p:cNvSpPr>
            <a:spLocks noGrp="1"/>
          </p:cNvSpPr>
          <p:nvPr>
            <p:ph type="sldNum" sz="quarter" idx="12"/>
          </p:nvPr>
        </p:nvSpPr>
        <p:spPr/>
        <p:txBody>
          <a:bodyPr/>
          <a:lstStyle/>
          <a:p>
            <a:pPr>
              <a:defRPr/>
            </a:pPr>
            <a:fld id="{CA40A734-EF3B-425E-9970-80954DDB0807}" type="slidenum">
              <a:rPr lang="zh-CN" altLang="en-US" smtClean="0"/>
              <a:pPr>
                <a:defRPr/>
              </a:pPr>
              <a:t>65</a:t>
            </a:fld>
            <a:endParaRPr lang="zh-CN" altLang="en-US"/>
          </a:p>
        </p:txBody>
      </p:sp>
      <p:sp>
        <p:nvSpPr>
          <p:cNvPr id="5" name="AutoShape 2" descr="https://openbenchmarking.org/embed.php?i=1909299-AS-RTXSUPERC34&amp;sha=8e33fc3&amp;p=2">
            <a:extLst>
              <a:ext uri="{FF2B5EF4-FFF2-40B4-BE49-F238E27FC236}">
                <a16:creationId xmlns:a16="http://schemas.microsoft.com/office/drawing/2014/main" id="{7EB8BBEF-B827-442A-BF23-DB3855A80D7F}"/>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8ED61FA7-F62B-4E38-B938-DE6C24630C5E}"/>
              </a:ext>
            </a:extLst>
          </p:cNvPr>
          <p:cNvPicPr>
            <a:picLocks noChangeAspect="1"/>
          </p:cNvPicPr>
          <p:nvPr/>
        </p:nvPicPr>
        <p:blipFill>
          <a:blip r:embed="rId2"/>
          <a:stretch>
            <a:fillRect/>
          </a:stretch>
        </p:blipFill>
        <p:spPr>
          <a:xfrm>
            <a:off x="8755360" y="1490733"/>
            <a:ext cx="5197174" cy="6355965"/>
          </a:xfrm>
          <a:prstGeom prst="rect">
            <a:avLst/>
          </a:prstGeom>
        </p:spPr>
      </p:pic>
      <p:sp>
        <p:nvSpPr>
          <p:cNvPr id="10" name="文本框 9">
            <a:extLst>
              <a:ext uri="{FF2B5EF4-FFF2-40B4-BE49-F238E27FC236}">
                <a16:creationId xmlns:a16="http://schemas.microsoft.com/office/drawing/2014/main" id="{79C30322-1543-4186-97F0-97D6322C62B3}"/>
              </a:ext>
            </a:extLst>
          </p:cNvPr>
          <p:cNvSpPr txBox="1"/>
          <p:nvPr/>
        </p:nvSpPr>
        <p:spPr>
          <a:xfrm>
            <a:off x="11995720" y="2170584"/>
            <a:ext cx="2402389" cy="369332"/>
          </a:xfrm>
          <a:prstGeom prst="rect">
            <a:avLst/>
          </a:prstGeom>
          <a:noFill/>
        </p:spPr>
        <p:txBody>
          <a:bodyPr wrap="none" rtlCol="0">
            <a:spAutoFit/>
          </a:bodyPr>
          <a:lstStyle/>
          <a:p>
            <a:r>
              <a:rPr lang="zh-CN" altLang="en-US" dirty="0"/>
              <a:t>图片来自</a:t>
            </a:r>
            <a:r>
              <a:rPr lang="en-US" altLang="zh-CN" dirty="0"/>
              <a:t>Phoronix.com</a:t>
            </a:r>
            <a:endParaRPr lang="zh-CN" altLang="en-US" dirty="0"/>
          </a:p>
        </p:txBody>
      </p:sp>
      <p:pic>
        <p:nvPicPr>
          <p:cNvPr id="13" name="图片 12">
            <a:extLst>
              <a:ext uri="{FF2B5EF4-FFF2-40B4-BE49-F238E27FC236}">
                <a16:creationId xmlns:a16="http://schemas.microsoft.com/office/drawing/2014/main" id="{8BB35B1C-6F32-4B6A-A037-A40F2D0D45F6}"/>
              </a:ext>
            </a:extLst>
          </p:cNvPr>
          <p:cNvPicPr>
            <a:picLocks noChangeAspect="1"/>
          </p:cNvPicPr>
          <p:nvPr/>
        </p:nvPicPr>
        <p:blipFill>
          <a:blip r:embed="rId3"/>
          <a:stretch>
            <a:fillRect/>
          </a:stretch>
        </p:blipFill>
        <p:spPr>
          <a:xfrm>
            <a:off x="402432" y="2976554"/>
            <a:ext cx="7848872" cy="4522622"/>
          </a:xfrm>
          <a:prstGeom prst="rect">
            <a:avLst/>
          </a:prstGeom>
        </p:spPr>
      </p:pic>
      <p:sp>
        <p:nvSpPr>
          <p:cNvPr id="14" name="文本框 13">
            <a:extLst>
              <a:ext uri="{FF2B5EF4-FFF2-40B4-BE49-F238E27FC236}">
                <a16:creationId xmlns:a16="http://schemas.microsoft.com/office/drawing/2014/main" id="{84CC5A0D-637F-46F6-B755-C14FBDFF4FB6}"/>
              </a:ext>
            </a:extLst>
          </p:cNvPr>
          <p:cNvSpPr txBox="1"/>
          <p:nvPr/>
        </p:nvSpPr>
        <p:spPr>
          <a:xfrm>
            <a:off x="8755360" y="1110865"/>
            <a:ext cx="5143520" cy="369332"/>
          </a:xfrm>
          <a:prstGeom prst="rect">
            <a:avLst/>
          </a:prstGeom>
          <a:noFill/>
        </p:spPr>
        <p:txBody>
          <a:bodyPr wrap="square" rtlCol="0">
            <a:spAutoFit/>
          </a:bodyPr>
          <a:lstStyle/>
          <a:p>
            <a:pPr algn="ctr"/>
            <a:r>
              <a:rPr lang="en-US" altLang="zh-CN" dirty="0"/>
              <a:t>Performance per watt</a:t>
            </a:r>
            <a:endParaRPr lang="zh-CN" altLang="en-US" dirty="0"/>
          </a:p>
        </p:txBody>
      </p:sp>
      <p:sp>
        <p:nvSpPr>
          <p:cNvPr id="15" name="文本框 14">
            <a:extLst>
              <a:ext uri="{FF2B5EF4-FFF2-40B4-BE49-F238E27FC236}">
                <a16:creationId xmlns:a16="http://schemas.microsoft.com/office/drawing/2014/main" id="{BBADFC37-CB0C-4226-B483-DE0D215426C1}"/>
              </a:ext>
            </a:extLst>
          </p:cNvPr>
          <p:cNvSpPr txBox="1"/>
          <p:nvPr/>
        </p:nvSpPr>
        <p:spPr>
          <a:xfrm>
            <a:off x="767208" y="7470802"/>
            <a:ext cx="5688632" cy="369332"/>
          </a:xfrm>
          <a:prstGeom prst="rect">
            <a:avLst/>
          </a:prstGeom>
          <a:noFill/>
        </p:spPr>
        <p:txBody>
          <a:bodyPr wrap="square" rtlCol="0">
            <a:spAutoFit/>
          </a:bodyPr>
          <a:lstStyle/>
          <a:p>
            <a:r>
              <a:rPr lang="zh-CN" altLang="en-US" dirty="0"/>
              <a:t>图片来自</a:t>
            </a:r>
            <a:r>
              <a:rPr lang="en-US" altLang="zh-CN" dirty="0"/>
              <a:t>Tim </a:t>
            </a:r>
            <a:r>
              <a:rPr lang="en-US" altLang="zh-CN" dirty="0" err="1"/>
              <a:t>Dettmers</a:t>
            </a:r>
            <a:endParaRPr lang="zh-CN" altLang="en-US" dirty="0"/>
          </a:p>
        </p:txBody>
      </p:sp>
    </p:spTree>
    <p:extLst>
      <p:ext uri="{BB962C8B-B14F-4D97-AF65-F5344CB8AC3E}">
        <p14:creationId xmlns:p14="http://schemas.microsoft.com/office/powerpoint/2010/main" val="3685835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6AA920-031A-45ED-8555-019F3CB7B782}"/>
              </a:ext>
            </a:extLst>
          </p:cNvPr>
          <p:cNvSpPr>
            <a:spLocks noGrp="1"/>
          </p:cNvSpPr>
          <p:nvPr>
            <p:ph type="title"/>
          </p:nvPr>
        </p:nvSpPr>
        <p:spPr/>
        <p:txBody>
          <a:bodyPr>
            <a:normAutofit fontScale="90000"/>
          </a:bodyPr>
          <a:lstStyle/>
          <a:p>
            <a:r>
              <a:rPr lang="en-US" altLang="zh-CN" dirty="0"/>
              <a:t>CUDA</a:t>
            </a:r>
            <a:r>
              <a:rPr lang="zh-CN" altLang="en-US" dirty="0"/>
              <a:t> 加速效果</a:t>
            </a:r>
          </a:p>
        </p:txBody>
      </p:sp>
      <p:sp>
        <p:nvSpPr>
          <p:cNvPr id="3" name="内容占位符 2">
            <a:extLst>
              <a:ext uri="{FF2B5EF4-FFF2-40B4-BE49-F238E27FC236}">
                <a16:creationId xmlns:a16="http://schemas.microsoft.com/office/drawing/2014/main" id="{0C5314E6-1AC1-437F-BAE0-09BC10EBF3CE}"/>
              </a:ext>
            </a:extLst>
          </p:cNvPr>
          <p:cNvSpPr>
            <a:spLocks noGrp="1"/>
          </p:cNvSpPr>
          <p:nvPr>
            <p:ph idx="1"/>
          </p:nvPr>
        </p:nvSpPr>
        <p:spPr/>
        <p:txBody>
          <a:bodyPr/>
          <a:lstStyle/>
          <a:p>
            <a:r>
              <a:rPr lang="zh-CN" altLang="en-US" dirty="0"/>
              <a:t>选择你的硬件</a:t>
            </a:r>
            <a:endParaRPr lang="en-US" altLang="zh-CN" dirty="0"/>
          </a:p>
          <a:p>
            <a:pPr lvl="1"/>
            <a:r>
              <a:rPr lang="zh-CN" altLang="en-US" dirty="0"/>
              <a:t>多</a:t>
            </a:r>
            <a:r>
              <a:rPr lang="en-US" altLang="zh-CN" dirty="0">
                <a:latin typeface="Helvetica Neue"/>
              </a:rPr>
              <a:t>GPU</a:t>
            </a:r>
            <a:r>
              <a:rPr lang="zh-CN" altLang="en-US" dirty="0"/>
              <a:t>并行能力</a:t>
            </a:r>
          </a:p>
        </p:txBody>
      </p:sp>
      <p:sp>
        <p:nvSpPr>
          <p:cNvPr id="4" name="灯片编号占位符 3">
            <a:extLst>
              <a:ext uri="{FF2B5EF4-FFF2-40B4-BE49-F238E27FC236}">
                <a16:creationId xmlns:a16="http://schemas.microsoft.com/office/drawing/2014/main" id="{A4FBDE00-1FEC-4D3E-897E-560746EC6221}"/>
              </a:ext>
            </a:extLst>
          </p:cNvPr>
          <p:cNvSpPr>
            <a:spLocks noGrp="1"/>
          </p:cNvSpPr>
          <p:nvPr>
            <p:ph type="sldNum" sz="quarter" idx="12"/>
          </p:nvPr>
        </p:nvSpPr>
        <p:spPr/>
        <p:txBody>
          <a:bodyPr/>
          <a:lstStyle/>
          <a:p>
            <a:pPr>
              <a:defRPr/>
            </a:pPr>
            <a:fld id="{CA40A734-EF3B-425E-9970-80954DDB0807}" type="slidenum">
              <a:rPr lang="zh-CN" altLang="en-US" smtClean="0"/>
              <a:pPr>
                <a:defRPr/>
              </a:pPr>
              <a:t>66</a:t>
            </a:fld>
            <a:endParaRPr lang="zh-CN" altLang="en-US"/>
          </a:p>
        </p:txBody>
      </p:sp>
      <p:sp>
        <p:nvSpPr>
          <p:cNvPr id="5" name="AutoShape 2" descr="https://openbenchmarking.org/embed.php?i=1909299-AS-RTXSUPERC34&amp;sha=8e33fc3&amp;p=2">
            <a:extLst>
              <a:ext uri="{FF2B5EF4-FFF2-40B4-BE49-F238E27FC236}">
                <a16:creationId xmlns:a16="http://schemas.microsoft.com/office/drawing/2014/main" id="{7EB8BBEF-B827-442A-BF23-DB3855A80D7F}"/>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0F517690-6ED7-4AEE-BEB8-1F5068FCEDF6}"/>
              </a:ext>
            </a:extLst>
          </p:cNvPr>
          <p:cNvPicPr>
            <a:picLocks noChangeAspect="1"/>
          </p:cNvPicPr>
          <p:nvPr/>
        </p:nvPicPr>
        <p:blipFill>
          <a:blip r:embed="rId3"/>
          <a:stretch>
            <a:fillRect/>
          </a:stretch>
        </p:blipFill>
        <p:spPr>
          <a:xfrm>
            <a:off x="1786372" y="2674640"/>
            <a:ext cx="11362456" cy="5284996"/>
          </a:xfrm>
          <a:prstGeom prst="rect">
            <a:avLst/>
          </a:prstGeom>
        </p:spPr>
      </p:pic>
      <p:sp>
        <p:nvSpPr>
          <p:cNvPr id="10" name="文本框 9">
            <a:extLst>
              <a:ext uri="{FF2B5EF4-FFF2-40B4-BE49-F238E27FC236}">
                <a16:creationId xmlns:a16="http://schemas.microsoft.com/office/drawing/2014/main" id="{26558C1B-F77E-4D78-A2C2-9870A58DC540}"/>
              </a:ext>
            </a:extLst>
          </p:cNvPr>
          <p:cNvSpPr txBox="1"/>
          <p:nvPr/>
        </p:nvSpPr>
        <p:spPr>
          <a:xfrm>
            <a:off x="12192000" y="7351399"/>
            <a:ext cx="2273828" cy="369332"/>
          </a:xfrm>
          <a:prstGeom prst="rect">
            <a:avLst/>
          </a:prstGeom>
          <a:noFill/>
        </p:spPr>
        <p:txBody>
          <a:bodyPr wrap="none" rtlCol="0">
            <a:spAutoFit/>
          </a:bodyPr>
          <a:lstStyle/>
          <a:p>
            <a:r>
              <a:rPr lang="zh-CN" altLang="en-US" dirty="0"/>
              <a:t>图片来自</a:t>
            </a:r>
            <a:r>
              <a:rPr lang="en-US" altLang="zh-CN" dirty="0" err="1"/>
              <a:t>LambdaLabs</a:t>
            </a:r>
            <a:endParaRPr lang="zh-CN" altLang="en-US" dirty="0"/>
          </a:p>
        </p:txBody>
      </p:sp>
    </p:spTree>
    <p:extLst>
      <p:ext uri="{BB962C8B-B14F-4D97-AF65-F5344CB8AC3E}">
        <p14:creationId xmlns:p14="http://schemas.microsoft.com/office/powerpoint/2010/main" val="22013903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41A7-7E0C-104D-BF98-4AE082E97497}"/>
              </a:ext>
            </a:extLst>
          </p:cNvPr>
          <p:cNvSpPr>
            <a:spLocks noGrp="1"/>
          </p:cNvSpPr>
          <p:nvPr>
            <p:ph type="title"/>
          </p:nvPr>
        </p:nvSpPr>
        <p:spPr/>
        <p:txBody>
          <a:bodyPr>
            <a:normAutofit fontScale="90000"/>
          </a:bodyPr>
          <a:lstStyle/>
          <a:p>
            <a:r>
              <a:rPr lang="zh-CN" altLang="en-US" dirty="0"/>
              <a:t>课程概要</a:t>
            </a:r>
            <a:endParaRPr lang="en-US" dirty="0"/>
          </a:p>
        </p:txBody>
      </p:sp>
      <p:sp>
        <p:nvSpPr>
          <p:cNvPr id="3" name="Content Placeholder 2">
            <a:extLst>
              <a:ext uri="{FF2B5EF4-FFF2-40B4-BE49-F238E27FC236}">
                <a16:creationId xmlns:a16="http://schemas.microsoft.com/office/drawing/2014/main" id="{24EA8D66-BB45-7C42-B091-7995F3583650}"/>
              </a:ext>
            </a:extLst>
          </p:cNvPr>
          <p:cNvSpPr>
            <a:spLocks noGrp="1"/>
          </p:cNvSpPr>
          <p:nvPr>
            <p:ph idx="1"/>
          </p:nvPr>
        </p:nvSpPr>
        <p:spPr/>
        <p:txBody>
          <a:bodyPr/>
          <a:lstStyle/>
          <a:p>
            <a:r>
              <a:rPr lang="en-US" altLang="zh-CN"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History of GPU</a:t>
            </a:r>
            <a:endParaRPr lang="en-US" altLang="zh-CN"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dirty="0">
                <a:latin typeface="Helvetica Neue" panose="02000503000000020004" pitchFamily="2" charset="0"/>
                <a:ea typeface="Helvetica Neue" panose="02000503000000020004" pitchFamily="2" charset="0"/>
                <a:cs typeface="Helvetica Neue" panose="02000503000000020004" pitchFamily="2" charset="0"/>
              </a:rPr>
              <a:t>Why</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cs typeface="Helvetica Neue" panose="02000503000000020004" pitchFamily="2" charset="0"/>
              </a:rPr>
              <a:t>GPU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CUDA)</a:t>
            </a:r>
            <a:r>
              <a:rPr lang="zh-CN" altLang="en-US" dirty="0"/>
              <a:t>？</a:t>
            </a:r>
            <a:endParaRPr lang="en-US" altLang="zh-CN" dirty="0"/>
          </a:p>
          <a:p>
            <a:r>
              <a:rPr lang="en-US" altLang="zh-CN" dirty="0">
                <a:latin typeface="Helvetica Neue" panose="02000503000000020004" pitchFamily="2" charset="0"/>
                <a:ea typeface="Helvetica Neue" panose="02000503000000020004" pitchFamily="2" charset="0"/>
                <a:cs typeface="Helvetica Neue" panose="02000503000000020004" pitchFamily="2" charset="0"/>
              </a:rPr>
              <a:t>CUDA</a:t>
            </a:r>
            <a:r>
              <a:rPr lang="zh-CN" altLang="en-US" dirty="0"/>
              <a:t>加速效果</a:t>
            </a:r>
            <a:endParaRPr lang="en-US" altLang="zh-CN" dirty="0"/>
          </a:p>
          <a:p>
            <a:r>
              <a:rPr lang="zh-CN" altLang="en-US" dirty="0">
                <a:solidFill>
                  <a:srgbClr val="C00000"/>
                </a:solidFill>
              </a:rPr>
              <a:t>安装与项目创建</a:t>
            </a:r>
            <a:endParaRPr lang="en-US" altLang="zh-CN" dirty="0">
              <a:solidFill>
                <a:srgbClr val="C00000"/>
              </a:solidFill>
            </a:endParaRPr>
          </a:p>
          <a:p>
            <a:endParaRPr lang="en-US" dirty="0"/>
          </a:p>
        </p:txBody>
      </p:sp>
      <p:sp>
        <p:nvSpPr>
          <p:cNvPr id="4" name="Slide Number Placeholder 3">
            <a:extLst>
              <a:ext uri="{FF2B5EF4-FFF2-40B4-BE49-F238E27FC236}">
                <a16:creationId xmlns:a16="http://schemas.microsoft.com/office/drawing/2014/main" id="{04A6816E-9D35-F346-9371-8373DB6E66EF}"/>
              </a:ext>
            </a:extLst>
          </p:cNvPr>
          <p:cNvSpPr>
            <a:spLocks noGrp="1"/>
          </p:cNvSpPr>
          <p:nvPr>
            <p:ph type="sldNum" sz="quarter" idx="12"/>
          </p:nvPr>
        </p:nvSpPr>
        <p:spPr/>
        <p:txBody>
          <a:bodyPr/>
          <a:lstStyle/>
          <a:p>
            <a:pPr>
              <a:defRPr/>
            </a:pPr>
            <a:fld id="{CA40A734-EF3B-425E-9970-80954DDB0807}" type="slidenum">
              <a:rPr lang="zh-CN" altLang="en-US" smtClean="0"/>
              <a:pPr>
                <a:defRPr/>
              </a:pPr>
              <a:t>67</a:t>
            </a:fld>
            <a:endParaRPr lang="zh-CN" altLang="en-US"/>
          </a:p>
        </p:txBody>
      </p:sp>
    </p:spTree>
    <p:extLst>
      <p:ext uri="{BB962C8B-B14F-4D97-AF65-F5344CB8AC3E}">
        <p14:creationId xmlns:p14="http://schemas.microsoft.com/office/powerpoint/2010/main" val="26674657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220E-556F-334D-B345-3B9F8D96657A}"/>
              </a:ext>
            </a:extLst>
          </p:cNvPr>
          <p:cNvSpPr>
            <a:spLocks noGrp="1"/>
          </p:cNvSpPr>
          <p:nvPr>
            <p:ph type="title"/>
          </p:nvPr>
        </p:nvSpPr>
        <p:spPr/>
        <p:txBody>
          <a:bodyPr>
            <a:normAutofit fontScale="90000"/>
          </a:bodyPr>
          <a:lstStyle/>
          <a:p>
            <a:r>
              <a:rPr lang="zh-CN" altLang="en-US" dirty="0"/>
              <a:t>安装</a:t>
            </a:r>
            <a:endParaRPr lang="en-US" dirty="0"/>
          </a:p>
        </p:txBody>
      </p:sp>
      <p:sp>
        <p:nvSpPr>
          <p:cNvPr id="3" name="Content Placeholder 2">
            <a:extLst>
              <a:ext uri="{FF2B5EF4-FFF2-40B4-BE49-F238E27FC236}">
                <a16:creationId xmlns:a16="http://schemas.microsoft.com/office/drawing/2014/main" id="{1909587A-FB53-D444-BB1D-2CD6AFDADC0A}"/>
              </a:ext>
            </a:extLst>
          </p:cNvPr>
          <p:cNvSpPr>
            <a:spLocks noGrp="1"/>
          </p:cNvSpPr>
          <p:nvPr>
            <p:ph idx="1"/>
          </p:nvPr>
        </p:nvSpPr>
        <p:spPr/>
        <p:txBody>
          <a:bodyPr/>
          <a:lstStyle/>
          <a:p>
            <a:r>
              <a:rPr lang="zh-CN" altLang="en-US" dirty="0">
                <a:latin typeface="+mj-ea"/>
                <a:ea typeface="+mj-ea"/>
              </a:rPr>
              <a:t>下载</a:t>
            </a:r>
            <a:r>
              <a:rPr lang="en-US" altLang="zh-CN" dirty="0">
                <a:latin typeface="+mj-ea"/>
                <a:ea typeface="+mj-ea"/>
              </a:rPr>
              <a:t>CUDA</a:t>
            </a:r>
            <a:r>
              <a:rPr lang="zh-CN" altLang="en-US" dirty="0">
                <a:latin typeface="+mj-ea"/>
                <a:ea typeface="+mj-ea"/>
              </a:rPr>
              <a:t> </a:t>
            </a:r>
            <a:r>
              <a:rPr lang="en-US" altLang="zh-CN" dirty="0">
                <a:latin typeface="+mj-ea"/>
                <a:ea typeface="+mj-ea"/>
              </a:rPr>
              <a:t>Toolkit</a:t>
            </a:r>
          </a:p>
          <a:p>
            <a:pPr lvl="1"/>
            <a:r>
              <a:rPr lang="zh-CN" altLang="en-US" dirty="0">
                <a:latin typeface="+mj-ea"/>
                <a:ea typeface="+mj-ea"/>
              </a:rPr>
              <a:t>下载地址：</a:t>
            </a:r>
            <a:r>
              <a:rPr lang="en-US" dirty="0"/>
              <a:t> </a:t>
            </a:r>
            <a:r>
              <a:rPr lang="en-US" u="sng" dirty="0">
                <a:hlinkClick r:id="rId3"/>
              </a:rPr>
              <a:t>http://developer.nvidia.com/cuda-downloads</a:t>
            </a:r>
            <a:endParaRPr lang="en-US" u="sng" dirty="0"/>
          </a:p>
          <a:p>
            <a:pPr lvl="1"/>
            <a:r>
              <a:rPr lang="en-US" altLang="zh-CN" dirty="0">
                <a:latin typeface="+mj-ea"/>
                <a:ea typeface="+mj-ea"/>
              </a:rPr>
              <a:t>Toolkit</a:t>
            </a:r>
          </a:p>
          <a:p>
            <a:pPr lvl="2"/>
            <a:r>
              <a:rPr lang="en-US" altLang="zh-CN" dirty="0" err="1">
                <a:latin typeface="+mj-ea"/>
                <a:ea typeface="+mj-ea"/>
              </a:rPr>
              <a:t>nvcc</a:t>
            </a:r>
            <a:r>
              <a:rPr lang="zh-CN" altLang="en-US" dirty="0">
                <a:latin typeface="+mj-ea"/>
                <a:ea typeface="+mj-ea"/>
              </a:rPr>
              <a:t> 编译器</a:t>
            </a:r>
            <a:endParaRPr lang="en-US" altLang="zh-CN" dirty="0">
              <a:latin typeface="+mj-ea"/>
              <a:ea typeface="+mj-ea"/>
            </a:endParaRPr>
          </a:p>
          <a:p>
            <a:pPr lvl="2"/>
            <a:r>
              <a:rPr lang="en-US" altLang="zh-CN" dirty="0">
                <a:latin typeface="+mj-ea"/>
                <a:ea typeface="+mj-ea"/>
              </a:rPr>
              <a:t>visual</a:t>
            </a:r>
            <a:r>
              <a:rPr lang="zh-CN" altLang="en-US" dirty="0">
                <a:latin typeface="+mj-ea"/>
                <a:ea typeface="+mj-ea"/>
              </a:rPr>
              <a:t> </a:t>
            </a:r>
            <a:r>
              <a:rPr lang="en-US" altLang="zh-CN" dirty="0">
                <a:latin typeface="+mj-ea"/>
                <a:ea typeface="+mj-ea"/>
              </a:rPr>
              <a:t>profiler</a:t>
            </a:r>
          </a:p>
          <a:p>
            <a:pPr lvl="2"/>
            <a:r>
              <a:rPr lang="en-US" altLang="zh-CN" dirty="0">
                <a:latin typeface="+mj-ea"/>
                <a:ea typeface="+mj-ea"/>
              </a:rPr>
              <a:t>visual</a:t>
            </a:r>
            <a:r>
              <a:rPr lang="zh-CN" altLang="en-US" dirty="0">
                <a:latin typeface="+mj-ea"/>
                <a:ea typeface="+mj-ea"/>
              </a:rPr>
              <a:t> </a:t>
            </a:r>
            <a:r>
              <a:rPr lang="en-US" altLang="zh-CN" dirty="0">
                <a:latin typeface="+mj-ea"/>
                <a:ea typeface="+mj-ea"/>
              </a:rPr>
              <a:t>studio</a:t>
            </a:r>
            <a:r>
              <a:rPr lang="zh-CN" altLang="en-US" dirty="0">
                <a:latin typeface="+mj-ea"/>
                <a:ea typeface="+mj-ea"/>
              </a:rPr>
              <a:t> </a:t>
            </a:r>
            <a:r>
              <a:rPr lang="en-US" altLang="zh-CN" dirty="0">
                <a:latin typeface="+mj-ea"/>
                <a:ea typeface="+mj-ea"/>
              </a:rPr>
              <a:t>integration</a:t>
            </a:r>
            <a:r>
              <a:rPr lang="zh-CN" altLang="en-US" dirty="0">
                <a:latin typeface="+mj-ea"/>
                <a:ea typeface="+mj-ea"/>
              </a:rPr>
              <a:t> </a:t>
            </a:r>
            <a:r>
              <a:rPr lang="en-US" altLang="zh-CN" dirty="0">
                <a:latin typeface="+mj-ea"/>
                <a:ea typeface="+mj-ea"/>
              </a:rPr>
              <a:t>(windows)</a:t>
            </a:r>
          </a:p>
          <a:p>
            <a:pPr lvl="1"/>
            <a:r>
              <a:rPr lang="en-US" altLang="zh-CN" dirty="0">
                <a:latin typeface="+mj-ea"/>
                <a:ea typeface="+mj-ea"/>
              </a:rPr>
              <a:t>Samples</a:t>
            </a:r>
          </a:p>
          <a:p>
            <a:pPr lvl="2"/>
            <a:r>
              <a:rPr lang="zh-CN" altLang="en-US" dirty="0">
                <a:latin typeface="+mj-ea"/>
                <a:ea typeface="+mj-ea"/>
              </a:rPr>
              <a:t>基本功能：</a:t>
            </a:r>
            <a:r>
              <a:rPr lang="en-US" altLang="zh-CN" dirty="0">
                <a:latin typeface="+mj-ea"/>
                <a:ea typeface="+mj-ea"/>
              </a:rPr>
              <a:t>device</a:t>
            </a:r>
            <a:r>
              <a:rPr lang="zh-CN" altLang="en-US" dirty="0">
                <a:latin typeface="+mj-ea"/>
                <a:ea typeface="+mj-ea"/>
              </a:rPr>
              <a:t> </a:t>
            </a:r>
            <a:r>
              <a:rPr lang="en-US" altLang="zh-CN" dirty="0">
                <a:latin typeface="+mj-ea"/>
                <a:ea typeface="+mj-ea"/>
              </a:rPr>
              <a:t>query</a:t>
            </a:r>
            <a:r>
              <a:rPr lang="zh-CN" altLang="en-US" dirty="0">
                <a:latin typeface="+mj-ea"/>
                <a:ea typeface="+mj-ea"/>
              </a:rPr>
              <a:t>、</a:t>
            </a:r>
            <a:r>
              <a:rPr lang="en-US" altLang="zh-CN" dirty="0">
                <a:latin typeface="+mj-ea"/>
                <a:ea typeface="+mj-ea"/>
              </a:rPr>
              <a:t>band</a:t>
            </a:r>
            <a:r>
              <a:rPr lang="zh-CN" altLang="en-US" dirty="0">
                <a:latin typeface="+mj-ea"/>
                <a:ea typeface="+mj-ea"/>
              </a:rPr>
              <a:t> </a:t>
            </a:r>
            <a:r>
              <a:rPr lang="en-US" altLang="zh-CN" dirty="0">
                <a:latin typeface="+mj-ea"/>
                <a:ea typeface="+mj-ea"/>
              </a:rPr>
              <a:t>width</a:t>
            </a:r>
            <a:r>
              <a:rPr lang="zh-CN" altLang="en-US" dirty="0">
                <a:latin typeface="+mj-ea"/>
                <a:ea typeface="+mj-ea"/>
              </a:rPr>
              <a:t> </a:t>
            </a:r>
            <a:r>
              <a:rPr lang="en-US" altLang="zh-CN" dirty="0">
                <a:latin typeface="+mj-ea"/>
                <a:ea typeface="+mj-ea"/>
              </a:rPr>
              <a:t>query</a:t>
            </a:r>
            <a:r>
              <a:rPr lang="zh-CN" altLang="en-US" dirty="0">
                <a:latin typeface="+mj-ea"/>
                <a:ea typeface="+mj-ea"/>
              </a:rPr>
              <a:t>等</a:t>
            </a:r>
            <a:endParaRPr lang="en-US" altLang="zh-CN" dirty="0">
              <a:latin typeface="+mj-ea"/>
              <a:ea typeface="+mj-ea"/>
            </a:endParaRPr>
          </a:p>
          <a:p>
            <a:pPr lvl="2"/>
            <a:r>
              <a:rPr lang="zh-CN" altLang="en-US" dirty="0">
                <a:latin typeface="+mj-ea"/>
                <a:ea typeface="+mj-ea"/>
              </a:rPr>
              <a:t>线性系统：</a:t>
            </a:r>
            <a:r>
              <a:rPr lang="en-US" altLang="zh-CN" dirty="0">
                <a:latin typeface="+mj-ea"/>
                <a:ea typeface="+mj-ea"/>
              </a:rPr>
              <a:t>QR</a:t>
            </a:r>
            <a:r>
              <a:rPr lang="zh-CN" altLang="en-US" dirty="0">
                <a:latin typeface="+mj-ea"/>
                <a:ea typeface="+mj-ea"/>
              </a:rPr>
              <a:t> </a:t>
            </a:r>
            <a:r>
              <a:rPr lang="en-US" altLang="zh-CN" dirty="0">
                <a:latin typeface="+mj-ea"/>
                <a:ea typeface="+mj-ea"/>
              </a:rPr>
              <a:t>factorization,</a:t>
            </a:r>
            <a:r>
              <a:rPr lang="zh-CN" altLang="en-US" dirty="0">
                <a:latin typeface="+mj-ea"/>
                <a:ea typeface="+mj-ea"/>
              </a:rPr>
              <a:t> </a:t>
            </a:r>
            <a:r>
              <a:rPr lang="en-US" altLang="zh-CN" dirty="0">
                <a:latin typeface="+mj-ea"/>
                <a:ea typeface="+mj-ea"/>
              </a:rPr>
              <a:t>LU</a:t>
            </a:r>
            <a:r>
              <a:rPr lang="zh-CN" altLang="en-US" dirty="0">
                <a:latin typeface="+mj-ea"/>
                <a:ea typeface="+mj-ea"/>
              </a:rPr>
              <a:t> </a:t>
            </a:r>
            <a:r>
              <a:rPr lang="en-US" altLang="zh-CN" dirty="0">
                <a:latin typeface="+mj-ea"/>
                <a:ea typeface="+mj-ea"/>
              </a:rPr>
              <a:t>decomposition</a:t>
            </a:r>
            <a:r>
              <a:rPr lang="zh-CN" altLang="en-US" dirty="0">
                <a:latin typeface="+mj-ea"/>
                <a:ea typeface="+mj-ea"/>
              </a:rPr>
              <a:t>等</a:t>
            </a:r>
            <a:endParaRPr lang="en-US" altLang="zh-CN" dirty="0">
              <a:latin typeface="+mj-ea"/>
              <a:ea typeface="+mj-ea"/>
            </a:endParaRPr>
          </a:p>
          <a:p>
            <a:pPr lvl="2"/>
            <a:r>
              <a:rPr lang="zh-CN" altLang="en-US" sz="2800" dirty="0">
                <a:latin typeface="+mj-ea"/>
                <a:ea typeface="+mj-ea"/>
              </a:rPr>
              <a:t>图算法：最短路径、</a:t>
            </a:r>
            <a:r>
              <a:rPr lang="en-US" altLang="zh-CN" sz="2800" dirty="0">
                <a:latin typeface="+mj-ea"/>
                <a:ea typeface="+mj-ea"/>
              </a:rPr>
              <a:t>PageRank</a:t>
            </a:r>
            <a:r>
              <a:rPr lang="zh-CN" altLang="en-US" sz="2800" dirty="0">
                <a:latin typeface="+mj-ea"/>
                <a:ea typeface="+mj-ea"/>
              </a:rPr>
              <a:t>等</a:t>
            </a:r>
            <a:endParaRPr lang="en-US" altLang="zh-CN" sz="2800" dirty="0">
              <a:latin typeface="+mj-ea"/>
              <a:ea typeface="+mj-ea"/>
            </a:endParaRPr>
          </a:p>
          <a:p>
            <a:pPr lvl="2"/>
            <a:r>
              <a:rPr lang="zh-CN" altLang="en-US" sz="2800" dirty="0">
                <a:latin typeface="+mj-ea"/>
                <a:ea typeface="+mj-ea"/>
              </a:rPr>
              <a:t>模拟：粒子系统、</a:t>
            </a:r>
            <a:r>
              <a:rPr lang="en-US" altLang="zh-CN" sz="2800" dirty="0">
                <a:latin typeface="+mj-ea"/>
                <a:ea typeface="+mj-ea"/>
              </a:rPr>
              <a:t>ray</a:t>
            </a:r>
            <a:r>
              <a:rPr lang="zh-CN" altLang="en-US" sz="2800" dirty="0">
                <a:latin typeface="+mj-ea"/>
                <a:ea typeface="+mj-ea"/>
              </a:rPr>
              <a:t> </a:t>
            </a:r>
            <a:r>
              <a:rPr lang="en-US" altLang="zh-CN" sz="2800" dirty="0">
                <a:latin typeface="+mj-ea"/>
                <a:ea typeface="+mj-ea"/>
              </a:rPr>
              <a:t>tracing</a:t>
            </a:r>
            <a:r>
              <a:rPr lang="zh-CN" altLang="en-US" sz="2800" dirty="0">
                <a:latin typeface="+mj-ea"/>
                <a:ea typeface="+mj-ea"/>
              </a:rPr>
              <a:t>等</a:t>
            </a:r>
            <a:endParaRPr lang="en-US" sz="2800" dirty="0">
              <a:latin typeface="+mj-ea"/>
              <a:ea typeface="+mj-ea"/>
            </a:endParaRPr>
          </a:p>
          <a:p>
            <a:pPr lvl="1"/>
            <a:r>
              <a:rPr lang="zh-CN" altLang="en-US" sz="2880" dirty="0">
                <a:latin typeface="+mj-ea"/>
                <a:ea typeface="+mj-ea"/>
              </a:rPr>
              <a:t>显卡驱动</a:t>
            </a:r>
            <a:endParaRPr lang="en-US" sz="2880" dirty="0">
              <a:latin typeface="+mj-ea"/>
              <a:ea typeface="+mj-ea"/>
            </a:endParaRPr>
          </a:p>
        </p:txBody>
      </p:sp>
      <p:sp>
        <p:nvSpPr>
          <p:cNvPr id="4" name="Slide Number Placeholder 3">
            <a:extLst>
              <a:ext uri="{FF2B5EF4-FFF2-40B4-BE49-F238E27FC236}">
                <a16:creationId xmlns:a16="http://schemas.microsoft.com/office/drawing/2014/main" id="{799C0645-DF7C-6F47-A347-0E7F10A033C8}"/>
              </a:ext>
            </a:extLst>
          </p:cNvPr>
          <p:cNvSpPr>
            <a:spLocks noGrp="1"/>
          </p:cNvSpPr>
          <p:nvPr>
            <p:ph type="sldNum" sz="quarter" idx="12"/>
          </p:nvPr>
        </p:nvSpPr>
        <p:spPr/>
        <p:txBody>
          <a:bodyPr/>
          <a:lstStyle/>
          <a:p>
            <a:pPr>
              <a:defRPr/>
            </a:pPr>
            <a:fld id="{CA40A734-EF3B-425E-9970-80954DDB0807}" type="slidenum">
              <a:rPr lang="zh-CN" altLang="en-US" smtClean="0"/>
              <a:pPr>
                <a:defRPr/>
              </a:pPr>
              <a:t>68</a:t>
            </a:fld>
            <a:endParaRPr lang="zh-CN" altLang="en-US"/>
          </a:p>
        </p:txBody>
      </p:sp>
    </p:spTree>
    <p:extLst>
      <p:ext uri="{BB962C8B-B14F-4D97-AF65-F5344CB8AC3E}">
        <p14:creationId xmlns:p14="http://schemas.microsoft.com/office/powerpoint/2010/main" val="21435915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220E-556F-334D-B345-3B9F8D96657A}"/>
              </a:ext>
            </a:extLst>
          </p:cNvPr>
          <p:cNvSpPr>
            <a:spLocks noGrp="1"/>
          </p:cNvSpPr>
          <p:nvPr>
            <p:ph type="title"/>
          </p:nvPr>
        </p:nvSpPr>
        <p:spPr/>
        <p:txBody>
          <a:bodyPr>
            <a:normAutofit fontScale="90000"/>
          </a:bodyPr>
          <a:lstStyle/>
          <a:p>
            <a:r>
              <a:rPr lang="zh-CN" altLang="en-US" dirty="0"/>
              <a:t>安装</a:t>
            </a:r>
            <a:endParaRPr lang="en-US" dirty="0"/>
          </a:p>
        </p:txBody>
      </p:sp>
      <p:sp>
        <p:nvSpPr>
          <p:cNvPr id="3" name="Content Placeholder 2">
            <a:extLst>
              <a:ext uri="{FF2B5EF4-FFF2-40B4-BE49-F238E27FC236}">
                <a16:creationId xmlns:a16="http://schemas.microsoft.com/office/drawing/2014/main" id="{1909587A-FB53-D444-BB1D-2CD6AFDADC0A}"/>
              </a:ext>
            </a:extLst>
          </p:cNvPr>
          <p:cNvSpPr>
            <a:spLocks noGrp="1"/>
          </p:cNvSpPr>
          <p:nvPr>
            <p:ph idx="1"/>
          </p:nvPr>
        </p:nvSpPr>
        <p:spPr/>
        <p:txBody>
          <a:bodyPr/>
          <a:lstStyle/>
          <a:p>
            <a:r>
              <a:rPr lang="zh-CN" altLang="en-US" dirty="0">
                <a:latin typeface="+mj-ea"/>
              </a:rPr>
              <a:t>安装</a:t>
            </a:r>
            <a:endParaRPr lang="en-US" altLang="zh-CN" dirty="0">
              <a:latin typeface="+mj-ea"/>
            </a:endParaRPr>
          </a:p>
          <a:p>
            <a:pPr lvl="1"/>
            <a:r>
              <a:rPr lang="zh-CN" altLang="en-US" dirty="0">
                <a:latin typeface="+mj-ea"/>
              </a:rPr>
              <a:t>参照说明文档</a:t>
            </a:r>
            <a:endParaRPr lang="en-US" altLang="zh-CN" dirty="0">
              <a:latin typeface="+mj-ea"/>
            </a:endParaRPr>
          </a:p>
          <a:p>
            <a:pPr lvl="2"/>
            <a:r>
              <a:rPr lang="en-US" altLang="zh-CN" sz="2400" dirty="0">
                <a:hlinkClick r:id="rId2"/>
              </a:rPr>
              <a:t>https://docs.nvidia.com/cuda/cuda-installation-guide-microsoft-windows/index.html</a:t>
            </a:r>
            <a:endParaRPr lang="en-US" sz="2400" u="sng" dirty="0">
              <a:hlinkClick r:id="rId3"/>
            </a:endParaRPr>
          </a:p>
          <a:p>
            <a:pPr lvl="2"/>
            <a:r>
              <a:rPr lang="en-US" sz="2400" u="sng" dirty="0">
                <a:hlinkClick r:id="rId3"/>
              </a:rPr>
              <a:t>https://docs.nvidia.com/cuda/cuda-installation-guide-mac-os-x/index.html</a:t>
            </a:r>
            <a:endParaRPr lang="en-US" sz="2400" u="sng" dirty="0"/>
          </a:p>
          <a:p>
            <a:pPr lvl="2"/>
            <a:r>
              <a:rPr lang="en-US" sz="2400" u="sng" dirty="0">
                <a:hlinkClick r:id="rId4"/>
              </a:rPr>
              <a:t>https://docs.nvidia.com/cuda/cuda-installation-guide-linux/index.html</a:t>
            </a:r>
            <a:endParaRPr lang="en-US" sz="2400" u="sng" dirty="0"/>
          </a:p>
        </p:txBody>
      </p:sp>
      <p:sp>
        <p:nvSpPr>
          <p:cNvPr id="4" name="Slide Number Placeholder 3">
            <a:extLst>
              <a:ext uri="{FF2B5EF4-FFF2-40B4-BE49-F238E27FC236}">
                <a16:creationId xmlns:a16="http://schemas.microsoft.com/office/drawing/2014/main" id="{799C0645-DF7C-6F47-A347-0E7F10A033C8}"/>
              </a:ext>
            </a:extLst>
          </p:cNvPr>
          <p:cNvSpPr>
            <a:spLocks noGrp="1"/>
          </p:cNvSpPr>
          <p:nvPr>
            <p:ph type="sldNum" sz="quarter" idx="12"/>
          </p:nvPr>
        </p:nvSpPr>
        <p:spPr/>
        <p:txBody>
          <a:bodyPr/>
          <a:lstStyle/>
          <a:p>
            <a:pPr>
              <a:defRPr/>
            </a:pPr>
            <a:fld id="{CA40A734-EF3B-425E-9970-80954DDB0807}" type="slidenum">
              <a:rPr lang="zh-CN" altLang="en-US" smtClean="0"/>
              <a:pPr>
                <a:defRPr/>
              </a:pPr>
              <a:t>69</a:t>
            </a:fld>
            <a:endParaRPr lang="zh-CN" altLang="en-US"/>
          </a:p>
        </p:txBody>
      </p:sp>
      <p:pic>
        <p:nvPicPr>
          <p:cNvPr id="5" name="Picture 4">
            <a:extLst>
              <a:ext uri="{FF2B5EF4-FFF2-40B4-BE49-F238E27FC236}">
                <a16:creationId xmlns:a16="http://schemas.microsoft.com/office/drawing/2014/main" id="{22586B0E-23D0-A440-934B-7562F3A19580}"/>
              </a:ext>
            </a:extLst>
          </p:cNvPr>
          <p:cNvPicPr>
            <a:picLocks noChangeAspect="1"/>
          </p:cNvPicPr>
          <p:nvPr/>
        </p:nvPicPr>
        <p:blipFill>
          <a:blip r:embed="rId5"/>
          <a:stretch>
            <a:fillRect/>
          </a:stretch>
        </p:blipFill>
        <p:spPr>
          <a:xfrm>
            <a:off x="4789249" y="3826768"/>
            <a:ext cx="8430607" cy="4137621"/>
          </a:xfrm>
          <a:prstGeom prst="rect">
            <a:avLst/>
          </a:prstGeom>
        </p:spPr>
      </p:pic>
      <p:sp>
        <p:nvSpPr>
          <p:cNvPr id="6" name="TextBox 5">
            <a:extLst>
              <a:ext uri="{FF2B5EF4-FFF2-40B4-BE49-F238E27FC236}">
                <a16:creationId xmlns:a16="http://schemas.microsoft.com/office/drawing/2014/main" id="{6ABFFA92-E45E-F54F-838C-F1704DDB0C66}"/>
              </a:ext>
            </a:extLst>
          </p:cNvPr>
          <p:cNvSpPr txBox="1"/>
          <p:nvPr/>
        </p:nvSpPr>
        <p:spPr>
          <a:xfrm>
            <a:off x="402432" y="4241973"/>
            <a:ext cx="3888431" cy="1384995"/>
          </a:xfrm>
          <a:prstGeom prst="rect">
            <a:avLst/>
          </a:prstGeom>
          <a:noFill/>
        </p:spPr>
        <p:txBody>
          <a:bodyPr wrap="square" rtlCol="0">
            <a:spAutoFit/>
          </a:bodyPr>
          <a:lstStyle/>
          <a:p>
            <a:r>
              <a:rPr lang="zh-CN" altLang="en-US" sz="2800" dirty="0">
                <a:latin typeface="+mj-ea"/>
                <a:ea typeface="+mj-ea"/>
              </a:rPr>
              <a:t>安装成功后应该能通过</a:t>
            </a:r>
            <a:endParaRPr lang="en-US" altLang="zh-CN" sz="2800" dirty="0">
              <a:latin typeface="+mj-ea"/>
              <a:ea typeface="+mj-ea"/>
            </a:endParaRPr>
          </a:p>
          <a:p>
            <a:r>
              <a:rPr lang="en-US" altLang="zh-CN" sz="2800" dirty="0" err="1">
                <a:latin typeface="+mj-ea"/>
                <a:ea typeface="+mj-ea"/>
              </a:rPr>
              <a:t>deviceQuery</a:t>
            </a:r>
            <a:r>
              <a:rPr lang="zh-CN" altLang="en-US" sz="2800" dirty="0">
                <a:latin typeface="+mj-ea"/>
                <a:ea typeface="+mj-ea"/>
              </a:rPr>
              <a:t>查看支持</a:t>
            </a:r>
            <a:r>
              <a:rPr lang="en-US" altLang="zh-CN" sz="2800" dirty="0">
                <a:latin typeface="+mj-ea"/>
                <a:ea typeface="+mj-ea"/>
              </a:rPr>
              <a:t>CUDA</a:t>
            </a:r>
            <a:r>
              <a:rPr lang="zh-CN" altLang="en-US" sz="2800" dirty="0">
                <a:latin typeface="+mj-ea"/>
                <a:ea typeface="+mj-ea"/>
              </a:rPr>
              <a:t>的硬件状态</a:t>
            </a:r>
            <a:endParaRPr lang="en-US" sz="2800" dirty="0">
              <a:latin typeface="+mj-ea"/>
              <a:ea typeface="+mj-ea"/>
            </a:endParaRPr>
          </a:p>
        </p:txBody>
      </p:sp>
    </p:spTree>
    <p:extLst>
      <p:ext uri="{BB962C8B-B14F-4D97-AF65-F5344CB8AC3E}">
        <p14:creationId xmlns:p14="http://schemas.microsoft.com/office/powerpoint/2010/main" val="2969053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1912562" y="1442595"/>
            <a:ext cx="7520618" cy="5900701"/>
          </a:xfrm>
        </p:spPr>
        <p:txBody>
          <a:bodyPr>
            <a:noAutofit/>
          </a:bodyPr>
          <a:lstStyle/>
          <a:p>
            <a:r>
              <a:rPr lang="en-CA" altLang="zh-CN" b="1" i="1" dirty="0">
                <a:solidFill>
                  <a:srgbClr val="0000FF"/>
                </a:solidFill>
              </a:rPr>
              <a:t>Vertex</a:t>
            </a:r>
            <a:r>
              <a:rPr lang="en-CA" altLang="zh-CN" b="1" i="1" dirty="0"/>
              <a:t>:</a:t>
            </a:r>
            <a:r>
              <a:rPr lang="en-CA" altLang="zh-CN" dirty="0"/>
              <a:t> A point with 3D coordinate and color.</a:t>
            </a:r>
          </a:p>
          <a:p>
            <a:r>
              <a:rPr lang="en-CA" b="1" i="1" dirty="0">
                <a:solidFill>
                  <a:srgbClr val="0000FF"/>
                </a:solidFill>
              </a:rPr>
              <a:t>Polygons</a:t>
            </a:r>
            <a:r>
              <a:rPr lang="en-CA" b="1" i="1" dirty="0"/>
              <a:t>:</a:t>
            </a:r>
            <a:r>
              <a:rPr lang="en-CA" dirty="0"/>
              <a:t> composed of vertices and edges. </a:t>
            </a:r>
          </a:p>
          <a:p>
            <a:r>
              <a:rPr lang="en-CA" altLang="zh-CN" b="1" i="1" dirty="0">
                <a:solidFill>
                  <a:srgbClr val="0000FF"/>
                </a:solidFill>
              </a:rPr>
              <a:t>Mesh</a:t>
            </a:r>
            <a:r>
              <a:rPr lang="en-CA" altLang="zh-CN" b="1" i="1" dirty="0"/>
              <a:t>: </a:t>
            </a:r>
            <a:r>
              <a:rPr lang="en-CA" altLang="zh-CN" dirty="0"/>
              <a:t>A </a:t>
            </a:r>
            <a:r>
              <a:rPr lang="en-CA" altLang="zh-CN" dirty="0">
                <a:solidFill>
                  <a:srgbClr val="0070C0"/>
                </a:solidFill>
              </a:rPr>
              <a:t>grid of polygons </a:t>
            </a:r>
            <a:r>
              <a:rPr lang="en-CA" altLang="zh-CN" dirty="0"/>
              <a:t>to represent an object.</a:t>
            </a:r>
          </a:p>
          <a:p>
            <a:r>
              <a:rPr lang="en-CA" altLang="zh-CN" b="1" i="1" dirty="0">
                <a:solidFill>
                  <a:srgbClr val="0000FF"/>
                </a:solidFill>
              </a:rPr>
              <a:t>Objects</a:t>
            </a:r>
            <a:r>
              <a:rPr lang="en-CA" altLang="zh-CN" b="1" i="1" dirty="0"/>
              <a:t>: </a:t>
            </a:r>
            <a:r>
              <a:rPr lang="en-CA" altLang="zh-CN" dirty="0"/>
              <a:t>Any 2D or 3D entity whose shape could be represented by </a:t>
            </a:r>
            <a:r>
              <a:rPr lang="en-CA" altLang="zh-CN" dirty="0">
                <a:solidFill>
                  <a:srgbClr val="0070C0"/>
                </a:solidFill>
              </a:rPr>
              <a:t>mesh of arbitrary polygons.</a:t>
            </a:r>
          </a:p>
          <a:p>
            <a:r>
              <a:rPr lang="en-CA" altLang="zh-CN" b="1" i="1" dirty="0">
                <a:solidFill>
                  <a:srgbClr val="0000FF"/>
                </a:solidFill>
              </a:rPr>
              <a:t>Primitive</a:t>
            </a:r>
            <a:r>
              <a:rPr lang="en-CA" altLang="zh-CN" b="1" i="1" dirty="0"/>
              <a:t>:</a:t>
            </a:r>
            <a:r>
              <a:rPr lang="en-CA" altLang="zh-CN" dirty="0"/>
              <a:t> Classical geometric shapes can be directly used as </a:t>
            </a:r>
            <a:r>
              <a:rPr lang="en-CA" altLang="zh-CN" dirty="0">
                <a:solidFill>
                  <a:srgbClr val="C00000"/>
                </a:solidFill>
              </a:rPr>
              <a:t>primitives (e.g. point, line, cube, cylinder, sphere...) </a:t>
            </a:r>
            <a:r>
              <a:rPr lang="en-CA" altLang="zh-CN" dirty="0"/>
              <a:t>to make parts of objects.</a:t>
            </a:r>
          </a:p>
        </p:txBody>
      </p:sp>
      <p:pic>
        <p:nvPicPr>
          <p:cNvPr id="1026" name="Picture 2"/>
          <p:cNvPicPr>
            <a:picLocks noChangeAspect="1" noChangeArrowheads="1"/>
          </p:cNvPicPr>
          <p:nvPr/>
        </p:nvPicPr>
        <p:blipFill>
          <a:blip r:embed="rId3" cstate="print"/>
          <a:srcRect/>
          <a:stretch>
            <a:fillRect/>
          </a:stretch>
        </p:blipFill>
        <p:spPr bwMode="auto">
          <a:xfrm>
            <a:off x="9954053" y="1374743"/>
            <a:ext cx="2246650" cy="2967274"/>
          </a:xfrm>
          <a:prstGeom prst="rect">
            <a:avLst/>
          </a:prstGeom>
          <a:noFill/>
          <a:ln w="9525">
            <a:noFill/>
            <a:miter lim="800000"/>
            <a:headEnd/>
            <a:tailEnd/>
          </a:ln>
        </p:spPr>
      </p:pic>
      <p:sp>
        <p:nvSpPr>
          <p:cNvPr id="10" name="Rectangle 9"/>
          <p:cNvSpPr/>
          <p:nvPr/>
        </p:nvSpPr>
        <p:spPr>
          <a:xfrm>
            <a:off x="9660531" y="4481950"/>
            <a:ext cx="3057307" cy="424732"/>
          </a:xfrm>
          <a:prstGeom prst="rect">
            <a:avLst/>
          </a:prstGeom>
        </p:spPr>
        <p:txBody>
          <a:bodyPr wrap="square">
            <a:spAutoFit/>
          </a:bodyPr>
          <a:lstStyle/>
          <a:p>
            <a:pPr defTabSz="1097280" eaLnBrk="1" fontAlgn="auto" hangingPunct="1">
              <a:spcBef>
                <a:spcPts val="0"/>
              </a:spcBef>
              <a:spcAft>
                <a:spcPts val="0"/>
              </a:spcAft>
              <a:defRPr/>
            </a:pPr>
            <a:r>
              <a:rPr lang="en-CA" sz="1080" dirty="0">
                <a:solidFill>
                  <a:prstClr val="black"/>
                </a:solidFill>
                <a:latin typeface="Calibri"/>
                <a:ea typeface="微软雅黑"/>
              </a:rPr>
              <a:t>F. Durand, “A Short Introduction to Computer Graphics”, MIT Laboratory for Computer Science</a:t>
            </a:r>
          </a:p>
        </p:txBody>
      </p:sp>
      <p:pic>
        <p:nvPicPr>
          <p:cNvPr id="1027" name="Picture 3"/>
          <p:cNvPicPr>
            <a:picLocks noChangeAspect="1" noChangeArrowheads="1"/>
          </p:cNvPicPr>
          <p:nvPr/>
        </p:nvPicPr>
        <p:blipFill>
          <a:blip r:embed="rId4" cstate="print"/>
          <a:srcRect/>
          <a:stretch>
            <a:fillRect/>
          </a:stretch>
        </p:blipFill>
        <p:spPr bwMode="auto">
          <a:xfrm>
            <a:off x="9736624" y="5541199"/>
            <a:ext cx="2905121" cy="910205"/>
          </a:xfrm>
          <a:prstGeom prst="rect">
            <a:avLst/>
          </a:prstGeom>
          <a:noFill/>
          <a:ln w="9525">
            <a:noFill/>
            <a:miter lim="800000"/>
            <a:headEnd/>
            <a:tailEnd/>
          </a:ln>
        </p:spPr>
      </p:pic>
      <p:sp>
        <p:nvSpPr>
          <p:cNvPr id="12" name="Rectangle 11"/>
          <p:cNvSpPr/>
          <p:nvPr/>
        </p:nvSpPr>
        <p:spPr>
          <a:xfrm>
            <a:off x="9837563" y="6724617"/>
            <a:ext cx="2703242" cy="590931"/>
          </a:xfrm>
          <a:prstGeom prst="rect">
            <a:avLst/>
          </a:prstGeom>
        </p:spPr>
        <p:txBody>
          <a:bodyPr wrap="square">
            <a:spAutoFit/>
          </a:bodyPr>
          <a:lstStyle/>
          <a:p>
            <a:pPr algn="ctr" defTabSz="1097280" eaLnBrk="1" fontAlgn="auto" hangingPunct="1">
              <a:spcBef>
                <a:spcPts val="0"/>
              </a:spcBef>
              <a:spcAft>
                <a:spcPts val="0"/>
              </a:spcAft>
              <a:defRPr/>
            </a:pPr>
            <a:r>
              <a:rPr lang="en-CA" sz="1080" dirty="0">
                <a:solidFill>
                  <a:prstClr val="black"/>
                </a:solidFill>
                <a:latin typeface="Calibri"/>
                <a:ea typeface="微软雅黑"/>
              </a:rPr>
              <a:t>R. Fernando, C. Zeller, “Programming Graphics Hardware Programming Hardware”, NVIDIA.</a:t>
            </a:r>
          </a:p>
        </p:txBody>
      </p:sp>
      <p:sp>
        <p:nvSpPr>
          <p:cNvPr id="16" name="Title 1">
            <a:extLst>
              <a:ext uri="{FF2B5EF4-FFF2-40B4-BE49-F238E27FC236}">
                <a16:creationId xmlns:a16="http://schemas.microsoft.com/office/drawing/2014/main" id="{1DE654F8-B687-4B98-91E1-E9B24A58B32F}"/>
              </a:ext>
            </a:extLst>
          </p:cNvPr>
          <p:cNvSpPr>
            <a:spLocks noGrp="1"/>
          </p:cNvSpPr>
          <p:nvPr>
            <p:ph type="title"/>
          </p:nvPr>
        </p:nvSpPr>
        <p:spPr>
          <a:xfrm>
            <a:off x="2287175" y="138532"/>
            <a:ext cx="9464040" cy="1066754"/>
          </a:xfrm>
        </p:spPr>
        <p:txBody>
          <a:bodyPr/>
          <a:lstStyle/>
          <a:p>
            <a:r>
              <a:rPr lang="en-US" altLang="zh-CN" dirty="0">
                <a:latin typeface="+mn-lt"/>
              </a:rPr>
              <a:t>Graphic Elements</a:t>
            </a:r>
          </a:p>
        </p:txBody>
      </p:sp>
      <p:sp>
        <p:nvSpPr>
          <p:cNvPr id="4" name="灯片编号占位符 3">
            <a:extLst>
              <a:ext uri="{FF2B5EF4-FFF2-40B4-BE49-F238E27FC236}">
                <a16:creationId xmlns:a16="http://schemas.microsoft.com/office/drawing/2014/main" id="{A5B0C411-4E33-4FAA-917E-DBB6D182C1AE}"/>
              </a:ext>
            </a:extLst>
          </p:cNvPr>
          <p:cNvSpPr>
            <a:spLocks noGrp="1"/>
          </p:cNvSpPr>
          <p:nvPr>
            <p:ph type="sldNum" sz="quarter" idx="11"/>
          </p:nvPr>
        </p:nvSpPr>
        <p:spPr/>
        <p:txBody>
          <a:bodyPr/>
          <a:lstStyle/>
          <a:p>
            <a:pPr algn="l" defTabSz="1097280" fontAlgn="auto">
              <a:spcBef>
                <a:spcPts val="0"/>
              </a:spcBef>
              <a:spcAft>
                <a:spcPts val="0"/>
              </a:spcAft>
              <a:defRPr/>
            </a:pPr>
            <a:r>
              <a:rPr lang="en-CA">
                <a:solidFill>
                  <a:prstClr val="white"/>
                </a:solidFill>
                <a:ea typeface="微软雅黑"/>
              </a:rPr>
              <a:t>CEG 4131-Fall  2012				       			       </a:t>
            </a:r>
            <a:fld id="{D8DB2BF5-999F-465D-B5C6-E1544B0C0658}" type="slidenum">
              <a:rPr lang="en-CA">
                <a:solidFill>
                  <a:prstClr val="white"/>
                </a:solidFill>
                <a:ea typeface="微软雅黑"/>
              </a:rPr>
              <a:pPr algn="l" defTabSz="1097280" fontAlgn="auto">
                <a:spcBef>
                  <a:spcPts val="0"/>
                </a:spcBef>
                <a:spcAft>
                  <a:spcPts val="0"/>
                </a:spcAft>
                <a:defRPr/>
              </a:pPr>
              <a:t>7</a:t>
            </a:fld>
            <a:endParaRPr lang="en-CA" dirty="0">
              <a:solidFill>
                <a:prstClr val="white"/>
              </a:solidFill>
              <a:ea typeface="微软雅黑"/>
            </a:endParaRPr>
          </a:p>
        </p:txBody>
      </p:sp>
    </p:spTree>
    <p:extLst>
      <p:ext uri="{BB962C8B-B14F-4D97-AF65-F5344CB8AC3E}">
        <p14:creationId xmlns:p14="http://schemas.microsoft.com/office/powerpoint/2010/main" val="342323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710DD-81B5-0048-87F8-83E82F8B9DF9}"/>
              </a:ext>
            </a:extLst>
          </p:cNvPr>
          <p:cNvSpPr>
            <a:spLocks noGrp="1"/>
          </p:cNvSpPr>
          <p:nvPr>
            <p:ph type="title"/>
          </p:nvPr>
        </p:nvSpPr>
        <p:spPr/>
        <p:txBody>
          <a:bodyPr>
            <a:normAutofit fontScale="90000"/>
          </a:bodyPr>
          <a:lstStyle/>
          <a:p>
            <a:r>
              <a:rPr lang="zh-CN" altLang="en-US" dirty="0"/>
              <a:t>创建项目</a:t>
            </a:r>
            <a:endParaRPr lang="en-US" dirty="0"/>
          </a:p>
        </p:txBody>
      </p:sp>
      <p:sp>
        <p:nvSpPr>
          <p:cNvPr id="3" name="Content Placeholder 2">
            <a:extLst>
              <a:ext uri="{FF2B5EF4-FFF2-40B4-BE49-F238E27FC236}">
                <a16:creationId xmlns:a16="http://schemas.microsoft.com/office/drawing/2014/main" id="{42DB3F24-1A2A-7945-98D3-D3D4B21B3E1E}"/>
              </a:ext>
            </a:extLst>
          </p:cNvPr>
          <p:cNvSpPr>
            <a:spLocks noGrp="1"/>
          </p:cNvSpPr>
          <p:nvPr>
            <p:ph idx="1"/>
          </p:nvPr>
        </p:nvSpPr>
        <p:spPr/>
        <p:txBody>
          <a:bodyPr/>
          <a:lstStyle/>
          <a:p>
            <a:r>
              <a:rPr lang="zh-CN" altLang="en-US" dirty="0">
                <a:latin typeface="+mj-ea"/>
              </a:rPr>
              <a:t>简单程序</a:t>
            </a:r>
            <a:endParaRPr lang="en-US" altLang="zh-CN" dirty="0">
              <a:latin typeface="+mj-ea"/>
            </a:endParaRPr>
          </a:p>
          <a:p>
            <a:pPr lvl="1"/>
            <a:r>
              <a:rPr lang="en-US" altLang="zh-CN" dirty="0" err="1">
                <a:latin typeface="+mj-ea"/>
              </a:rPr>
              <a:t>nvcc</a:t>
            </a:r>
            <a:r>
              <a:rPr lang="zh-CN" altLang="en-US" dirty="0">
                <a:latin typeface="+mj-ea"/>
              </a:rPr>
              <a:t>直接编译即可</a:t>
            </a:r>
            <a:endParaRPr lang="en-US" altLang="zh-CN" dirty="0">
              <a:latin typeface="+mj-ea"/>
            </a:endParaRPr>
          </a:p>
          <a:p>
            <a:pPr lvl="2"/>
            <a:r>
              <a:rPr lang="zh-CN" altLang="en-US" dirty="0">
                <a:latin typeface="+mj-ea"/>
              </a:rPr>
              <a:t>与</a:t>
            </a:r>
            <a:r>
              <a:rPr lang="en-US" altLang="zh-CN" dirty="0" err="1">
                <a:latin typeface="+mj-ea"/>
              </a:rPr>
              <a:t>gcc</a:t>
            </a:r>
            <a:r>
              <a:rPr lang="en-US" altLang="zh-CN" dirty="0">
                <a:latin typeface="+mj-ea"/>
              </a:rPr>
              <a:t>/g++</a:t>
            </a:r>
            <a:r>
              <a:rPr lang="zh-CN" altLang="en-US" dirty="0">
                <a:latin typeface="+mj-ea"/>
              </a:rPr>
              <a:t>类似</a:t>
            </a:r>
            <a:endParaRPr lang="en-US" altLang="zh-CN" dirty="0">
              <a:latin typeface="+mj-ea"/>
            </a:endParaRPr>
          </a:p>
          <a:p>
            <a:r>
              <a:rPr lang="en-US" altLang="zh-CN" dirty="0" err="1">
                <a:latin typeface="+mj-ea"/>
              </a:rPr>
              <a:t>CMake</a:t>
            </a:r>
            <a:endParaRPr lang="en-US" altLang="zh-CN" dirty="0">
              <a:latin typeface="+mj-ea"/>
            </a:endParaRPr>
          </a:p>
          <a:p>
            <a:pPr lvl="1"/>
            <a:r>
              <a:rPr lang="zh-CN" altLang="en-US" dirty="0">
                <a:latin typeface="+mj-ea"/>
              </a:rPr>
              <a:t>跨平台自动化建构系统</a:t>
            </a:r>
            <a:endParaRPr lang="en-US" altLang="zh-CN" dirty="0">
              <a:latin typeface="+mj-ea"/>
            </a:endParaRPr>
          </a:p>
          <a:p>
            <a:pPr lvl="1"/>
            <a:endParaRPr lang="en-US" altLang="zh-CN" dirty="0">
              <a:latin typeface="+mj-ea"/>
            </a:endParaRPr>
          </a:p>
        </p:txBody>
      </p:sp>
      <p:sp>
        <p:nvSpPr>
          <p:cNvPr id="4" name="Slide Number Placeholder 3">
            <a:extLst>
              <a:ext uri="{FF2B5EF4-FFF2-40B4-BE49-F238E27FC236}">
                <a16:creationId xmlns:a16="http://schemas.microsoft.com/office/drawing/2014/main" id="{AF0A9315-2691-B946-92CB-64ACE85876E0}"/>
              </a:ext>
            </a:extLst>
          </p:cNvPr>
          <p:cNvSpPr>
            <a:spLocks noGrp="1"/>
          </p:cNvSpPr>
          <p:nvPr>
            <p:ph type="sldNum" sz="quarter" idx="12"/>
          </p:nvPr>
        </p:nvSpPr>
        <p:spPr/>
        <p:txBody>
          <a:bodyPr/>
          <a:lstStyle/>
          <a:p>
            <a:pPr>
              <a:defRPr/>
            </a:pPr>
            <a:fld id="{CA40A734-EF3B-425E-9970-80954DDB0807}" type="slidenum">
              <a:rPr lang="zh-CN" altLang="en-US" smtClean="0"/>
              <a:pPr>
                <a:defRPr/>
              </a:pPr>
              <a:t>70</a:t>
            </a:fld>
            <a:endParaRPr lang="zh-CN" altLang="en-US"/>
          </a:p>
        </p:txBody>
      </p:sp>
      <p:pic>
        <p:nvPicPr>
          <p:cNvPr id="5" name="Picture 4">
            <a:extLst>
              <a:ext uri="{FF2B5EF4-FFF2-40B4-BE49-F238E27FC236}">
                <a16:creationId xmlns:a16="http://schemas.microsoft.com/office/drawing/2014/main" id="{67311A8C-1BBD-7646-970F-E8EECFCC3DE6}"/>
              </a:ext>
            </a:extLst>
          </p:cNvPr>
          <p:cNvPicPr>
            <a:picLocks noChangeAspect="1"/>
          </p:cNvPicPr>
          <p:nvPr/>
        </p:nvPicPr>
        <p:blipFill>
          <a:blip r:embed="rId3"/>
          <a:stretch>
            <a:fillRect/>
          </a:stretch>
        </p:blipFill>
        <p:spPr>
          <a:xfrm>
            <a:off x="8035280" y="1226359"/>
            <a:ext cx="6162852" cy="6697032"/>
          </a:xfrm>
          <a:prstGeom prst="rect">
            <a:avLst/>
          </a:prstGeom>
        </p:spPr>
      </p:pic>
    </p:spTree>
    <p:extLst>
      <p:ext uri="{BB962C8B-B14F-4D97-AF65-F5344CB8AC3E}">
        <p14:creationId xmlns:p14="http://schemas.microsoft.com/office/powerpoint/2010/main" val="20358506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710DD-81B5-0048-87F8-83E82F8B9DF9}"/>
              </a:ext>
            </a:extLst>
          </p:cNvPr>
          <p:cNvSpPr>
            <a:spLocks noGrp="1"/>
          </p:cNvSpPr>
          <p:nvPr>
            <p:ph type="title"/>
          </p:nvPr>
        </p:nvSpPr>
        <p:spPr/>
        <p:txBody>
          <a:bodyPr>
            <a:normAutofit fontScale="90000"/>
          </a:bodyPr>
          <a:lstStyle/>
          <a:p>
            <a:r>
              <a:rPr lang="zh-CN" altLang="en-US" dirty="0"/>
              <a:t>创建项目</a:t>
            </a:r>
            <a:endParaRPr lang="en-US" dirty="0"/>
          </a:p>
        </p:txBody>
      </p:sp>
      <p:sp>
        <p:nvSpPr>
          <p:cNvPr id="3" name="Content Placeholder 2">
            <a:extLst>
              <a:ext uri="{FF2B5EF4-FFF2-40B4-BE49-F238E27FC236}">
                <a16:creationId xmlns:a16="http://schemas.microsoft.com/office/drawing/2014/main" id="{42DB3F24-1A2A-7945-98D3-D3D4B21B3E1E}"/>
              </a:ext>
            </a:extLst>
          </p:cNvPr>
          <p:cNvSpPr>
            <a:spLocks noGrp="1"/>
          </p:cNvSpPr>
          <p:nvPr>
            <p:ph idx="1"/>
          </p:nvPr>
        </p:nvSpPr>
        <p:spPr/>
        <p:txBody>
          <a:bodyPr/>
          <a:lstStyle/>
          <a:p>
            <a:r>
              <a:rPr lang="en-US" altLang="zh-CN" dirty="0" err="1">
                <a:latin typeface="+mj-ea"/>
              </a:rPr>
              <a:t>CMake</a:t>
            </a:r>
            <a:endParaRPr lang="en-US" altLang="zh-CN" dirty="0">
              <a:latin typeface="+mj-ea"/>
            </a:endParaRPr>
          </a:p>
          <a:p>
            <a:pPr lvl="1"/>
            <a:r>
              <a:rPr lang="zh-CN" altLang="en-US" dirty="0">
                <a:latin typeface="+mj-ea"/>
              </a:rPr>
              <a:t>通过</a:t>
            </a:r>
            <a:r>
              <a:rPr lang="en-US" altLang="zh-CN" dirty="0" err="1">
                <a:latin typeface="+mj-ea"/>
              </a:rPr>
              <a:t>CMakeLists.txt</a:t>
            </a:r>
            <a:r>
              <a:rPr lang="zh-CN" altLang="en-US" dirty="0">
                <a:latin typeface="+mj-ea"/>
              </a:rPr>
              <a:t> 指明源文件、依赖关系、目标文件</a:t>
            </a:r>
            <a:endParaRPr lang="en-US" altLang="zh-CN" dirty="0">
              <a:latin typeface="+mj-ea"/>
            </a:endParaRPr>
          </a:p>
          <a:p>
            <a:pPr lvl="2"/>
            <a:r>
              <a:rPr lang="zh-CN" altLang="en-US" dirty="0">
                <a:latin typeface="+mj-ea"/>
              </a:rPr>
              <a:t>例子：</a:t>
            </a:r>
            <a:endParaRPr lang="en-US" altLang="zh-CN" dirty="0">
              <a:latin typeface="+mj-ea"/>
            </a:endParaRPr>
          </a:p>
          <a:p>
            <a:pPr lvl="1"/>
            <a:endParaRPr lang="en-US" altLang="zh-CN" dirty="0">
              <a:latin typeface="+mj-ea"/>
            </a:endParaRPr>
          </a:p>
          <a:p>
            <a:pPr lvl="1"/>
            <a:endParaRPr lang="en-US" altLang="zh-CN" dirty="0">
              <a:latin typeface="+mj-ea"/>
            </a:endParaRPr>
          </a:p>
          <a:p>
            <a:pPr lvl="1"/>
            <a:endParaRPr lang="en-US" altLang="zh-CN" dirty="0">
              <a:latin typeface="+mj-ea"/>
            </a:endParaRPr>
          </a:p>
          <a:p>
            <a:pPr lvl="1"/>
            <a:endParaRPr lang="en-US" altLang="zh-CN" dirty="0">
              <a:latin typeface="+mj-ea"/>
            </a:endParaRPr>
          </a:p>
        </p:txBody>
      </p:sp>
      <p:sp>
        <p:nvSpPr>
          <p:cNvPr id="4" name="Slide Number Placeholder 3">
            <a:extLst>
              <a:ext uri="{FF2B5EF4-FFF2-40B4-BE49-F238E27FC236}">
                <a16:creationId xmlns:a16="http://schemas.microsoft.com/office/drawing/2014/main" id="{AF0A9315-2691-B946-92CB-64ACE85876E0}"/>
              </a:ext>
            </a:extLst>
          </p:cNvPr>
          <p:cNvSpPr>
            <a:spLocks noGrp="1"/>
          </p:cNvSpPr>
          <p:nvPr>
            <p:ph type="sldNum" sz="quarter" idx="12"/>
          </p:nvPr>
        </p:nvSpPr>
        <p:spPr/>
        <p:txBody>
          <a:bodyPr/>
          <a:lstStyle/>
          <a:p>
            <a:pPr>
              <a:defRPr/>
            </a:pPr>
            <a:fld id="{CA40A734-EF3B-425E-9970-80954DDB0807}" type="slidenum">
              <a:rPr lang="zh-CN" altLang="en-US" smtClean="0"/>
              <a:pPr>
                <a:defRPr/>
              </a:pPr>
              <a:t>71</a:t>
            </a:fld>
            <a:endParaRPr lang="zh-CN" altLang="en-US"/>
          </a:p>
        </p:txBody>
      </p:sp>
      <p:sp>
        <p:nvSpPr>
          <p:cNvPr id="5" name="Rectangle 4">
            <a:extLst>
              <a:ext uri="{FF2B5EF4-FFF2-40B4-BE49-F238E27FC236}">
                <a16:creationId xmlns:a16="http://schemas.microsoft.com/office/drawing/2014/main" id="{DD296277-94CB-E440-A43E-2F4D0D54992C}"/>
              </a:ext>
            </a:extLst>
          </p:cNvPr>
          <p:cNvSpPr/>
          <p:nvPr/>
        </p:nvSpPr>
        <p:spPr>
          <a:xfrm>
            <a:off x="2132534" y="3384842"/>
            <a:ext cx="9431138" cy="3970318"/>
          </a:xfrm>
          <a:prstGeom prst="rect">
            <a:avLst/>
          </a:prstGeom>
          <a:solidFill>
            <a:schemeClr val="bg1"/>
          </a:solidFill>
        </p:spPr>
        <p:txBody>
          <a:bodyPr wrap="square">
            <a:spAutoFit/>
          </a:bodyPr>
          <a:lstStyle/>
          <a:p>
            <a:r>
              <a:rPr lang="en-US" sz="2800" dirty="0">
                <a:solidFill>
                  <a:srgbClr val="383838"/>
                </a:solidFill>
                <a:latin typeface="Consolas" panose="020B0609020204030204" pitchFamily="49" charset="0"/>
              </a:rPr>
              <a:t># </a:t>
            </a:r>
            <a:r>
              <a:rPr lang="zh-CN" altLang="en-US" sz="2800" dirty="0">
                <a:solidFill>
                  <a:srgbClr val="383838"/>
                </a:solidFill>
                <a:latin typeface="Consolas" panose="020B0609020204030204" pitchFamily="49" charset="0"/>
              </a:rPr>
              <a:t>从</a:t>
            </a:r>
            <a:r>
              <a:rPr lang="en-US" sz="2800" dirty="0" err="1">
                <a:solidFill>
                  <a:srgbClr val="383838"/>
                </a:solidFill>
                <a:latin typeface="Consolas" panose="020B0609020204030204" pitchFamily="49" charset="0"/>
              </a:rPr>
              <a:t>hello</a:t>
            </a:r>
            <a:r>
              <a:rPr lang="en-US" altLang="zh-CN" sz="2800" dirty="0" err="1">
                <a:solidFill>
                  <a:srgbClr val="383838"/>
                </a:solidFill>
                <a:latin typeface="Consolas" panose="020B0609020204030204" pitchFamily="49" charset="0"/>
              </a:rPr>
              <a:t>world</a:t>
            </a:r>
            <a:r>
              <a:rPr lang="en-US" sz="2800" dirty="0" err="1">
                <a:solidFill>
                  <a:srgbClr val="383838"/>
                </a:solidFill>
                <a:latin typeface="Consolas" panose="020B0609020204030204" pitchFamily="49" charset="0"/>
              </a:rPr>
              <a:t>.cu</a:t>
            </a:r>
            <a:r>
              <a:rPr lang="zh-CN" altLang="en-US" sz="2800" dirty="0">
                <a:solidFill>
                  <a:srgbClr val="383838"/>
                </a:solidFill>
                <a:latin typeface="Consolas" panose="020B0609020204030204" pitchFamily="49" charset="0"/>
              </a:rPr>
              <a:t>构建</a:t>
            </a:r>
            <a:r>
              <a:rPr lang="en-US" altLang="zh-CN" sz="2800" dirty="0" err="1">
                <a:solidFill>
                  <a:srgbClr val="383838"/>
                </a:solidFill>
                <a:latin typeface="Consolas" panose="020B0609020204030204" pitchFamily="49" charset="0"/>
              </a:rPr>
              <a:t>helloworld</a:t>
            </a:r>
            <a:r>
              <a:rPr lang="zh-CN" altLang="en-US" sz="2800" dirty="0">
                <a:solidFill>
                  <a:srgbClr val="383838"/>
                </a:solidFill>
                <a:latin typeface="Consolas" panose="020B0609020204030204" pitchFamily="49" charset="0"/>
              </a:rPr>
              <a:t>项目</a:t>
            </a:r>
            <a:endParaRPr lang="en-US" altLang="zh-CN" sz="2800" dirty="0">
              <a:solidFill>
                <a:srgbClr val="383838"/>
              </a:solidFill>
              <a:latin typeface="Consolas" panose="020B0609020204030204" pitchFamily="49" charset="0"/>
            </a:endParaRPr>
          </a:p>
          <a:p>
            <a:r>
              <a:rPr lang="en-US" altLang="zh-CN" sz="2800" dirty="0">
                <a:solidFill>
                  <a:srgbClr val="383838"/>
                </a:solidFill>
                <a:latin typeface="Consolas" panose="020B0609020204030204" pitchFamily="49" charset="0"/>
              </a:rPr>
              <a:t>#</a:t>
            </a:r>
            <a:r>
              <a:rPr lang="zh-CN" altLang="en-US" sz="2800" dirty="0">
                <a:solidFill>
                  <a:srgbClr val="383838"/>
                </a:solidFill>
                <a:latin typeface="Consolas" panose="020B0609020204030204" pitchFamily="49" charset="0"/>
              </a:rPr>
              <a:t> 检查</a:t>
            </a:r>
            <a:r>
              <a:rPr lang="en-US" altLang="zh-CN" sz="2800" dirty="0" err="1">
                <a:solidFill>
                  <a:srgbClr val="383838"/>
                </a:solidFill>
                <a:latin typeface="Consolas" panose="020B0609020204030204" pitchFamily="49" charset="0"/>
              </a:rPr>
              <a:t>cmake</a:t>
            </a:r>
            <a:r>
              <a:rPr lang="zh-CN" altLang="en-US" sz="2800" dirty="0">
                <a:solidFill>
                  <a:srgbClr val="383838"/>
                </a:solidFill>
                <a:latin typeface="Consolas" panose="020B0609020204030204" pitchFamily="49" charset="0"/>
              </a:rPr>
              <a:t>版本及自动寻找</a:t>
            </a:r>
            <a:r>
              <a:rPr lang="en-US" altLang="zh-CN" sz="2800" dirty="0">
                <a:solidFill>
                  <a:srgbClr val="383838"/>
                </a:solidFill>
                <a:latin typeface="Consolas" panose="020B0609020204030204" pitchFamily="49" charset="0"/>
              </a:rPr>
              <a:t>CUDA</a:t>
            </a:r>
            <a:r>
              <a:rPr lang="zh-CN" altLang="en-US" sz="2800" dirty="0">
                <a:solidFill>
                  <a:srgbClr val="383838"/>
                </a:solidFill>
                <a:latin typeface="Consolas" panose="020B0609020204030204" pitchFamily="49" charset="0"/>
              </a:rPr>
              <a:t>库路径</a:t>
            </a:r>
            <a:endParaRPr lang="en-US" sz="2800" dirty="0">
              <a:solidFill>
                <a:srgbClr val="383838"/>
              </a:solidFill>
              <a:latin typeface="Consolas" panose="020B0609020204030204" pitchFamily="49" charset="0"/>
            </a:endParaRPr>
          </a:p>
          <a:p>
            <a:r>
              <a:rPr lang="en-US" sz="2800" dirty="0" err="1">
                <a:solidFill>
                  <a:srgbClr val="383838"/>
                </a:solidFill>
                <a:latin typeface="Consolas" panose="020B0609020204030204" pitchFamily="49" charset="0"/>
              </a:rPr>
              <a:t>cmake_minimum_required</a:t>
            </a:r>
            <a:r>
              <a:rPr lang="en-US" sz="2800" dirty="0">
                <a:solidFill>
                  <a:srgbClr val="383838"/>
                </a:solidFill>
                <a:latin typeface="Consolas" panose="020B0609020204030204" pitchFamily="49" charset="0"/>
              </a:rPr>
              <a:t>(VERSION 2.8)</a:t>
            </a:r>
          </a:p>
          <a:p>
            <a:r>
              <a:rPr lang="en-US" sz="2800" dirty="0" err="1">
                <a:solidFill>
                  <a:srgbClr val="383838"/>
                </a:solidFill>
                <a:latin typeface="Consolas" panose="020B0609020204030204" pitchFamily="49" charset="0"/>
              </a:rPr>
              <a:t>find_package</a:t>
            </a:r>
            <a:r>
              <a:rPr lang="en-US" sz="2800" dirty="0">
                <a:solidFill>
                  <a:srgbClr val="383838"/>
                </a:solidFill>
                <a:latin typeface="Consolas" panose="020B0609020204030204" pitchFamily="49" charset="0"/>
              </a:rPr>
              <a:t>(CUDA QUIET REQUIRED)</a:t>
            </a:r>
          </a:p>
          <a:p>
            <a:r>
              <a:rPr lang="en-US" sz="2800" dirty="0">
                <a:solidFill>
                  <a:srgbClr val="383838"/>
                </a:solidFill>
                <a:latin typeface="Consolas" panose="020B0609020204030204" pitchFamily="49" charset="0"/>
              </a:rPr>
              <a:t> </a:t>
            </a:r>
          </a:p>
          <a:p>
            <a:r>
              <a:rPr lang="en-US" sz="2800" dirty="0">
                <a:solidFill>
                  <a:srgbClr val="383838"/>
                </a:solidFill>
                <a:latin typeface="Consolas" panose="020B0609020204030204" pitchFamily="49" charset="0"/>
              </a:rPr>
              <a:t># </a:t>
            </a:r>
            <a:r>
              <a:rPr lang="zh-CN" altLang="en-US" sz="2800" dirty="0">
                <a:solidFill>
                  <a:srgbClr val="383838"/>
                </a:solidFill>
                <a:latin typeface="Consolas" panose="020B0609020204030204" pitchFamily="49" charset="0"/>
              </a:rPr>
              <a:t>指明二进制可执行文件名称及源文件名称</a:t>
            </a:r>
            <a:endParaRPr lang="en-US" sz="2800" dirty="0">
              <a:solidFill>
                <a:srgbClr val="383838"/>
              </a:solidFill>
              <a:latin typeface="Consolas" panose="020B0609020204030204" pitchFamily="49" charset="0"/>
            </a:endParaRPr>
          </a:p>
          <a:p>
            <a:r>
              <a:rPr lang="en-US" sz="2800" dirty="0" err="1">
                <a:solidFill>
                  <a:srgbClr val="383838"/>
                </a:solidFill>
                <a:latin typeface="Consolas" panose="020B0609020204030204" pitchFamily="49" charset="0"/>
              </a:rPr>
              <a:t>cuda_add_executable</a:t>
            </a:r>
            <a:r>
              <a:rPr lang="en-US" sz="2800" dirty="0">
                <a:solidFill>
                  <a:srgbClr val="383838"/>
                </a:solidFill>
                <a:latin typeface="Consolas" panose="020B0609020204030204" pitchFamily="49" charset="0"/>
              </a:rPr>
              <a:t>(</a:t>
            </a:r>
          </a:p>
          <a:p>
            <a:r>
              <a:rPr lang="en-US" sz="2800" dirty="0">
                <a:solidFill>
                  <a:srgbClr val="383838"/>
                </a:solidFill>
                <a:latin typeface="Consolas" panose="020B0609020204030204" pitchFamily="49" charset="0"/>
              </a:rPr>
              <a:t>    </a:t>
            </a:r>
            <a:r>
              <a:rPr lang="en-US" altLang="zh-CN" sz="2800" dirty="0" err="1">
                <a:solidFill>
                  <a:srgbClr val="383838"/>
                </a:solidFill>
                <a:latin typeface="Consolas" panose="020B0609020204030204" pitchFamily="49" charset="0"/>
              </a:rPr>
              <a:t>helloworld</a:t>
            </a:r>
            <a:endParaRPr lang="en-US" sz="2800" dirty="0">
              <a:solidFill>
                <a:srgbClr val="383838"/>
              </a:solidFill>
              <a:latin typeface="Consolas" panose="020B0609020204030204" pitchFamily="49" charset="0"/>
            </a:endParaRPr>
          </a:p>
          <a:p>
            <a:r>
              <a:rPr lang="en-US" sz="2800" dirty="0">
                <a:solidFill>
                  <a:srgbClr val="383838"/>
                </a:solidFill>
                <a:latin typeface="Consolas" panose="020B0609020204030204" pitchFamily="49" charset="0"/>
              </a:rPr>
              <a:t>    </a:t>
            </a:r>
            <a:r>
              <a:rPr lang="en-US" sz="2800" dirty="0" err="1">
                <a:solidFill>
                  <a:srgbClr val="383838"/>
                </a:solidFill>
                <a:latin typeface="Consolas" panose="020B0609020204030204" pitchFamily="49" charset="0"/>
              </a:rPr>
              <a:t>src</a:t>
            </a:r>
            <a:r>
              <a:rPr lang="en-US" sz="2800" dirty="0">
                <a:solidFill>
                  <a:srgbClr val="383838"/>
                </a:solidFill>
                <a:latin typeface="Consolas" panose="020B0609020204030204" pitchFamily="49" charset="0"/>
              </a:rPr>
              <a:t>/</a:t>
            </a:r>
            <a:r>
              <a:rPr lang="en-US" altLang="zh-CN" sz="2800" dirty="0" err="1">
                <a:solidFill>
                  <a:srgbClr val="383838"/>
                </a:solidFill>
                <a:latin typeface="Consolas" panose="020B0609020204030204" pitchFamily="49" charset="0"/>
              </a:rPr>
              <a:t>helloworld</a:t>
            </a:r>
            <a:r>
              <a:rPr lang="en-US" sz="2800" dirty="0" err="1">
                <a:solidFill>
                  <a:srgbClr val="383838"/>
                </a:solidFill>
                <a:latin typeface="Consolas" panose="020B0609020204030204" pitchFamily="49" charset="0"/>
              </a:rPr>
              <a:t>.cu</a:t>
            </a:r>
            <a:r>
              <a:rPr lang="en-US" sz="2800" dirty="0">
                <a:solidFill>
                  <a:srgbClr val="383838"/>
                </a:solidFill>
                <a:latin typeface="Consolas" panose="020B0609020204030204" pitchFamily="49" charset="0"/>
              </a:rPr>
              <a:t>)</a:t>
            </a:r>
            <a:endParaRPr lang="en-US" sz="2800" b="0" i="0" dirty="0">
              <a:solidFill>
                <a:srgbClr val="383838"/>
              </a:solidFill>
              <a:effectLst/>
              <a:latin typeface="Consolas" panose="020B0609020204030204" pitchFamily="49" charset="0"/>
            </a:endParaRPr>
          </a:p>
        </p:txBody>
      </p:sp>
    </p:spTree>
    <p:extLst>
      <p:ext uri="{BB962C8B-B14F-4D97-AF65-F5344CB8AC3E}">
        <p14:creationId xmlns:p14="http://schemas.microsoft.com/office/powerpoint/2010/main" val="37898915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710DD-81B5-0048-87F8-83E82F8B9DF9}"/>
              </a:ext>
            </a:extLst>
          </p:cNvPr>
          <p:cNvSpPr>
            <a:spLocks noGrp="1"/>
          </p:cNvSpPr>
          <p:nvPr>
            <p:ph type="title"/>
          </p:nvPr>
        </p:nvSpPr>
        <p:spPr/>
        <p:txBody>
          <a:bodyPr>
            <a:normAutofit fontScale="90000"/>
          </a:bodyPr>
          <a:lstStyle/>
          <a:p>
            <a:r>
              <a:rPr lang="zh-CN" altLang="en-US" dirty="0"/>
              <a:t>创建项目</a:t>
            </a:r>
            <a:endParaRPr lang="en-US" dirty="0"/>
          </a:p>
        </p:txBody>
      </p:sp>
      <p:sp>
        <p:nvSpPr>
          <p:cNvPr id="3" name="Content Placeholder 2">
            <a:extLst>
              <a:ext uri="{FF2B5EF4-FFF2-40B4-BE49-F238E27FC236}">
                <a16:creationId xmlns:a16="http://schemas.microsoft.com/office/drawing/2014/main" id="{42DB3F24-1A2A-7945-98D3-D3D4B21B3E1E}"/>
              </a:ext>
            </a:extLst>
          </p:cNvPr>
          <p:cNvSpPr>
            <a:spLocks noGrp="1"/>
          </p:cNvSpPr>
          <p:nvPr>
            <p:ph idx="1"/>
          </p:nvPr>
        </p:nvSpPr>
        <p:spPr/>
        <p:txBody>
          <a:bodyPr/>
          <a:lstStyle/>
          <a:p>
            <a:r>
              <a:rPr lang="en-US" altLang="zh-CN" dirty="0" err="1">
                <a:latin typeface="+mj-ea"/>
              </a:rPr>
              <a:t>CMake</a:t>
            </a:r>
            <a:endParaRPr lang="en-US" altLang="zh-CN" dirty="0">
              <a:latin typeface="+mj-ea"/>
            </a:endParaRPr>
          </a:p>
          <a:p>
            <a:pPr lvl="1"/>
            <a:r>
              <a:rPr lang="zh-CN" altLang="en-US" dirty="0">
                <a:latin typeface="+mj-ea"/>
              </a:rPr>
              <a:t>使用命令行或</a:t>
            </a:r>
            <a:r>
              <a:rPr lang="en-US" altLang="zh-CN" dirty="0">
                <a:latin typeface="+mj-ea"/>
              </a:rPr>
              <a:t>GUI</a:t>
            </a:r>
            <a:r>
              <a:rPr lang="zh-CN" altLang="en-US" dirty="0">
                <a:latin typeface="+mj-ea"/>
              </a:rPr>
              <a:t>创建项目文件</a:t>
            </a:r>
            <a:endParaRPr lang="en-US" altLang="zh-CN" dirty="0">
              <a:latin typeface="+mj-ea"/>
            </a:endParaRPr>
          </a:p>
          <a:p>
            <a:pPr lvl="1"/>
            <a:endParaRPr lang="en-US" altLang="zh-CN" dirty="0">
              <a:latin typeface="+mj-ea"/>
            </a:endParaRPr>
          </a:p>
          <a:p>
            <a:pPr lvl="1"/>
            <a:endParaRPr lang="en-US" altLang="zh-CN" dirty="0">
              <a:latin typeface="+mj-ea"/>
            </a:endParaRPr>
          </a:p>
          <a:p>
            <a:pPr lvl="1"/>
            <a:endParaRPr lang="en-US" altLang="zh-CN" dirty="0">
              <a:latin typeface="+mj-ea"/>
            </a:endParaRPr>
          </a:p>
        </p:txBody>
      </p:sp>
      <p:sp>
        <p:nvSpPr>
          <p:cNvPr id="4" name="Slide Number Placeholder 3">
            <a:extLst>
              <a:ext uri="{FF2B5EF4-FFF2-40B4-BE49-F238E27FC236}">
                <a16:creationId xmlns:a16="http://schemas.microsoft.com/office/drawing/2014/main" id="{AF0A9315-2691-B946-92CB-64ACE85876E0}"/>
              </a:ext>
            </a:extLst>
          </p:cNvPr>
          <p:cNvSpPr>
            <a:spLocks noGrp="1"/>
          </p:cNvSpPr>
          <p:nvPr>
            <p:ph type="sldNum" sz="quarter" idx="12"/>
          </p:nvPr>
        </p:nvSpPr>
        <p:spPr/>
        <p:txBody>
          <a:bodyPr/>
          <a:lstStyle/>
          <a:p>
            <a:pPr>
              <a:defRPr/>
            </a:pPr>
            <a:fld id="{CA40A734-EF3B-425E-9970-80954DDB0807}" type="slidenum">
              <a:rPr lang="zh-CN" altLang="en-US" smtClean="0"/>
              <a:pPr>
                <a:defRPr/>
              </a:pPr>
              <a:t>72</a:t>
            </a:fld>
            <a:endParaRPr lang="zh-CN" altLang="en-US"/>
          </a:p>
        </p:txBody>
      </p:sp>
      <p:pic>
        <p:nvPicPr>
          <p:cNvPr id="6" name="Picture 5">
            <a:extLst>
              <a:ext uri="{FF2B5EF4-FFF2-40B4-BE49-F238E27FC236}">
                <a16:creationId xmlns:a16="http://schemas.microsoft.com/office/drawing/2014/main" id="{731A0155-2223-B24F-BA32-4BFBFE4639BA}"/>
              </a:ext>
            </a:extLst>
          </p:cNvPr>
          <p:cNvPicPr>
            <a:picLocks noChangeAspect="1"/>
          </p:cNvPicPr>
          <p:nvPr/>
        </p:nvPicPr>
        <p:blipFill>
          <a:blip r:embed="rId2"/>
          <a:stretch>
            <a:fillRect/>
          </a:stretch>
        </p:blipFill>
        <p:spPr>
          <a:xfrm>
            <a:off x="3530077" y="2667194"/>
            <a:ext cx="7570245" cy="5398579"/>
          </a:xfrm>
          <a:prstGeom prst="rect">
            <a:avLst/>
          </a:prstGeom>
        </p:spPr>
      </p:pic>
      <p:sp>
        <p:nvSpPr>
          <p:cNvPr id="7" name="Oval 6">
            <a:extLst>
              <a:ext uri="{FF2B5EF4-FFF2-40B4-BE49-F238E27FC236}">
                <a16:creationId xmlns:a16="http://schemas.microsoft.com/office/drawing/2014/main" id="{87445B3D-4C76-5048-BB9B-2DC5AC41FC17}"/>
              </a:ext>
            </a:extLst>
          </p:cNvPr>
          <p:cNvSpPr/>
          <p:nvPr/>
        </p:nvSpPr>
        <p:spPr>
          <a:xfrm>
            <a:off x="3282752" y="2962672"/>
            <a:ext cx="2272953" cy="428287"/>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722549A-8E82-3A44-86BB-572A57673172}"/>
              </a:ext>
            </a:extLst>
          </p:cNvPr>
          <p:cNvSpPr/>
          <p:nvPr/>
        </p:nvSpPr>
        <p:spPr>
          <a:xfrm>
            <a:off x="3282752" y="3390959"/>
            <a:ext cx="2272953" cy="428287"/>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24505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C831-F3BE-BD45-ABEA-1875B8F6C917}"/>
              </a:ext>
            </a:extLst>
          </p:cNvPr>
          <p:cNvSpPr>
            <a:spLocks noGrp="1"/>
          </p:cNvSpPr>
          <p:nvPr>
            <p:ph type="title"/>
          </p:nvPr>
        </p:nvSpPr>
        <p:spPr/>
        <p:txBody>
          <a:bodyPr>
            <a:normAutofit fontScale="90000"/>
          </a:bodyPr>
          <a:lstStyle/>
          <a:p>
            <a:r>
              <a:rPr lang="zh-CN" altLang="en-US" dirty="0"/>
              <a:t>第一个程序</a:t>
            </a:r>
            <a:endParaRPr lang="en-US" dirty="0"/>
          </a:p>
        </p:txBody>
      </p:sp>
      <p:sp>
        <p:nvSpPr>
          <p:cNvPr id="3" name="Content Placeholder 2">
            <a:extLst>
              <a:ext uri="{FF2B5EF4-FFF2-40B4-BE49-F238E27FC236}">
                <a16:creationId xmlns:a16="http://schemas.microsoft.com/office/drawing/2014/main" id="{C373CE1C-6581-EF48-9E9A-0DF6E0AEE396}"/>
              </a:ext>
            </a:extLst>
          </p:cNvPr>
          <p:cNvSpPr>
            <a:spLocks noGrp="1"/>
          </p:cNvSpPr>
          <p:nvPr>
            <p:ph idx="1"/>
          </p:nvPr>
        </p:nvSpPr>
        <p:spPr/>
        <p:txBody>
          <a:bodyPr/>
          <a:lstStyle/>
          <a:p>
            <a:r>
              <a:rPr lang="zh-CN" altLang="en-US" dirty="0">
                <a:latin typeface="+mj-ea"/>
                <a:ea typeface="+mj-ea"/>
              </a:rPr>
              <a:t>查询支持</a:t>
            </a:r>
            <a:r>
              <a:rPr lang="en-US" altLang="zh-CN" dirty="0">
                <a:latin typeface="+mj-ea"/>
                <a:ea typeface="+mj-ea"/>
              </a:rPr>
              <a:t>CUDA</a:t>
            </a:r>
            <a:r>
              <a:rPr lang="zh-CN" altLang="en-US" dirty="0">
                <a:latin typeface="+mj-ea"/>
                <a:ea typeface="+mj-ea"/>
              </a:rPr>
              <a:t>的硬件</a:t>
            </a:r>
            <a:endParaRPr lang="en-US" altLang="zh-CN" dirty="0">
              <a:latin typeface="+mj-ea"/>
              <a:ea typeface="+mj-ea"/>
            </a:endParaRPr>
          </a:p>
          <a:p>
            <a:pPr lvl="1"/>
            <a:r>
              <a:rPr lang="zh-CN" altLang="en-US" sz="3200" dirty="0">
                <a:latin typeface="+mj-ea"/>
                <a:ea typeface="+mj-ea"/>
              </a:rPr>
              <a:t>源码</a:t>
            </a:r>
            <a:endParaRPr lang="en-US" altLang="zh-CN" sz="3200" dirty="0">
              <a:latin typeface="+mj-ea"/>
              <a:ea typeface="+mj-ea"/>
            </a:endParaRPr>
          </a:p>
          <a:p>
            <a:pPr lvl="1"/>
            <a:endParaRPr lang="en-US" altLang="zh-CN" sz="3200" dirty="0">
              <a:latin typeface="+mj-ea"/>
              <a:ea typeface="+mj-ea"/>
            </a:endParaRPr>
          </a:p>
          <a:p>
            <a:pPr lvl="1"/>
            <a:endParaRPr lang="en-US" altLang="zh-CN" sz="3200" dirty="0">
              <a:latin typeface="+mj-ea"/>
              <a:ea typeface="+mj-ea"/>
            </a:endParaRPr>
          </a:p>
          <a:p>
            <a:pPr lvl="1"/>
            <a:endParaRPr lang="en-US" altLang="zh-CN" sz="3200" dirty="0">
              <a:latin typeface="+mj-ea"/>
              <a:ea typeface="+mj-ea"/>
            </a:endParaRPr>
          </a:p>
          <a:p>
            <a:pPr lvl="1"/>
            <a:endParaRPr lang="en-US" altLang="zh-CN" sz="3200" dirty="0">
              <a:latin typeface="+mj-ea"/>
              <a:ea typeface="+mj-ea"/>
            </a:endParaRPr>
          </a:p>
          <a:p>
            <a:pPr lvl="1"/>
            <a:endParaRPr lang="en-US" altLang="zh-CN" sz="3200" dirty="0">
              <a:latin typeface="+mj-ea"/>
              <a:ea typeface="+mj-ea"/>
            </a:endParaRPr>
          </a:p>
          <a:p>
            <a:pPr lvl="1"/>
            <a:endParaRPr lang="en-US" altLang="zh-CN" sz="3200" dirty="0">
              <a:latin typeface="+mj-ea"/>
              <a:ea typeface="+mj-ea"/>
            </a:endParaRPr>
          </a:p>
          <a:p>
            <a:pPr lvl="1"/>
            <a:r>
              <a:rPr lang="zh-CN" altLang="en-US" sz="3200" dirty="0">
                <a:latin typeface="+mj-ea"/>
                <a:ea typeface="+mj-ea"/>
              </a:rPr>
              <a:t>输出 </a:t>
            </a:r>
            <a:endParaRPr lang="en-US" sz="3200" dirty="0">
              <a:latin typeface="+mj-ea"/>
              <a:ea typeface="+mj-ea"/>
            </a:endParaRPr>
          </a:p>
        </p:txBody>
      </p:sp>
      <p:sp>
        <p:nvSpPr>
          <p:cNvPr id="4" name="Slide Number Placeholder 3">
            <a:extLst>
              <a:ext uri="{FF2B5EF4-FFF2-40B4-BE49-F238E27FC236}">
                <a16:creationId xmlns:a16="http://schemas.microsoft.com/office/drawing/2014/main" id="{0DA84F48-AADE-774F-B40E-9A0A268E27F0}"/>
              </a:ext>
            </a:extLst>
          </p:cNvPr>
          <p:cNvSpPr>
            <a:spLocks noGrp="1"/>
          </p:cNvSpPr>
          <p:nvPr>
            <p:ph type="sldNum" sz="quarter" idx="12"/>
          </p:nvPr>
        </p:nvSpPr>
        <p:spPr/>
        <p:txBody>
          <a:bodyPr/>
          <a:lstStyle/>
          <a:p>
            <a:pPr>
              <a:defRPr/>
            </a:pPr>
            <a:fld id="{CA40A734-EF3B-425E-9970-80954DDB0807}" type="slidenum">
              <a:rPr lang="zh-CN" altLang="en-US" smtClean="0"/>
              <a:pPr>
                <a:defRPr/>
              </a:pPr>
              <a:t>73</a:t>
            </a:fld>
            <a:endParaRPr lang="zh-CN" altLang="en-US" dirty="0"/>
          </a:p>
        </p:txBody>
      </p:sp>
      <p:sp>
        <p:nvSpPr>
          <p:cNvPr id="5" name="Rectangle 4">
            <a:extLst>
              <a:ext uri="{FF2B5EF4-FFF2-40B4-BE49-F238E27FC236}">
                <a16:creationId xmlns:a16="http://schemas.microsoft.com/office/drawing/2014/main" id="{D1D9046D-C9DF-7E4F-B6C1-BF27EE63220E}"/>
              </a:ext>
            </a:extLst>
          </p:cNvPr>
          <p:cNvSpPr/>
          <p:nvPr/>
        </p:nvSpPr>
        <p:spPr>
          <a:xfrm>
            <a:off x="2603728" y="1954560"/>
            <a:ext cx="12632352" cy="369332"/>
          </a:xfrm>
          <a:prstGeom prst="rect">
            <a:avLst/>
          </a:prstGeom>
        </p:spPr>
        <p:txBody>
          <a:bodyPr wrap="square">
            <a:spAutoFit/>
          </a:bodyPr>
          <a:lstStyle/>
          <a:p>
            <a:endParaRPr lang="en-US" dirty="0">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636C4E3C-E584-D246-8A18-8545D63E4D46}"/>
              </a:ext>
            </a:extLst>
          </p:cNvPr>
          <p:cNvSpPr/>
          <p:nvPr/>
        </p:nvSpPr>
        <p:spPr>
          <a:xfrm>
            <a:off x="2664296" y="6059016"/>
            <a:ext cx="7315200" cy="1477328"/>
          </a:xfrm>
          <a:prstGeom prst="rect">
            <a:avLst/>
          </a:prstGeom>
          <a:solidFill>
            <a:schemeClr val="bg1"/>
          </a:solidFill>
        </p:spPr>
        <p:txBody>
          <a:bodyPr>
            <a:spAutoFit/>
          </a:bodyPr>
          <a:lstStyle/>
          <a:p>
            <a:r>
              <a:rPr lang="en-US" dirty="0">
                <a:latin typeface="Consolas" panose="020B0609020204030204" pitchFamily="49" charset="0"/>
                <a:cs typeface="Consolas" panose="020B0609020204030204" pitchFamily="49" charset="0"/>
              </a:rPr>
              <a:t>Device Number: 0</a:t>
            </a:r>
          </a:p>
          <a:p>
            <a:r>
              <a:rPr lang="en-US" dirty="0">
                <a:latin typeface="Consolas" panose="020B0609020204030204" pitchFamily="49" charset="0"/>
                <a:cs typeface="Consolas" panose="020B0609020204030204" pitchFamily="49" charset="0"/>
              </a:rPr>
              <a:t>Device name: Tesla C2050</a:t>
            </a:r>
          </a:p>
          <a:p>
            <a:r>
              <a:rPr lang="en-US" dirty="0">
                <a:latin typeface="Consolas" panose="020B0609020204030204" pitchFamily="49" charset="0"/>
                <a:cs typeface="Consolas" panose="020B0609020204030204" pitchFamily="49" charset="0"/>
              </a:rPr>
              <a:t>Memory Clock Rate (</a:t>
            </a:r>
            <a:r>
              <a:rPr lang="en-US" dirty="0" err="1">
                <a:latin typeface="Consolas" panose="020B0609020204030204" pitchFamily="49" charset="0"/>
                <a:cs typeface="Consolas" panose="020B0609020204030204" pitchFamily="49" charset="0"/>
              </a:rPr>
              <a:t>KHz</a:t>
            </a:r>
            <a:r>
              <a:rPr lang="en-US" dirty="0">
                <a:latin typeface="Consolas" panose="020B0609020204030204" pitchFamily="49" charset="0"/>
                <a:cs typeface="Consolas" panose="020B0609020204030204" pitchFamily="49" charset="0"/>
              </a:rPr>
              <a:t>): 1500000</a:t>
            </a:r>
          </a:p>
          <a:p>
            <a:r>
              <a:rPr lang="en-US" dirty="0">
                <a:latin typeface="Consolas" panose="020B0609020204030204" pitchFamily="49" charset="0"/>
                <a:cs typeface="Consolas" panose="020B0609020204030204" pitchFamily="49" charset="0"/>
              </a:rPr>
              <a:t>Memory Bus Width (bits): 384</a:t>
            </a:r>
          </a:p>
          <a:p>
            <a:r>
              <a:rPr lang="en-US" dirty="0">
                <a:latin typeface="Consolas" panose="020B0609020204030204" pitchFamily="49" charset="0"/>
                <a:cs typeface="Consolas" panose="020B0609020204030204" pitchFamily="49" charset="0"/>
              </a:rPr>
              <a:t>Peak Memory Bandwidth (GB/s): 144.00</a:t>
            </a:r>
          </a:p>
        </p:txBody>
      </p:sp>
      <p:sp>
        <p:nvSpPr>
          <p:cNvPr id="7" name="矩形 6">
            <a:extLst>
              <a:ext uri="{FF2B5EF4-FFF2-40B4-BE49-F238E27FC236}">
                <a16:creationId xmlns:a16="http://schemas.microsoft.com/office/drawing/2014/main" id="{E03D4D38-97DC-4E43-AB9A-F46C9D6ABE2F}"/>
              </a:ext>
            </a:extLst>
          </p:cNvPr>
          <p:cNvSpPr/>
          <p:nvPr/>
        </p:nvSpPr>
        <p:spPr>
          <a:xfrm>
            <a:off x="2664296" y="2026568"/>
            <a:ext cx="9202216" cy="3693319"/>
          </a:xfrm>
          <a:prstGeom prst="rect">
            <a:avLst/>
          </a:prstGeom>
        </p:spPr>
        <p:txBody>
          <a:bodyPr wrap="square">
            <a:spAutoFit/>
          </a:bodyPr>
          <a:lstStyle/>
          <a:p>
            <a:r>
              <a:rPr lang="en-US" altLang="zh-CN" dirty="0">
                <a:solidFill>
                  <a:srgbClr val="7A3E9D"/>
                </a:solidFill>
                <a:latin typeface="Consolas" panose="020B0609020204030204" pitchFamily="49" charset="0"/>
              </a:rPr>
              <a:t>int</a:t>
            </a:r>
            <a:r>
              <a:rPr lang="en-US" altLang="zh-CN" dirty="0">
                <a:solidFill>
                  <a:srgbClr val="333333"/>
                </a:solidFill>
                <a:latin typeface="Consolas" panose="020B0609020204030204" pitchFamily="49" charset="0"/>
              </a:rPr>
              <a:t> </a:t>
            </a:r>
            <a:r>
              <a:rPr lang="en-US" altLang="zh-CN" dirty="0" err="1">
                <a:solidFill>
                  <a:srgbClr val="333333"/>
                </a:solidFill>
                <a:latin typeface="Consolas" panose="020B0609020204030204" pitchFamily="49" charset="0"/>
              </a:rPr>
              <a:t>nDevices</a:t>
            </a:r>
            <a:r>
              <a:rPr lang="en-US" altLang="zh-CN" dirty="0">
                <a:solidFill>
                  <a:srgbClr val="777777"/>
                </a:solidFill>
                <a:latin typeface="Consolas" panose="020B0609020204030204" pitchFamily="49" charset="0"/>
              </a:rPr>
              <a:t>;</a:t>
            </a:r>
            <a:endParaRPr lang="en-US" altLang="zh-CN" dirty="0">
              <a:solidFill>
                <a:srgbClr val="333333"/>
              </a:solidFill>
              <a:latin typeface="Consolas" panose="020B0609020204030204" pitchFamily="49" charset="0"/>
            </a:endParaRPr>
          </a:p>
          <a:p>
            <a:r>
              <a:rPr lang="en-US" altLang="zh-CN" b="1" dirty="0" err="1">
                <a:solidFill>
                  <a:srgbClr val="AA3731"/>
                </a:solidFill>
                <a:latin typeface="Consolas" panose="020B0609020204030204" pitchFamily="49" charset="0"/>
              </a:rPr>
              <a:t>cudaGetDeviceCount</a:t>
            </a:r>
            <a:r>
              <a:rPr lang="en-US" altLang="zh-CN" dirty="0">
                <a:solidFill>
                  <a:srgbClr val="777777"/>
                </a:solidFill>
                <a:latin typeface="Consolas" panose="020B0609020204030204" pitchFamily="49" charset="0"/>
              </a:rPr>
              <a:t>(&amp;</a:t>
            </a:r>
            <a:r>
              <a:rPr lang="en-US" altLang="zh-CN" dirty="0" err="1">
                <a:solidFill>
                  <a:srgbClr val="333333"/>
                </a:solidFill>
                <a:latin typeface="Consolas" panose="020B0609020204030204" pitchFamily="49" charset="0"/>
              </a:rPr>
              <a:t>nDevices</a:t>
            </a:r>
            <a:r>
              <a:rPr lang="en-US" altLang="zh-CN" dirty="0">
                <a:solidFill>
                  <a:srgbClr val="777777"/>
                </a:solidFill>
                <a:latin typeface="Consolas" panose="020B0609020204030204" pitchFamily="49" charset="0"/>
              </a:rPr>
              <a:t>);</a:t>
            </a:r>
            <a:r>
              <a:rPr lang="en-US" altLang="zh-CN" dirty="0">
                <a:solidFill>
                  <a:srgbClr val="333333"/>
                </a:solidFill>
                <a:latin typeface="Consolas" panose="020B0609020204030204" pitchFamily="49" charset="0"/>
              </a:rPr>
              <a:t> </a:t>
            </a:r>
          </a:p>
          <a:p>
            <a:br>
              <a:rPr lang="en-US" altLang="zh-CN" dirty="0">
                <a:solidFill>
                  <a:srgbClr val="333333"/>
                </a:solidFill>
                <a:latin typeface="Consolas" panose="020B0609020204030204" pitchFamily="49" charset="0"/>
              </a:rPr>
            </a:br>
            <a:r>
              <a:rPr lang="en-US" altLang="zh-CN" dirty="0">
                <a:solidFill>
                  <a:srgbClr val="4B69C6"/>
                </a:solidFill>
                <a:latin typeface="Consolas" panose="020B0609020204030204" pitchFamily="49" charset="0"/>
              </a:rPr>
              <a:t>for</a:t>
            </a:r>
            <a:r>
              <a:rPr lang="en-US" altLang="zh-CN" dirty="0">
                <a:solidFill>
                  <a:srgbClr val="333333"/>
                </a:solidFill>
                <a:latin typeface="Consolas" panose="020B0609020204030204" pitchFamily="49" charset="0"/>
              </a:rPr>
              <a:t> </a:t>
            </a:r>
            <a:r>
              <a:rPr lang="en-US" altLang="zh-CN" dirty="0">
                <a:solidFill>
                  <a:srgbClr val="777777"/>
                </a:solidFill>
                <a:latin typeface="Consolas" panose="020B0609020204030204" pitchFamily="49" charset="0"/>
              </a:rPr>
              <a:t>(</a:t>
            </a:r>
            <a:r>
              <a:rPr lang="en-US" altLang="zh-CN" dirty="0">
                <a:solidFill>
                  <a:srgbClr val="7A3E9D"/>
                </a:solidFill>
                <a:latin typeface="Consolas" panose="020B0609020204030204" pitchFamily="49" charset="0"/>
              </a:rPr>
              <a:t>int</a:t>
            </a:r>
            <a:r>
              <a:rPr lang="en-US" altLang="zh-CN" dirty="0">
                <a:solidFill>
                  <a:srgbClr val="333333"/>
                </a:solidFill>
                <a:latin typeface="Consolas" panose="020B0609020204030204" pitchFamily="49" charset="0"/>
              </a:rPr>
              <a:t> </a:t>
            </a:r>
            <a:r>
              <a:rPr lang="en-US" altLang="zh-CN" dirty="0" err="1">
                <a:solidFill>
                  <a:srgbClr val="333333"/>
                </a:solidFill>
                <a:latin typeface="Consolas" panose="020B0609020204030204" pitchFamily="49" charset="0"/>
              </a:rPr>
              <a:t>i</a:t>
            </a:r>
            <a:r>
              <a:rPr lang="en-US" altLang="zh-CN" dirty="0">
                <a:solidFill>
                  <a:srgbClr val="333333"/>
                </a:solidFill>
                <a:latin typeface="Consolas" panose="020B0609020204030204" pitchFamily="49" charset="0"/>
              </a:rPr>
              <a:t> </a:t>
            </a:r>
            <a:r>
              <a:rPr lang="en-US" altLang="zh-CN" dirty="0">
                <a:solidFill>
                  <a:srgbClr val="777777"/>
                </a:solidFill>
                <a:latin typeface="Consolas" panose="020B0609020204030204" pitchFamily="49" charset="0"/>
              </a:rPr>
              <a:t>=</a:t>
            </a:r>
            <a:r>
              <a:rPr lang="en-US" altLang="zh-CN" dirty="0">
                <a:solidFill>
                  <a:srgbClr val="333333"/>
                </a:solidFill>
                <a:latin typeface="Consolas" panose="020B0609020204030204" pitchFamily="49" charset="0"/>
              </a:rPr>
              <a:t> </a:t>
            </a:r>
            <a:r>
              <a:rPr lang="en-US" altLang="zh-CN" dirty="0">
                <a:solidFill>
                  <a:srgbClr val="9C5D27"/>
                </a:solidFill>
                <a:latin typeface="Consolas" panose="020B0609020204030204" pitchFamily="49" charset="0"/>
              </a:rPr>
              <a:t>0</a:t>
            </a:r>
            <a:r>
              <a:rPr lang="en-US" altLang="zh-CN" dirty="0">
                <a:solidFill>
                  <a:srgbClr val="777777"/>
                </a:solidFill>
                <a:latin typeface="Consolas" panose="020B0609020204030204" pitchFamily="49" charset="0"/>
              </a:rPr>
              <a:t>;</a:t>
            </a:r>
            <a:r>
              <a:rPr lang="en-US" altLang="zh-CN" dirty="0">
                <a:solidFill>
                  <a:srgbClr val="333333"/>
                </a:solidFill>
                <a:latin typeface="Consolas" panose="020B0609020204030204" pitchFamily="49" charset="0"/>
              </a:rPr>
              <a:t> </a:t>
            </a:r>
            <a:r>
              <a:rPr lang="en-US" altLang="zh-CN" dirty="0" err="1">
                <a:solidFill>
                  <a:srgbClr val="333333"/>
                </a:solidFill>
                <a:latin typeface="Consolas" panose="020B0609020204030204" pitchFamily="49" charset="0"/>
              </a:rPr>
              <a:t>i</a:t>
            </a:r>
            <a:r>
              <a:rPr lang="en-US" altLang="zh-CN" dirty="0">
                <a:solidFill>
                  <a:srgbClr val="333333"/>
                </a:solidFill>
                <a:latin typeface="Consolas" panose="020B0609020204030204" pitchFamily="49" charset="0"/>
              </a:rPr>
              <a:t> </a:t>
            </a:r>
            <a:r>
              <a:rPr lang="en-US" altLang="zh-CN" dirty="0">
                <a:solidFill>
                  <a:srgbClr val="777777"/>
                </a:solidFill>
                <a:latin typeface="Consolas" panose="020B0609020204030204" pitchFamily="49" charset="0"/>
              </a:rPr>
              <a:t>&lt;</a:t>
            </a:r>
            <a:r>
              <a:rPr lang="en-US" altLang="zh-CN" dirty="0">
                <a:solidFill>
                  <a:srgbClr val="333333"/>
                </a:solidFill>
                <a:latin typeface="Consolas" panose="020B0609020204030204" pitchFamily="49" charset="0"/>
              </a:rPr>
              <a:t> </a:t>
            </a:r>
            <a:r>
              <a:rPr lang="en-US" altLang="zh-CN" dirty="0" err="1">
                <a:solidFill>
                  <a:srgbClr val="333333"/>
                </a:solidFill>
                <a:latin typeface="Consolas" panose="020B0609020204030204" pitchFamily="49" charset="0"/>
              </a:rPr>
              <a:t>nDevices</a:t>
            </a:r>
            <a:r>
              <a:rPr lang="en-US" altLang="zh-CN" dirty="0">
                <a:solidFill>
                  <a:srgbClr val="777777"/>
                </a:solidFill>
                <a:latin typeface="Consolas" panose="020B0609020204030204" pitchFamily="49" charset="0"/>
              </a:rPr>
              <a:t>;</a:t>
            </a:r>
            <a:r>
              <a:rPr lang="en-US" altLang="zh-CN" dirty="0">
                <a:solidFill>
                  <a:srgbClr val="333333"/>
                </a:solidFill>
                <a:latin typeface="Consolas" panose="020B0609020204030204" pitchFamily="49" charset="0"/>
              </a:rPr>
              <a:t> </a:t>
            </a:r>
            <a:r>
              <a:rPr lang="en-US" altLang="zh-CN" dirty="0" err="1">
                <a:solidFill>
                  <a:srgbClr val="333333"/>
                </a:solidFill>
                <a:latin typeface="Consolas" panose="020B0609020204030204" pitchFamily="49" charset="0"/>
              </a:rPr>
              <a:t>i</a:t>
            </a:r>
            <a:r>
              <a:rPr lang="en-US" altLang="zh-CN" dirty="0">
                <a:solidFill>
                  <a:srgbClr val="777777"/>
                </a:solidFill>
                <a:latin typeface="Consolas" panose="020B0609020204030204" pitchFamily="49" charset="0"/>
              </a:rPr>
              <a:t>++)</a:t>
            </a:r>
            <a:r>
              <a:rPr lang="en-US" altLang="zh-CN" dirty="0">
                <a:solidFill>
                  <a:srgbClr val="333333"/>
                </a:solidFill>
                <a:latin typeface="Consolas" panose="020B0609020204030204" pitchFamily="49" charset="0"/>
              </a:rPr>
              <a:t> </a:t>
            </a:r>
            <a:r>
              <a:rPr lang="en-US" altLang="zh-CN" dirty="0">
                <a:solidFill>
                  <a:srgbClr val="777777"/>
                </a:solidFill>
                <a:latin typeface="Consolas" panose="020B0609020204030204" pitchFamily="49" charset="0"/>
              </a:rPr>
              <a:t>{</a:t>
            </a:r>
            <a:r>
              <a:rPr lang="en-US" altLang="zh-CN" dirty="0">
                <a:solidFill>
                  <a:srgbClr val="333333"/>
                </a:solidFill>
                <a:latin typeface="Consolas" panose="020B0609020204030204" pitchFamily="49" charset="0"/>
              </a:rPr>
              <a:t> </a:t>
            </a:r>
          </a:p>
          <a:p>
            <a:r>
              <a:rPr lang="en-US" altLang="zh-CN" dirty="0">
                <a:solidFill>
                  <a:srgbClr val="333333"/>
                </a:solidFill>
                <a:latin typeface="Consolas" panose="020B0609020204030204" pitchFamily="49" charset="0"/>
              </a:rPr>
              <a:t>    </a:t>
            </a:r>
            <a:r>
              <a:rPr lang="en-US" altLang="zh-CN" dirty="0" err="1">
                <a:solidFill>
                  <a:srgbClr val="333333"/>
                </a:solidFill>
                <a:latin typeface="Consolas" panose="020B0609020204030204" pitchFamily="49" charset="0"/>
              </a:rPr>
              <a:t>cudaDeviceProp</a:t>
            </a:r>
            <a:r>
              <a:rPr lang="en-US" altLang="zh-CN" dirty="0">
                <a:solidFill>
                  <a:srgbClr val="333333"/>
                </a:solidFill>
                <a:latin typeface="Consolas" panose="020B0609020204030204" pitchFamily="49" charset="0"/>
              </a:rPr>
              <a:t> prop</a:t>
            </a:r>
            <a:r>
              <a:rPr lang="en-US" altLang="zh-CN" dirty="0">
                <a:solidFill>
                  <a:srgbClr val="777777"/>
                </a:solidFill>
                <a:latin typeface="Consolas" panose="020B0609020204030204" pitchFamily="49" charset="0"/>
              </a:rPr>
              <a:t>;</a:t>
            </a:r>
            <a:r>
              <a:rPr lang="en-US" altLang="zh-CN" dirty="0">
                <a:solidFill>
                  <a:srgbClr val="333333"/>
                </a:solidFill>
                <a:latin typeface="Consolas" panose="020B0609020204030204" pitchFamily="49" charset="0"/>
              </a:rPr>
              <a:t> </a:t>
            </a:r>
          </a:p>
          <a:p>
            <a:r>
              <a:rPr lang="en-US" altLang="zh-CN" dirty="0">
                <a:solidFill>
                  <a:srgbClr val="333333"/>
                </a:solidFill>
                <a:latin typeface="Consolas" panose="020B0609020204030204" pitchFamily="49" charset="0"/>
              </a:rPr>
              <a:t>    </a:t>
            </a:r>
            <a:r>
              <a:rPr lang="en-US" altLang="zh-CN" b="1" dirty="0" err="1">
                <a:solidFill>
                  <a:srgbClr val="AA3731"/>
                </a:solidFill>
                <a:latin typeface="Consolas" panose="020B0609020204030204" pitchFamily="49" charset="0"/>
              </a:rPr>
              <a:t>cudaGetDeviceProperties</a:t>
            </a:r>
            <a:r>
              <a:rPr lang="en-US" altLang="zh-CN" dirty="0">
                <a:solidFill>
                  <a:srgbClr val="777777"/>
                </a:solidFill>
                <a:latin typeface="Consolas" panose="020B0609020204030204" pitchFamily="49" charset="0"/>
              </a:rPr>
              <a:t>(&amp;</a:t>
            </a:r>
            <a:r>
              <a:rPr lang="en-US" altLang="zh-CN" dirty="0">
                <a:solidFill>
                  <a:srgbClr val="333333"/>
                </a:solidFill>
                <a:latin typeface="Consolas" panose="020B0609020204030204" pitchFamily="49" charset="0"/>
              </a:rPr>
              <a:t>prop</a:t>
            </a:r>
            <a:r>
              <a:rPr lang="en-US" altLang="zh-CN" dirty="0">
                <a:solidFill>
                  <a:srgbClr val="777777"/>
                </a:solidFill>
                <a:latin typeface="Consolas" panose="020B0609020204030204" pitchFamily="49" charset="0"/>
              </a:rPr>
              <a:t>,</a:t>
            </a:r>
            <a:r>
              <a:rPr lang="en-US" altLang="zh-CN" dirty="0">
                <a:solidFill>
                  <a:srgbClr val="333333"/>
                </a:solidFill>
                <a:latin typeface="Consolas" panose="020B0609020204030204" pitchFamily="49" charset="0"/>
              </a:rPr>
              <a:t> </a:t>
            </a:r>
            <a:r>
              <a:rPr lang="en-US" altLang="zh-CN" dirty="0" err="1">
                <a:solidFill>
                  <a:srgbClr val="333333"/>
                </a:solidFill>
                <a:latin typeface="Consolas" panose="020B0609020204030204" pitchFamily="49" charset="0"/>
              </a:rPr>
              <a:t>i</a:t>
            </a:r>
            <a:r>
              <a:rPr lang="en-US" altLang="zh-CN" dirty="0">
                <a:solidFill>
                  <a:srgbClr val="777777"/>
                </a:solidFill>
                <a:latin typeface="Consolas" panose="020B0609020204030204" pitchFamily="49" charset="0"/>
              </a:rPr>
              <a:t>);</a:t>
            </a:r>
            <a:endParaRPr lang="en-US" altLang="zh-CN" dirty="0">
              <a:solidFill>
                <a:srgbClr val="333333"/>
              </a:solidFill>
              <a:latin typeface="Consolas" panose="020B0609020204030204" pitchFamily="49" charset="0"/>
            </a:endParaRPr>
          </a:p>
          <a:p>
            <a:r>
              <a:rPr lang="en-US" altLang="zh-CN" dirty="0">
                <a:solidFill>
                  <a:srgbClr val="333333"/>
                </a:solidFill>
                <a:latin typeface="Consolas" panose="020B0609020204030204" pitchFamily="49" charset="0"/>
              </a:rPr>
              <a:t>    </a:t>
            </a:r>
            <a:r>
              <a:rPr lang="en-US" altLang="zh-CN" b="1" dirty="0" err="1">
                <a:solidFill>
                  <a:srgbClr val="AA3731"/>
                </a:solidFill>
                <a:latin typeface="Consolas" panose="020B0609020204030204" pitchFamily="49" charset="0"/>
              </a:rPr>
              <a:t>printf</a:t>
            </a:r>
            <a:r>
              <a:rPr lang="en-US" altLang="zh-CN" dirty="0">
                <a:solidFill>
                  <a:srgbClr val="777777"/>
                </a:solidFill>
                <a:latin typeface="Consolas" panose="020B0609020204030204" pitchFamily="49" charset="0"/>
              </a:rPr>
              <a:t>("</a:t>
            </a:r>
            <a:r>
              <a:rPr lang="en-US" altLang="zh-CN" dirty="0">
                <a:solidFill>
                  <a:srgbClr val="448C27"/>
                </a:solidFill>
                <a:latin typeface="Consolas" panose="020B0609020204030204" pitchFamily="49" charset="0"/>
              </a:rPr>
              <a:t> Device Number: </a:t>
            </a:r>
            <a:r>
              <a:rPr lang="en-US" altLang="zh-CN" dirty="0">
                <a:solidFill>
                  <a:srgbClr val="9C5D27"/>
                </a:solidFill>
                <a:latin typeface="Consolas" panose="020B0609020204030204" pitchFamily="49" charset="0"/>
              </a:rPr>
              <a:t>%d</a:t>
            </a:r>
            <a:r>
              <a:rPr lang="en-US" altLang="zh-CN" dirty="0">
                <a:solidFill>
                  <a:srgbClr val="777777"/>
                </a:solidFill>
                <a:latin typeface="Consolas" panose="020B0609020204030204" pitchFamily="49" charset="0"/>
              </a:rPr>
              <a:t>\n",</a:t>
            </a:r>
            <a:r>
              <a:rPr lang="en-US" altLang="zh-CN" dirty="0">
                <a:solidFill>
                  <a:srgbClr val="333333"/>
                </a:solidFill>
                <a:latin typeface="Consolas" panose="020B0609020204030204" pitchFamily="49" charset="0"/>
              </a:rPr>
              <a:t> </a:t>
            </a:r>
            <a:r>
              <a:rPr lang="en-US" altLang="zh-CN" dirty="0" err="1">
                <a:solidFill>
                  <a:srgbClr val="333333"/>
                </a:solidFill>
                <a:latin typeface="Consolas" panose="020B0609020204030204" pitchFamily="49" charset="0"/>
              </a:rPr>
              <a:t>i</a:t>
            </a:r>
            <a:r>
              <a:rPr lang="en-US" altLang="zh-CN" dirty="0">
                <a:solidFill>
                  <a:srgbClr val="777777"/>
                </a:solidFill>
                <a:latin typeface="Consolas" panose="020B0609020204030204" pitchFamily="49" charset="0"/>
              </a:rPr>
              <a:t>);</a:t>
            </a:r>
            <a:r>
              <a:rPr lang="en-US" altLang="zh-CN" dirty="0">
                <a:solidFill>
                  <a:srgbClr val="333333"/>
                </a:solidFill>
                <a:latin typeface="Consolas" panose="020B0609020204030204" pitchFamily="49" charset="0"/>
              </a:rPr>
              <a:t> </a:t>
            </a:r>
          </a:p>
          <a:p>
            <a:r>
              <a:rPr lang="en-US" altLang="zh-CN" dirty="0">
                <a:solidFill>
                  <a:srgbClr val="333333"/>
                </a:solidFill>
                <a:latin typeface="Consolas" panose="020B0609020204030204" pitchFamily="49" charset="0"/>
              </a:rPr>
              <a:t>    </a:t>
            </a:r>
            <a:r>
              <a:rPr lang="en-US" altLang="zh-CN" b="1" dirty="0" err="1">
                <a:solidFill>
                  <a:srgbClr val="AA3731"/>
                </a:solidFill>
                <a:latin typeface="Consolas" panose="020B0609020204030204" pitchFamily="49" charset="0"/>
              </a:rPr>
              <a:t>printf</a:t>
            </a:r>
            <a:r>
              <a:rPr lang="en-US" altLang="zh-CN" dirty="0">
                <a:solidFill>
                  <a:srgbClr val="777777"/>
                </a:solidFill>
                <a:latin typeface="Consolas" panose="020B0609020204030204" pitchFamily="49" charset="0"/>
              </a:rPr>
              <a:t>("</a:t>
            </a:r>
            <a:r>
              <a:rPr lang="en-US" altLang="zh-CN" dirty="0">
                <a:solidFill>
                  <a:srgbClr val="448C27"/>
                </a:solidFill>
                <a:latin typeface="Consolas" panose="020B0609020204030204" pitchFamily="49" charset="0"/>
              </a:rPr>
              <a:t> Device name: </a:t>
            </a:r>
            <a:r>
              <a:rPr lang="en-US" altLang="zh-CN" dirty="0">
                <a:solidFill>
                  <a:srgbClr val="9C5D27"/>
                </a:solidFill>
                <a:latin typeface="Consolas" panose="020B0609020204030204" pitchFamily="49" charset="0"/>
              </a:rPr>
              <a:t>%s</a:t>
            </a:r>
            <a:r>
              <a:rPr lang="en-US" altLang="zh-CN" dirty="0">
                <a:solidFill>
                  <a:srgbClr val="777777"/>
                </a:solidFill>
                <a:latin typeface="Consolas" panose="020B0609020204030204" pitchFamily="49" charset="0"/>
              </a:rPr>
              <a:t>\n",</a:t>
            </a:r>
            <a:r>
              <a:rPr lang="en-US" altLang="zh-CN" dirty="0">
                <a:solidFill>
                  <a:srgbClr val="333333"/>
                </a:solidFill>
                <a:latin typeface="Consolas" panose="020B0609020204030204" pitchFamily="49" charset="0"/>
              </a:rPr>
              <a:t> </a:t>
            </a:r>
            <a:r>
              <a:rPr lang="en-US" altLang="zh-CN" dirty="0">
                <a:solidFill>
                  <a:srgbClr val="7A3E9D"/>
                </a:solidFill>
                <a:latin typeface="Consolas" panose="020B0609020204030204" pitchFamily="49" charset="0"/>
              </a:rPr>
              <a:t>prop</a:t>
            </a:r>
            <a:r>
              <a:rPr lang="en-US" altLang="zh-CN" dirty="0">
                <a:solidFill>
                  <a:srgbClr val="777777"/>
                </a:solidFill>
                <a:latin typeface="Consolas" panose="020B0609020204030204" pitchFamily="49" charset="0"/>
              </a:rPr>
              <a:t>.</a:t>
            </a:r>
            <a:r>
              <a:rPr lang="en-US" altLang="zh-CN" dirty="0">
                <a:solidFill>
                  <a:srgbClr val="7A3E9D"/>
                </a:solidFill>
                <a:latin typeface="Consolas" panose="020B0609020204030204" pitchFamily="49" charset="0"/>
              </a:rPr>
              <a:t>name</a:t>
            </a:r>
            <a:r>
              <a:rPr lang="en-US" altLang="zh-CN" dirty="0">
                <a:solidFill>
                  <a:srgbClr val="777777"/>
                </a:solidFill>
                <a:latin typeface="Consolas" panose="020B0609020204030204" pitchFamily="49" charset="0"/>
              </a:rPr>
              <a:t>);</a:t>
            </a:r>
            <a:endParaRPr lang="en-US" altLang="zh-CN" dirty="0">
              <a:solidFill>
                <a:srgbClr val="333333"/>
              </a:solidFill>
              <a:latin typeface="Consolas" panose="020B0609020204030204" pitchFamily="49" charset="0"/>
            </a:endParaRPr>
          </a:p>
          <a:p>
            <a:r>
              <a:rPr lang="en-US" altLang="zh-CN" dirty="0">
                <a:solidFill>
                  <a:srgbClr val="333333"/>
                </a:solidFill>
                <a:latin typeface="Consolas" panose="020B0609020204030204" pitchFamily="49" charset="0"/>
              </a:rPr>
              <a:t>    </a:t>
            </a:r>
            <a:r>
              <a:rPr lang="en-US" altLang="zh-CN" b="1" dirty="0" err="1">
                <a:solidFill>
                  <a:srgbClr val="AA3731"/>
                </a:solidFill>
                <a:latin typeface="Consolas" panose="020B0609020204030204" pitchFamily="49" charset="0"/>
              </a:rPr>
              <a:t>printf</a:t>
            </a:r>
            <a:r>
              <a:rPr lang="en-US" altLang="zh-CN" dirty="0">
                <a:solidFill>
                  <a:srgbClr val="777777"/>
                </a:solidFill>
                <a:latin typeface="Consolas" panose="020B0609020204030204" pitchFamily="49" charset="0"/>
              </a:rPr>
              <a:t>("</a:t>
            </a:r>
            <a:r>
              <a:rPr lang="en-US" altLang="zh-CN" dirty="0">
                <a:solidFill>
                  <a:srgbClr val="448C27"/>
                </a:solidFill>
                <a:latin typeface="Consolas" panose="020B0609020204030204" pitchFamily="49" charset="0"/>
              </a:rPr>
              <a:t> Memory Clock Rate (</a:t>
            </a:r>
            <a:r>
              <a:rPr lang="en-US" altLang="zh-CN" dirty="0" err="1">
                <a:solidFill>
                  <a:srgbClr val="448C27"/>
                </a:solidFill>
                <a:latin typeface="Consolas" panose="020B0609020204030204" pitchFamily="49" charset="0"/>
              </a:rPr>
              <a:t>KHz</a:t>
            </a:r>
            <a:r>
              <a:rPr lang="en-US" altLang="zh-CN" dirty="0">
                <a:solidFill>
                  <a:srgbClr val="448C27"/>
                </a:solidFill>
                <a:latin typeface="Consolas" panose="020B0609020204030204" pitchFamily="49" charset="0"/>
              </a:rPr>
              <a:t>): </a:t>
            </a:r>
            <a:r>
              <a:rPr lang="en-US" altLang="zh-CN" dirty="0">
                <a:solidFill>
                  <a:srgbClr val="9C5D27"/>
                </a:solidFill>
                <a:latin typeface="Consolas" panose="020B0609020204030204" pitchFamily="49" charset="0"/>
              </a:rPr>
              <a:t>%d</a:t>
            </a:r>
            <a:r>
              <a:rPr lang="en-US" altLang="zh-CN" dirty="0">
                <a:solidFill>
                  <a:srgbClr val="777777"/>
                </a:solidFill>
                <a:latin typeface="Consolas" panose="020B0609020204030204" pitchFamily="49" charset="0"/>
              </a:rPr>
              <a:t>\n",</a:t>
            </a:r>
            <a:r>
              <a:rPr lang="en-US" altLang="zh-CN" dirty="0">
                <a:solidFill>
                  <a:srgbClr val="333333"/>
                </a:solidFill>
                <a:latin typeface="Consolas" panose="020B0609020204030204" pitchFamily="49" charset="0"/>
              </a:rPr>
              <a:t> </a:t>
            </a:r>
            <a:r>
              <a:rPr lang="en-US" altLang="zh-CN" dirty="0" err="1">
                <a:solidFill>
                  <a:srgbClr val="7A3E9D"/>
                </a:solidFill>
                <a:latin typeface="Consolas" panose="020B0609020204030204" pitchFamily="49" charset="0"/>
              </a:rPr>
              <a:t>prop</a:t>
            </a:r>
            <a:r>
              <a:rPr lang="en-US" altLang="zh-CN" dirty="0" err="1">
                <a:solidFill>
                  <a:srgbClr val="777777"/>
                </a:solidFill>
                <a:latin typeface="Consolas" panose="020B0609020204030204" pitchFamily="49" charset="0"/>
              </a:rPr>
              <a:t>.</a:t>
            </a:r>
            <a:r>
              <a:rPr lang="en-US" altLang="zh-CN" dirty="0" err="1">
                <a:solidFill>
                  <a:srgbClr val="7A3E9D"/>
                </a:solidFill>
                <a:latin typeface="Consolas" panose="020B0609020204030204" pitchFamily="49" charset="0"/>
              </a:rPr>
              <a:t>memoryClockRate</a:t>
            </a:r>
            <a:r>
              <a:rPr lang="en-US" altLang="zh-CN" dirty="0">
                <a:solidFill>
                  <a:srgbClr val="777777"/>
                </a:solidFill>
                <a:latin typeface="Consolas" panose="020B0609020204030204" pitchFamily="49" charset="0"/>
              </a:rPr>
              <a:t>);</a:t>
            </a:r>
            <a:endParaRPr lang="en-US" altLang="zh-CN" dirty="0">
              <a:solidFill>
                <a:srgbClr val="333333"/>
              </a:solidFill>
              <a:latin typeface="Consolas" panose="020B0609020204030204" pitchFamily="49" charset="0"/>
            </a:endParaRPr>
          </a:p>
          <a:p>
            <a:r>
              <a:rPr lang="en-US" altLang="zh-CN" dirty="0">
                <a:solidFill>
                  <a:srgbClr val="333333"/>
                </a:solidFill>
                <a:latin typeface="Consolas" panose="020B0609020204030204" pitchFamily="49" charset="0"/>
              </a:rPr>
              <a:t>    </a:t>
            </a:r>
            <a:r>
              <a:rPr lang="en-US" altLang="zh-CN" b="1" dirty="0" err="1">
                <a:solidFill>
                  <a:srgbClr val="AA3731"/>
                </a:solidFill>
                <a:latin typeface="Consolas" panose="020B0609020204030204" pitchFamily="49" charset="0"/>
              </a:rPr>
              <a:t>printf</a:t>
            </a:r>
            <a:r>
              <a:rPr lang="en-US" altLang="zh-CN" dirty="0">
                <a:solidFill>
                  <a:srgbClr val="777777"/>
                </a:solidFill>
                <a:latin typeface="Consolas" panose="020B0609020204030204" pitchFamily="49" charset="0"/>
              </a:rPr>
              <a:t>("</a:t>
            </a:r>
            <a:r>
              <a:rPr lang="en-US" altLang="zh-CN" dirty="0">
                <a:solidFill>
                  <a:srgbClr val="448C27"/>
                </a:solidFill>
                <a:latin typeface="Consolas" panose="020B0609020204030204" pitchFamily="49" charset="0"/>
              </a:rPr>
              <a:t> Memory Bus Width (bits): </a:t>
            </a:r>
            <a:r>
              <a:rPr lang="en-US" altLang="zh-CN" dirty="0">
                <a:solidFill>
                  <a:srgbClr val="9C5D27"/>
                </a:solidFill>
                <a:latin typeface="Consolas" panose="020B0609020204030204" pitchFamily="49" charset="0"/>
              </a:rPr>
              <a:t>%d</a:t>
            </a:r>
            <a:r>
              <a:rPr lang="en-US" altLang="zh-CN" dirty="0">
                <a:solidFill>
                  <a:srgbClr val="777777"/>
                </a:solidFill>
                <a:latin typeface="Consolas" panose="020B0609020204030204" pitchFamily="49" charset="0"/>
              </a:rPr>
              <a:t>\n",</a:t>
            </a:r>
            <a:r>
              <a:rPr lang="en-US" altLang="zh-CN" dirty="0">
                <a:solidFill>
                  <a:srgbClr val="333333"/>
                </a:solidFill>
                <a:latin typeface="Consolas" panose="020B0609020204030204" pitchFamily="49" charset="0"/>
              </a:rPr>
              <a:t> </a:t>
            </a:r>
            <a:r>
              <a:rPr lang="en-US" altLang="zh-CN" dirty="0" err="1">
                <a:solidFill>
                  <a:srgbClr val="7A3E9D"/>
                </a:solidFill>
                <a:latin typeface="Consolas" panose="020B0609020204030204" pitchFamily="49" charset="0"/>
              </a:rPr>
              <a:t>prop</a:t>
            </a:r>
            <a:r>
              <a:rPr lang="en-US" altLang="zh-CN" dirty="0" err="1">
                <a:solidFill>
                  <a:srgbClr val="777777"/>
                </a:solidFill>
                <a:latin typeface="Consolas" panose="020B0609020204030204" pitchFamily="49" charset="0"/>
              </a:rPr>
              <a:t>.</a:t>
            </a:r>
            <a:r>
              <a:rPr lang="en-US" altLang="zh-CN" dirty="0" err="1">
                <a:solidFill>
                  <a:srgbClr val="7A3E9D"/>
                </a:solidFill>
                <a:latin typeface="Consolas" panose="020B0609020204030204" pitchFamily="49" charset="0"/>
              </a:rPr>
              <a:t>memoryBusWidth</a:t>
            </a:r>
            <a:r>
              <a:rPr lang="en-US" altLang="zh-CN" dirty="0">
                <a:solidFill>
                  <a:srgbClr val="777777"/>
                </a:solidFill>
                <a:latin typeface="Consolas" panose="020B0609020204030204" pitchFamily="49" charset="0"/>
              </a:rPr>
              <a:t>);</a:t>
            </a:r>
            <a:endParaRPr lang="en-US" altLang="zh-CN" dirty="0">
              <a:solidFill>
                <a:srgbClr val="333333"/>
              </a:solidFill>
              <a:latin typeface="Consolas" panose="020B0609020204030204" pitchFamily="49" charset="0"/>
            </a:endParaRPr>
          </a:p>
          <a:p>
            <a:r>
              <a:rPr lang="en-US" altLang="zh-CN" dirty="0">
                <a:solidFill>
                  <a:srgbClr val="333333"/>
                </a:solidFill>
                <a:latin typeface="Consolas" panose="020B0609020204030204" pitchFamily="49" charset="0"/>
              </a:rPr>
              <a:t>    </a:t>
            </a:r>
            <a:r>
              <a:rPr lang="en-US" altLang="zh-CN" b="1" dirty="0" err="1">
                <a:solidFill>
                  <a:srgbClr val="AA3731"/>
                </a:solidFill>
                <a:latin typeface="Consolas" panose="020B0609020204030204" pitchFamily="49" charset="0"/>
              </a:rPr>
              <a:t>printf</a:t>
            </a:r>
            <a:r>
              <a:rPr lang="en-US" altLang="zh-CN" dirty="0">
                <a:solidFill>
                  <a:srgbClr val="777777"/>
                </a:solidFill>
                <a:latin typeface="Consolas" panose="020B0609020204030204" pitchFamily="49" charset="0"/>
              </a:rPr>
              <a:t>("</a:t>
            </a:r>
            <a:r>
              <a:rPr lang="en-US" altLang="zh-CN" dirty="0">
                <a:solidFill>
                  <a:srgbClr val="448C27"/>
                </a:solidFill>
                <a:latin typeface="Consolas" panose="020B0609020204030204" pitchFamily="49" charset="0"/>
              </a:rPr>
              <a:t> Peak Memory Bandwidth (GB/s): </a:t>
            </a:r>
            <a:r>
              <a:rPr lang="en-US" altLang="zh-CN" dirty="0">
                <a:solidFill>
                  <a:srgbClr val="9C5D27"/>
                </a:solidFill>
                <a:latin typeface="Consolas" panose="020B0609020204030204" pitchFamily="49" charset="0"/>
              </a:rPr>
              <a:t>%f</a:t>
            </a:r>
            <a:r>
              <a:rPr lang="en-US" altLang="zh-CN" dirty="0">
                <a:solidFill>
                  <a:srgbClr val="777777"/>
                </a:solidFill>
                <a:latin typeface="Consolas" panose="020B0609020204030204" pitchFamily="49" charset="0"/>
              </a:rPr>
              <a:t>\n\n",</a:t>
            </a:r>
            <a:endParaRPr lang="en-US" altLang="zh-CN" dirty="0">
              <a:solidFill>
                <a:srgbClr val="333333"/>
              </a:solidFill>
              <a:latin typeface="Consolas" panose="020B0609020204030204" pitchFamily="49" charset="0"/>
            </a:endParaRPr>
          </a:p>
          <a:p>
            <a:r>
              <a:rPr lang="en-US" altLang="zh-CN" dirty="0">
                <a:solidFill>
                  <a:srgbClr val="333333"/>
                </a:solidFill>
                <a:latin typeface="Consolas" panose="020B0609020204030204" pitchFamily="49" charset="0"/>
              </a:rPr>
              <a:t>             </a:t>
            </a:r>
            <a:r>
              <a:rPr lang="en-US" altLang="zh-CN" dirty="0">
                <a:solidFill>
                  <a:srgbClr val="9C5D27"/>
                </a:solidFill>
                <a:latin typeface="Consolas" panose="020B0609020204030204" pitchFamily="49" charset="0"/>
              </a:rPr>
              <a:t>2.0</a:t>
            </a:r>
            <a:r>
              <a:rPr lang="en-US" altLang="zh-CN" dirty="0">
                <a:solidFill>
                  <a:srgbClr val="777777"/>
                </a:solidFill>
                <a:latin typeface="Consolas" panose="020B0609020204030204" pitchFamily="49" charset="0"/>
              </a:rPr>
              <a:t>*</a:t>
            </a:r>
            <a:r>
              <a:rPr lang="en-US" altLang="zh-CN" dirty="0" err="1">
                <a:solidFill>
                  <a:srgbClr val="7A3E9D"/>
                </a:solidFill>
                <a:latin typeface="Consolas" panose="020B0609020204030204" pitchFamily="49" charset="0"/>
              </a:rPr>
              <a:t>prop</a:t>
            </a:r>
            <a:r>
              <a:rPr lang="en-US" altLang="zh-CN" dirty="0" err="1">
                <a:solidFill>
                  <a:srgbClr val="777777"/>
                </a:solidFill>
                <a:latin typeface="Consolas" panose="020B0609020204030204" pitchFamily="49" charset="0"/>
              </a:rPr>
              <a:t>.</a:t>
            </a:r>
            <a:r>
              <a:rPr lang="en-US" altLang="zh-CN" dirty="0" err="1">
                <a:solidFill>
                  <a:srgbClr val="7A3E9D"/>
                </a:solidFill>
                <a:latin typeface="Consolas" panose="020B0609020204030204" pitchFamily="49" charset="0"/>
              </a:rPr>
              <a:t>memoryClockRate</a:t>
            </a:r>
            <a:r>
              <a:rPr lang="en-US" altLang="zh-CN" dirty="0">
                <a:solidFill>
                  <a:srgbClr val="777777"/>
                </a:solidFill>
                <a:latin typeface="Consolas" panose="020B0609020204030204" pitchFamily="49" charset="0"/>
              </a:rPr>
              <a:t>*(</a:t>
            </a:r>
            <a:r>
              <a:rPr lang="en-US" altLang="zh-CN" dirty="0" err="1">
                <a:solidFill>
                  <a:srgbClr val="7A3E9D"/>
                </a:solidFill>
                <a:latin typeface="Consolas" panose="020B0609020204030204" pitchFamily="49" charset="0"/>
              </a:rPr>
              <a:t>prop</a:t>
            </a:r>
            <a:r>
              <a:rPr lang="en-US" altLang="zh-CN" dirty="0" err="1">
                <a:solidFill>
                  <a:srgbClr val="777777"/>
                </a:solidFill>
                <a:latin typeface="Consolas" panose="020B0609020204030204" pitchFamily="49" charset="0"/>
              </a:rPr>
              <a:t>.</a:t>
            </a:r>
            <a:r>
              <a:rPr lang="en-US" altLang="zh-CN" dirty="0" err="1">
                <a:solidFill>
                  <a:srgbClr val="7A3E9D"/>
                </a:solidFill>
                <a:latin typeface="Consolas" panose="020B0609020204030204" pitchFamily="49" charset="0"/>
              </a:rPr>
              <a:t>memoryBusWidth</a:t>
            </a:r>
            <a:r>
              <a:rPr lang="en-US" altLang="zh-CN" dirty="0">
                <a:solidFill>
                  <a:srgbClr val="777777"/>
                </a:solidFill>
                <a:latin typeface="Consolas" panose="020B0609020204030204" pitchFamily="49" charset="0"/>
              </a:rPr>
              <a:t>/</a:t>
            </a:r>
            <a:r>
              <a:rPr lang="en-US" altLang="zh-CN" dirty="0">
                <a:solidFill>
                  <a:srgbClr val="9C5D27"/>
                </a:solidFill>
                <a:latin typeface="Consolas" panose="020B0609020204030204" pitchFamily="49" charset="0"/>
              </a:rPr>
              <a:t>8</a:t>
            </a:r>
            <a:r>
              <a:rPr lang="en-US" altLang="zh-CN" dirty="0">
                <a:solidFill>
                  <a:srgbClr val="777777"/>
                </a:solidFill>
                <a:latin typeface="Consolas" panose="020B0609020204030204" pitchFamily="49" charset="0"/>
              </a:rPr>
              <a:t>)/</a:t>
            </a:r>
            <a:r>
              <a:rPr lang="en-US" altLang="zh-CN" dirty="0">
                <a:solidFill>
                  <a:srgbClr val="9C5D27"/>
                </a:solidFill>
                <a:latin typeface="Consolas" panose="020B0609020204030204" pitchFamily="49" charset="0"/>
              </a:rPr>
              <a:t>1.0</a:t>
            </a:r>
            <a:r>
              <a:rPr lang="en-US" altLang="zh-CN" dirty="0">
                <a:solidFill>
                  <a:srgbClr val="4B69C6"/>
                </a:solidFill>
                <a:latin typeface="Consolas" panose="020B0609020204030204" pitchFamily="49" charset="0"/>
              </a:rPr>
              <a:t>e</a:t>
            </a:r>
            <a:r>
              <a:rPr lang="en-US" altLang="zh-CN" dirty="0">
                <a:solidFill>
                  <a:srgbClr val="9C5D27"/>
                </a:solidFill>
                <a:latin typeface="Consolas" panose="020B0609020204030204" pitchFamily="49" charset="0"/>
              </a:rPr>
              <a:t>6</a:t>
            </a:r>
            <a:r>
              <a:rPr lang="en-US" altLang="zh-CN" dirty="0">
                <a:solidFill>
                  <a:srgbClr val="777777"/>
                </a:solidFill>
                <a:latin typeface="Consolas" panose="020B0609020204030204" pitchFamily="49" charset="0"/>
              </a:rPr>
              <a:t>);</a:t>
            </a:r>
            <a:r>
              <a:rPr lang="en-US" altLang="zh-CN" dirty="0">
                <a:solidFill>
                  <a:srgbClr val="333333"/>
                </a:solidFill>
                <a:latin typeface="Consolas" panose="020B0609020204030204" pitchFamily="49" charset="0"/>
              </a:rPr>
              <a:t> </a:t>
            </a:r>
          </a:p>
          <a:p>
            <a:r>
              <a:rPr lang="en-US" altLang="zh-CN" dirty="0">
                <a:solidFill>
                  <a:srgbClr val="777777"/>
                </a:solidFill>
                <a:latin typeface="Consolas" panose="020B0609020204030204" pitchFamily="49" charset="0"/>
              </a:rPr>
              <a:t>}</a:t>
            </a:r>
            <a:endParaRPr lang="en-US" altLang="zh-CN"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16567397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4818" name="灯片编号占位符 1"/>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840">
                <a:solidFill>
                  <a:schemeClr val="tx1"/>
                </a:solidFill>
                <a:latin typeface="Calibri" panose="020F0502020204030204" pitchFamily="34" charset="0"/>
                <a:ea typeface="宋体" panose="02010600030101010101" pitchFamily="2" charset="-122"/>
              </a:defRPr>
            </a:lvl1pPr>
            <a:lvl2pPr marL="891467" indent="-342872">
              <a:spcBef>
                <a:spcPct val="20000"/>
              </a:spcBef>
              <a:buFont typeface="Arial" panose="020B0604020202020204" pitchFamily="34" charset="0"/>
              <a:buChar char="–"/>
              <a:defRPr sz="3360">
                <a:solidFill>
                  <a:schemeClr val="tx1"/>
                </a:solidFill>
                <a:latin typeface="Calibri" panose="020F0502020204030204" pitchFamily="34" charset="0"/>
                <a:ea typeface="宋体" panose="02010600030101010101" pitchFamily="2" charset="-122"/>
              </a:defRPr>
            </a:lvl2pPr>
            <a:lvl3pPr marL="1371488" indent="-274299">
              <a:spcBef>
                <a:spcPct val="20000"/>
              </a:spcBef>
              <a:buFont typeface="Arial" panose="020B0604020202020204" pitchFamily="34" charset="0"/>
              <a:buChar char="•"/>
              <a:defRPr sz="2880">
                <a:solidFill>
                  <a:schemeClr val="tx1"/>
                </a:solidFill>
                <a:latin typeface="Calibri" panose="020F0502020204030204" pitchFamily="34" charset="0"/>
                <a:ea typeface="宋体" panose="02010600030101010101" pitchFamily="2" charset="-122"/>
              </a:defRPr>
            </a:lvl3pPr>
            <a:lvl4pPr marL="1920085" indent="-274299">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468677" indent="-274299">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3017272" indent="-274299"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3565867" indent="-274299"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4114462" indent="-274299"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4663058" indent="-274299"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5C37259-17AB-4033-9296-718E8806D94A}" type="slidenum">
              <a:rPr lang="zh-CN" altLang="en-US" sz="1440">
                <a:solidFill>
                  <a:srgbClr val="898989"/>
                </a:solidFill>
              </a:rPr>
              <a:pPr>
                <a:spcBef>
                  <a:spcPct val="0"/>
                </a:spcBef>
                <a:buFontTx/>
                <a:buNone/>
              </a:pPr>
              <a:t>74</a:t>
            </a:fld>
            <a:endParaRPr lang="zh-CN" altLang="en-US" sz="1440">
              <a:solidFill>
                <a:srgbClr val="898989"/>
              </a:solidFill>
            </a:endParaRPr>
          </a:p>
        </p:txBody>
      </p:sp>
      <p:sp>
        <p:nvSpPr>
          <p:cNvPr id="34820" name="TextBox 4"/>
          <p:cNvSpPr txBox="1">
            <a:spLocks noChangeArrowheads="1"/>
          </p:cNvSpPr>
          <p:nvPr/>
        </p:nvSpPr>
        <p:spPr bwMode="auto">
          <a:xfrm>
            <a:off x="0" y="3245022"/>
            <a:ext cx="14630399" cy="9417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9718" tIns="54859" rIns="109718" bIns="54859">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5400" b="1" dirty="0">
                <a:solidFill>
                  <a:srgbClr val="C00000"/>
                </a:solidFill>
                <a:latin typeface="Times New Roman" panose="02020603050405020304" pitchFamily="18" charset="0"/>
                <a:ea typeface="华文楷体" panose="02010600040101010101" pitchFamily="2" charset="-122"/>
              </a:rPr>
              <a:t>Questions?</a:t>
            </a:r>
            <a:endParaRPr lang="zh-CN" altLang="en-US" sz="5400" b="1" dirty="0">
              <a:solidFill>
                <a:srgbClr val="C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402432" y="1082205"/>
            <a:ext cx="9001000" cy="6799489"/>
          </a:xfrm>
        </p:spPr>
        <p:txBody>
          <a:bodyPr>
            <a:noAutofit/>
          </a:bodyPr>
          <a:lstStyle/>
          <a:p>
            <a:r>
              <a:rPr lang="en-CA" altLang="zh-CN" b="1" i="1" dirty="0">
                <a:solidFill>
                  <a:srgbClr val="0000FF"/>
                </a:solidFill>
              </a:rPr>
              <a:t>Texture</a:t>
            </a:r>
            <a:r>
              <a:rPr lang="en-CA" altLang="zh-CN" b="1" i="1" dirty="0"/>
              <a:t>:</a:t>
            </a:r>
            <a:r>
              <a:rPr lang="en-CA" altLang="zh-CN" dirty="0"/>
              <a:t> An image that is mapped on the surface of polygons on objects to provide a concept of specific material. </a:t>
            </a:r>
          </a:p>
          <a:p>
            <a:r>
              <a:rPr lang="en-CA" b="1" i="1" dirty="0">
                <a:solidFill>
                  <a:srgbClr val="0000FF"/>
                </a:solidFill>
              </a:rPr>
              <a:t>Color</a:t>
            </a:r>
            <a:r>
              <a:rPr lang="en-CA" b="1" i="1" dirty="0"/>
              <a:t>: </a:t>
            </a:r>
            <a:r>
              <a:rPr lang="en-CA" dirty="0"/>
              <a:t>The color of each pixel is described by three numbers for intensity of main colors: </a:t>
            </a:r>
            <a:r>
              <a:rPr lang="en-CA" dirty="0">
                <a:solidFill>
                  <a:srgbClr val="C00000"/>
                </a:solidFill>
              </a:rPr>
              <a:t>red, green, and blue</a:t>
            </a:r>
            <a:r>
              <a:rPr lang="en-CA" dirty="0"/>
              <a:t>, e.g. (255, 0, 255). </a:t>
            </a:r>
          </a:p>
          <a:p>
            <a:r>
              <a:rPr lang="en-CA" altLang="zh-CN" b="1" i="1" dirty="0">
                <a:solidFill>
                  <a:srgbClr val="0000FF"/>
                </a:solidFill>
              </a:rPr>
              <a:t>Pixel</a:t>
            </a:r>
            <a:r>
              <a:rPr lang="en-CA" altLang="zh-CN" b="1" i="1" dirty="0"/>
              <a:t>:</a:t>
            </a:r>
            <a:r>
              <a:rPr lang="en-CA" altLang="zh-CN" dirty="0"/>
              <a:t> A computer image is represented by an array of points called pixel with its own color and coordinate (address).</a:t>
            </a:r>
          </a:p>
          <a:p>
            <a:r>
              <a:rPr lang="en-CA" b="1" i="1" dirty="0">
                <a:solidFill>
                  <a:srgbClr val="0000FF"/>
                </a:solidFill>
              </a:rPr>
              <a:t>Resolution</a:t>
            </a:r>
            <a:r>
              <a:rPr lang="en-CA" b="1" i="1" dirty="0"/>
              <a:t>: </a:t>
            </a:r>
            <a:r>
              <a:rPr lang="en-CA" dirty="0"/>
              <a:t>The number of pixels in an image determines the resolution of the image, e.g. 320x200, 2560x2048.</a:t>
            </a:r>
          </a:p>
          <a:p>
            <a:r>
              <a:rPr lang="en-CA" altLang="zh-CN" b="1" i="1" dirty="0">
                <a:solidFill>
                  <a:srgbClr val="0000FF"/>
                </a:solidFill>
              </a:rPr>
              <a:t>Fragment</a:t>
            </a:r>
            <a:r>
              <a:rPr lang="en-CA" altLang="zh-CN" b="1" i="1" dirty="0"/>
              <a:t>:</a:t>
            </a:r>
            <a:r>
              <a:rPr lang="en-CA" altLang="zh-CN" dirty="0"/>
              <a:t> All necessary data needed to generate a single pixel of final image in output memory, e.g. </a:t>
            </a:r>
            <a:r>
              <a:rPr lang="en-CA" altLang="zh-CN" dirty="0">
                <a:solidFill>
                  <a:srgbClr val="C00000"/>
                </a:solidFill>
              </a:rPr>
              <a:t>coordinates, color, depth</a:t>
            </a:r>
            <a:r>
              <a:rPr lang="en-CA" altLang="zh-CN" dirty="0"/>
              <a:t>... </a:t>
            </a:r>
            <a:endParaRPr lang="en-CA" dirty="0"/>
          </a:p>
        </p:txBody>
      </p:sp>
      <p:pic>
        <p:nvPicPr>
          <p:cNvPr id="1026" name="Picture 2"/>
          <p:cNvPicPr>
            <a:picLocks noChangeAspect="1" noChangeArrowheads="1"/>
          </p:cNvPicPr>
          <p:nvPr/>
        </p:nvPicPr>
        <p:blipFill>
          <a:blip r:embed="rId3" cstate="print"/>
          <a:srcRect/>
          <a:stretch>
            <a:fillRect/>
          </a:stretch>
        </p:blipFill>
        <p:spPr bwMode="auto">
          <a:xfrm>
            <a:off x="9954053" y="1374743"/>
            <a:ext cx="2246650" cy="2967274"/>
          </a:xfrm>
          <a:prstGeom prst="rect">
            <a:avLst/>
          </a:prstGeom>
          <a:noFill/>
          <a:ln w="9525">
            <a:noFill/>
            <a:miter lim="800000"/>
            <a:headEnd/>
            <a:tailEnd/>
          </a:ln>
        </p:spPr>
      </p:pic>
      <p:sp>
        <p:nvSpPr>
          <p:cNvPr id="10" name="Rectangle 9"/>
          <p:cNvSpPr/>
          <p:nvPr/>
        </p:nvSpPr>
        <p:spPr>
          <a:xfrm>
            <a:off x="9660531" y="4481950"/>
            <a:ext cx="3057307" cy="424732"/>
          </a:xfrm>
          <a:prstGeom prst="rect">
            <a:avLst/>
          </a:prstGeom>
        </p:spPr>
        <p:txBody>
          <a:bodyPr wrap="square">
            <a:spAutoFit/>
          </a:bodyPr>
          <a:lstStyle/>
          <a:p>
            <a:pPr defTabSz="1097280" eaLnBrk="1" fontAlgn="auto" hangingPunct="1">
              <a:spcBef>
                <a:spcPts val="0"/>
              </a:spcBef>
              <a:spcAft>
                <a:spcPts val="0"/>
              </a:spcAft>
              <a:defRPr/>
            </a:pPr>
            <a:r>
              <a:rPr lang="en-CA" sz="1080" dirty="0">
                <a:solidFill>
                  <a:prstClr val="black"/>
                </a:solidFill>
                <a:latin typeface="Calibri"/>
                <a:ea typeface="微软雅黑"/>
              </a:rPr>
              <a:t>F. Durand, “A Short Introduction to Computer Graphics”, MIT Laboratory for Computer Science</a:t>
            </a:r>
          </a:p>
        </p:txBody>
      </p:sp>
      <p:pic>
        <p:nvPicPr>
          <p:cNvPr id="1027" name="Picture 3"/>
          <p:cNvPicPr>
            <a:picLocks noChangeAspect="1" noChangeArrowheads="1"/>
          </p:cNvPicPr>
          <p:nvPr/>
        </p:nvPicPr>
        <p:blipFill>
          <a:blip r:embed="rId4" cstate="print"/>
          <a:srcRect/>
          <a:stretch>
            <a:fillRect/>
          </a:stretch>
        </p:blipFill>
        <p:spPr bwMode="auto">
          <a:xfrm>
            <a:off x="9736624" y="5541199"/>
            <a:ext cx="2905121" cy="910205"/>
          </a:xfrm>
          <a:prstGeom prst="rect">
            <a:avLst/>
          </a:prstGeom>
          <a:noFill/>
          <a:ln w="9525">
            <a:noFill/>
            <a:miter lim="800000"/>
            <a:headEnd/>
            <a:tailEnd/>
          </a:ln>
        </p:spPr>
      </p:pic>
      <p:sp>
        <p:nvSpPr>
          <p:cNvPr id="12" name="Rectangle 11"/>
          <p:cNvSpPr/>
          <p:nvPr/>
        </p:nvSpPr>
        <p:spPr>
          <a:xfrm>
            <a:off x="9837563" y="6724617"/>
            <a:ext cx="2703242" cy="590931"/>
          </a:xfrm>
          <a:prstGeom prst="rect">
            <a:avLst/>
          </a:prstGeom>
        </p:spPr>
        <p:txBody>
          <a:bodyPr wrap="square">
            <a:spAutoFit/>
          </a:bodyPr>
          <a:lstStyle/>
          <a:p>
            <a:pPr algn="ctr" defTabSz="1097280" eaLnBrk="1" fontAlgn="auto" hangingPunct="1">
              <a:spcBef>
                <a:spcPts val="0"/>
              </a:spcBef>
              <a:spcAft>
                <a:spcPts val="0"/>
              </a:spcAft>
              <a:defRPr/>
            </a:pPr>
            <a:r>
              <a:rPr lang="en-CA" sz="1080" dirty="0">
                <a:solidFill>
                  <a:prstClr val="black"/>
                </a:solidFill>
                <a:latin typeface="Calibri"/>
                <a:ea typeface="微软雅黑"/>
              </a:rPr>
              <a:t>R. Fernando, C. Zeller, “Programming Graphics Hardware Programming Hardware”, NVIDIA.</a:t>
            </a:r>
          </a:p>
        </p:txBody>
      </p:sp>
      <p:sp>
        <p:nvSpPr>
          <p:cNvPr id="16" name="Title 1">
            <a:extLst>
              <a:ext uri="{FF2B5EF4-FFF2-40B4-BE49-F238E27FC236}">
                <a16:creationId xmlns:a16="http://schemas.microsoft.com/office/drawing/2014/main" id="{1DE654F8-B687-4B98-91E1-E9B24A58B32F}"/>
              </a:ext>
            </a:extLst>
          </p:cNvPr>
          <p:cNvSpPr>
            <a:spLocks noGrp="1"/>
          </p:cNvSpPr>
          <p:nvPr>
            <p:ph type="title"/>
          </p:nvPr>
        </p:nvSpPr>
        <p:spPr>
          <a:xfrm>
            <a:off x="2476262" y="50117"/>
            <a:ext cx="9464040" cy="1066754"/>
          </a:xfrm>
        </p:spPr>
        <p:txBody>
          <a:bodyPr/>
          <a:lstStyle/>
          <a:p>
            <a:r>
              <a:rPr lang="en-US" altLang="zh-CN" dirty="0">
                <a:latin typeface="+mn-lt"/>
              </a:rPr>
              <a:t>Graphic Elements</a:t>
            </a:r>
          </a:p>
        </p:txBody>
      </p:sp>
      <p:sp>
        <p:nvSpPr>
          <p:cNvPr id="4" name="灯片编号占位符 3">
            <a:extLst>
              <a:ext uri="{FF2B5EF4-FFF2-40B4-BE49-F238E27FC236}">
                <a16:creationId xmlns:a16="http://schemas.microsoft.com/office/drawing/2014/main" id="{FD9923A7-99BA-45F0-A589-EC3DB39560A4}"/>
              </a:ext>
            </a:extLst>
          </p:cNvPr>
          <p:cNvSpPr>
            <a:spLocks noGrp="1"/>
          </p:cNvSpPr>
          <p:nvPr>
            <p:ph type="sldNum" sz="quarter" idx="11"/>
          </p:nvPr>
        </p:nvSpPr>
        <p:spPr/>
        <p:txBody>
          <a:bodyPr/>
          <a:lstStyle/>
          <a:p>
            <a:pPr algn="l" defTabSz="1097280" fontAlgn="auto">
              <a:spcBef>
                <a:spcPts val="0"/>
              </a:spcBef>
              <a:spcAft>
                <a:spcPts val="0"/>
              </a:spcAft>
              <a:defRPr/>
            </a:pPr>
            <a:r>
              <a:rPr lang="en-CA">
                <a:solidFill>
                  <a:prstClr val="white"/>
                </a:solidFill>
                <a:ea typeface="微软雅黑"/>
              </a:rPr>
              <a:t>CEG 4131-Fall  2012				       			       </a:t>
            </a:r>
            <a:fld id="{D8DB2BF5-999F-465D-B5C6-E1544B0C0658}" type="slidenum">
              <a:rPr lang="en-CA">
                <a:solidFill>
                  <a:prstClr val="white"/>
                </a:solidFill>
                <a:ea typeface="微软雅黑"/>
              </a:rPr>
              <a:pPr algn="l" defTabSz="1097280" fontAlgn="auto">
                <a:spcBef>
                  <a:spcPts val="0"/>
                </a:spcBef>
                <a:spcAft>
                  <a:spcPts val="0"/>
                </a:spcAft>
                <a:defRPr/>
              </a:pPr>
              <a:t>8</a:t>
            </a:fld>
            <a:endParaRPr lang="en-CA" dirty="0">
              <a:solidFill>
                <a:prstClr val="white"/>
              </a:solidFill>
              <a:ea typeface="微软雅黑"/>
            </a:endParaRPr>
          </a:p>
        </p:txBody>
      </p:sp>
    </p:spTree>
    <p:extLst>
      <p:ext uri="{BB962C8B-B14F-4D97-AF65-F5344CB8AC3E}">
        <p14:creationId xmlns:p14="http://schemas.microsoft.com/office/powerpoint/2010/main" val="56410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583181" y="3103393"/>
            <a:ext cx="3286847" cy="482471"/>
          </a:xfrm>
        </p:spPr>
        <p:txBody>
          <a:bodyPr>
            <a:noAutofit/>
          </a:bodyPr>
          <a:lstStyle/>
          <a:p>
            <a:r>
              <a:rPr lang="en-CA" dirty="0">
                <a:solidFill>
                  <a:srgbClr val="0000FF"/>
                </a:solidFill>
              </a:rPr>
              <a:t>Geometry-Stage</a:t>
            </a:r>
            <a:r>
              <a:rPr lang="en-CA" dirty="0"/>
              <a:t>:</a:t>
            </a:r>
          </a:p>
        </p:txBody>
      </p:sp>
      <p:sp>
        <p:nvSpPr>
          <p:cNvPr id="9" name="Rectangle 8"/>
          <p:cNvSpPr/>
          <p:nvPr/>
        </p:nvSpPr>
        <p:spPr>
          <a:xfrm>
            <a:off x="1828800" y="7936945"/>
            <a:ext cx="6653539" cy="258532"/>
          </a:xfrm>
          <a:prstGeom prst="rect">
            <a:avLst/>
          </a:prstGeom>
        </p:spPr>
        <p:txBody>
          <a:bodyPr wrap="square">
            <a:spAutoFit/>
          </a:bodyPr>
          <a:lstStyle/>
          <a:p>
            <a:pPr defTabSz="1097280" eaLnBrk="1" fontAlgn="auto" hangingPunct="1">
              <a:spcBef>
                <a:spcPts val="0"/>
              </a:spcBef>
              <a:spcAft>
                <a:spcPts val="0"/>
              </a:spcAft>
              <a:defRPr/>
            </a:pPr>
            <a:r>
              <a:rPr lang="en-CA" sz="1080" dirty="0">
                <a:solidFill>
                  <a:prstClr val="black"/>
                </a:solidFill>
                <a:latin typeface="Calibri"/>
                <a:ea typeface="微软雅黑"/>
              </a:rPr>
              <a:t>F. Durand, “A Short Introduction to Computer Graphics”, MIT Laboratory for Computer Science</a:t>
            </a:r>
          </a:p>
        </p:txBody>
      </p:sp>
      <p:sp>
        <p:nvSpPr>
          <p:cNvPr id="16" name="Rectangle 15"/>
          <p:cNvSpPr/>
          <p:nvPr/>
        </p:nvSpPr>
        <p:spPr>
          <a:xfrm>
            <a:off x="2554621" y="1803998"/>
            <a:ext cx="9547651" cy="978729"/>
          </a:xfrm>
          <a:prstGeom prst="rect">
            <a:avLst/>
          </a:prstGeom>
        </p:spPr>
        <p:txBody>
          <a:bodyPr wrap="square">
            <a:spAutoFit/>
          </a:bodyPr>
          <a:lstStyle/>
          <a:p>
            <a:pPr defTabSz="1097280" eaLnBrk="1" fontAlgn="auto" hangingPunct="1">
              <a:spcBef>
                <a:spcPts val="0"/>
              </a:spcBef>
              <a:spcAft>
                <a:spcPts val="0"/>
              </a:spcAft>
              <a:defRPr/>
            </a:pPr>
            <a:r>
              <a:rPr lang="en-CA" sz="2880" dirty="0">
                <a:solidFill>
                  <a:prstClr val="black"/>
                </a:solidFill>
                <a:latin typeface="Calibri"/>
                <a:ea typeface="微软雅黑"/>
              </a:rPr>
              <a:t>Several </a:t>
            </a:r>
            <a:r>
              <a:rPr lang="en-CA" sz="2880" dirty="0">
                <a:solidFill>
                  <a:srgbClr val="C00000"/>
                </a:solidFill>
                <a:latin typeface="Calibri"/>
                <a:ea typeface="微软雅黑"/>
              </a:rPr>
              <a:t>mathematical computation stages </a:t>
            </a:r>
            <a:r>
              <a:rPr lang="en-CA" sz="2880" dirty="0">
                <a:solidFill>
                  <a:prstClr val="black"/>
                </a:solidFill>
                <a:latin typeface="Calibri"/>
                <a:ea typeface="微软雅黑"/>
              </a:rPr>
              <a:t>to realize 3D virtual scenes into </a:t>
            </a:r>
            <a:r>
              <a:rPr lang="en-CA" sz="2880" dirty="0">
                <a:solidFill>
                  <a:srgbClr val="0000FF"/>
                </a:solidFill>
                <a:latin typeface="Calibri"/>
                <a:ea typeface="微软雅黑"/>
              </a:rPr>
              <a:t>2D images</a:t>
            </a:r>
            <a:r>
              <a:rPr lang="en-CA" sz="2880" dirty="0">
                <a:solidFill>
                  <a:prstClr val="black"/>
                </a:solidFill>
                <a:latin typeface="Calibri"/>
                <a:ea typeface="微软雅黑"/>
              </a:rPr>
              <a:t>.</a:t>
            </a:r>
          </a:p>
        </p:txBody>
      </p:sp>
      <p:sp>
        <p:nvSpPr>
          <p:cNvPr id="18" name="Text Placeholder 1"/>
          <p:cNvSpPr>
            <a:spLocks noGrp="1"/>
          </p:cNvSpPr>
          <p:nvPr>
            <p:ph type="body" idx="1"/>
          </p:nvPr>
        </p:nvSpPr>
        <p:spPr>
          <a:xfrm>
            <a:off x="2553804" y="4883134"/>
            <a:ext cx="5279854" cy="971872"/>
          </a:xfrm>
        </p:spPr>
        <p:txBody>
          <a:bodyPr>
            <a:noAutofit/>
          </a:bodyPr>
          <a:lstStyle/>
          <a:p>
            <a:r>
              <a:rPr lang="en-CA" dirty="0">
                <a:solidFill>
                  <a:srgbClr val="0000FF"/>
                </a:solidFill>
              </a:rPr>
              <a:t>Rasterization</a:t>
            </a:r>
            <a:r>
              <a:rPr lang="en-CA" sz="2160" dirty="0">
                <a:solidFill>
                  <a:srgbClr val="0000FF"/>
                </a:solidFill>
              </a:rPr>
              <a:t>(</a:t>
            </a:r>
            <a:r>
              <a:rPr lang="zh-CN" altLang="en-US" sz="2160" b="0" dirty="0">
                <a:solidFill>
                  <a:srgbClr val="0000FF"/>
                </a:solidFill>
              </a:rPr>
              <a:t>光栅化</a:t>
            </a:r>
            <a:r>
              <a:rPr lang="en-CA" sz="2160" dirty="0">
                <a:solidFill>
                  <a:srgbClr val="0000FF"/>
                </a:solidFill>
              </a:rPr>
              <a:t>)-</a:t>
            </a:r>
            <a:r>
              <a:rPr lang="en-CA" dirty="0">
                <a:solidFill>
                  <a:srgbClr val="0000FF"/>
                </a:solidFill>
              </a:rPr>
              <a:t>Stage</a:t>
            </a:r>
            <a:r>
              <a:rPr lang="en-CA" dirty="0"/>
              <a:t>:</a:t>
            </a:r>
          </a:p>
        </p:txBody>
      </p:sp>
      <p:pic>
        <p:nvPicPr>
          <p:cNvPr id="1031" name="Picture 7"/>
          <p:cNvPicPr>
            <a:picLocks noChangeAspect="1" noChangeArrowheads="1"/>
          </p:cNvPicPr>
          <p:nvPr/>
        </p:nvPicPr>
        <p:blipFill>
          <a:blip r:embed="rId3" cstate="print"/>
          <a:srcRect/>
          <a:stretch>
            <a:fillRect/>
          </a:stretch>
        </p:blipFill>
        <p:spPr bwMode="auto">
          <a:xfrm>
            <a:off x="7927549" y="2864376"/>
            <a:ext cx="2437952" cy="2018758"/>
          </a:xfrm>
          <a:prstGeom prst="rect">
            <a:avLst/>
          </a:prstGeom>
          <a:noFill/>
          <a:ln w="9525">
            <a:noFill/>
            <a:miter lim="800000"/>
            <a:headEnd/>
            <a:tailEnd/>
          </a:ln>
        </p:spPr>
      </p:pic>
      <p:pic>
        <p:nvPicPr>
          <p:cNvPr id="1034" name="Picture 10"/>
          <p:cNvPicPr>
            <a:picLocks noChangeAspect="1" noChangeArrowheads="1"/>
          </p:cNvPicPr>
          <p:nvPr/>
        </p:nvPicPr>
        <p:blipFill>
          <a:blip r:embed="rId4" cstate="print"/>
          <a:srcRect/>
          <a:stretch>
            <a:fillRect/>
          </a:stretch>
        </p:blipFill>
        <p:spPr bwMode="auto">
          <a:xfrm>
            <a:off x="7635205" y="5372535"/>
            <a:ext cx="3574970" cy="2344391"/>
          </a:xfrm>
          <a:prstGeom prst="rect">
            <a:avLst/>
          </a:prstGeom>
          <a:noFill/>
          <a:ln w="9525">
            <a:noFill/>
            <a:miter lim="800000"/>
            <a:headEnd/>
            <a:tailEnd/>
          </a:ln>
        </p:spPr>
      </p:pic>
      <p:sp>
        <p:nvSpPr>
          <p:cNvPr id="24" name="Rectangle 23"/>
          <p:cNvSpPr/>
          <p:nvPr/>
        </p:nvSpPr>
        <p:spPr>
          <a:xfrm>
            <a:off x="10270663" y="4600167"/>
            <a:ext cx="2246650" cy="387798"/>
          </a:xfrm>
          <a:prstGeom prst="rect">
            <a:avLst/>
          </a:prstGeom>
        </p:spPr>
        <p:txBody>
          <a:bodyPr wrap="square">
            <a:spAutoFit/>
          </a:bodyPr>
          <a:lstStyle/>
          <a:p>
            <a:pPr defTabSz="1097280" eaLnBrk="1" fontAlgn="auto" hangingPunct="1">
              <a:spcBef>
                <a:spcPts val="0"/>
              </a:spcBef>
              <a:spcAft>
                <a:spcPts val="0"/>
              </a:spcAft>
              <a:defRPr/>
            </a:pPr>
            <a:r>
              <a:rPr lang="en-CA" sz="1920" dirty="0">
                <a:solidFill>
                  <a:prstClr val="black"/>
                </a:solidFill>
                <a:latin typeface="Calibri"/>
                <a:ea typeface="微软雅黑"/>
              </a:rPr>
              <a:t>Lighting Process</a:t>
            </a:r>
          </a:p>
        </p:txBody>
      </p:sp>
      <p:sp>
        <p:nvSpPr>
          <p:cNvPr id="22" name="Title 1">
            <a:extLst>
              <a:ext uri="{FF2B5EF4-FFF2-40B4-BE49-F238E27FC236}">
                <a16:creationId xmlns:a16="http://schemas.microsoft.com/office/drawing/2014/main" id="{EFF56F1C-1310-4071-9741-4B8C745BC0BE}"/>
              </a:ext>
            </a:extLst>
          </p:cNvPr>
          <p:cNvSpPr>
            <a:spLocks noGrp="1"/>
          </p:cNvSpPr>
          <p:nvPr>
            <p:ph type="title"/>
          </p:nvPr>
        </p:nvSpPr>
        <p:spPr>
          <a:xfrm>
            <a:off x="2583180" y="438152"/>
            <a:ext cx="9464040" cy="1590676"/>
          </a:xfrm>
        </p:spPr>
        <p:txBody>
          <a:bodyPr/>
          <a:lstStyle/>
          <a:p>
            <a:r>
              <a:rPr lang="en-US" altLang="zh-CN" dirty="0">
                <a:latin typeface="+mn-lt"/>
              </a:rPr>
              <a:t>Graphic Pipeline</a:t>
            </a:r>
          </a:p>
        </p:txBody>
      </p:sp>
      <p:sp>
        <p:nvSpPr>
          <p:cNvPr id="27" name="Text Placeholder 1">
            <a:extLst>
              <a:ext uri="{FF2B5EF4-FFF2-40B4-BE49-F238E27FC236}">
                <a16:creationId xmlns:a16="http://schemas.microsoft.com/office/drawing/2014/main" id="{DD3303FD-E0C6-4010-99B2-99C4D4BB25E7}"/>
              </a:ext>
            </a:extLst>
          </p:cNvPr>
          <p:cNvSpPr txBox="1">
            <a:spLocks/>
          </p:cNvSpPr>
          <p:nvPr/>
        </p:nvSpPr>
        <p:spPr>
          <a:xfrm>
            <a:off x="2462007" y="1832139"/>
            <a:ext cx="3123158" cy="482471"/>
          </a:xfrm>
          <a:prstGeom prst="rect">
            <a:avLst/>
          </a:prstGeom>
        </p:spPr>
        <p:txBody>
          <a:bodyPr vert="horz" lIns="109728" tIns="54864" rIns="109728" bIns="54864"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1097280" fontAlgn="auto">
              <a:spcBef>
                <a:spcPts val="1200"/>
              </a:spcBef>
              <a:spcAft>
                <a:spcPts val="0"/>
              </a:spcAft>
              <a:defRPr/>
            </a:pPr>
            <a:endParaRPr lang="en-CA" sz="2880" dirty="0">
              <a:solidFill>
                <a:prstClr val="black"/>
              </a:solidFill>
              <a:latin typeface="Calibri"/>
              <a:ea typeface="微软雅黑"/>
            </a:endParaRPr>
          </a:p>
        </p:txBody>
      </p:sp>
      <p:sp>
        <p:nvSpPr>
          <p:cNvPr id="3" name="矩形 2"/>
          <p:cNvSpPr/>
          <p:nvPr/>
        </p:nvSpPr>
        <p:spPr>
          <a:xfrm>
            <a:off x="2583180" y="5972949"/>
            <a:ext cx="4873039" cy="757130"/>
          </a:xfrm>
          <a:prstGeom prst="rect">
            <a:avLst/>
          </a:prstGeom>
        </p:spPr>
        <p:txBody>
          <a:bodyPr wrap="square">
            <a:spAutoFit/>
          </a:bodyPr>
          <a:lstStyle/>
          <a:p>
            <a:pPr defTabSz="1097280" eaLnBrk="1" fontAlgn="auto" hangingPunct="1">
              <a:spcBef>
                <a:spcPts val="0"/>
              </a:spcBef>
              <a:spcAft>
                <a:spcPts val="0"/>
              </a:spcAft>
              <a:defRPr/>
            </a:pPr>
            <a:r>
              <a:rPr lang="en-CA" altLang="zh-CN" sz="2160" dirty="0">
                <a:solidFill>
                  <a:prstClr val="black"/>
                </a:solidFill>
                <a:latin typeface="Calibri"/>
                <a:ea typeface="微软雅黑"/>
              </a:rPr>
              <a:t>Drawing covered pixels by the primitives (line or triangle) is called rasterization. </a:t>
            </a:r>
            <a:endParaRPr lang="zh-CN" altLang="en-US" sz="2160" dirty="0">
              <a:solidFill>
                <a:prstClr val="black"/>
              </a:solidFill>
              <a:latin typeface="Calibri"/>
              <a:ea typeface="微软雅黑"/>
            </a:endParaRPr>
          </a:p>
        </p:txBody>
      </p:sp>
      <p:sp>
        <p:nvSpPr>
          <p:cNvPr id="4" name="矩形 3"/>
          <p:cNvSpPr/>
          <p:nvPr/>
        </p:nvSpPr>
        <p:spPr>
          <a:xfrm>
            <a:off x="2632451" y="3784290"/>
            <a:ext cx="5486400" cy="1089529"/>
          </a:xfrm>
          <a:prstGeom prst="rect">
            <a:avLst/>
          </a:prstGeom>
        </p:spPr>
        <p:txBody>
          <a:bodyPr>
            <a:spAutoFit/>
          </a:bodyPr>
          <a:lstStyle/>
          <a:p>
            <a:pPr defTabSz="1097280" eaLnBrk="1" fontAlgn="auto" hangingPunct="1">
              <a:spcBef>
                <a:spcPts val="0"/>
              </a:spcBef>
              <a:spcAft>
                <a:spcPts val="0"/>
              </a:spcAft>
              <a:defRPr/>
            </a:pPr>
            <a:r>
              <a:rPr lang="en-CA" altLang="zh-CN" sz="2160" dirty="0">
                <a:solidFill>
                  <a:prstClr val="black"/>
                </a:solidFill>
                <a:latin typeface="Calibri"/>
                <a:ea typeface="微软雅黑"/>
              </a:rPr>
              <a:t>lighting properties of all vertices should be found by considering a light source and a viewer at desired point and their angle.</a:t>
            </a:r>
          </a:p>
        </p:txBody>
      </p:sp>
      <p:sp>
        <p:nvSpPr>
          <p:cNvPr id="6" name="灯片编号占位符 5">
            <a:extLst>
              <a:ext uri="{FF2B5EF4-FFF2-40B4-BE49-F238E27FC236}">
                <a16:creationId xmlns:a16="http://schemas.microsoft.com/office/drawing/2014/main" id="{D2067973-26BD-45F9-9A5E-02A63847191F}"/>
              </a:ext>
            </a:extLst>
          </p:cNvPr>
          <p:cNvSpPr>
            <a:spLocks noGrp="1"/>
          </p:cNvSpPr>
          <p:nvPr>
            <p:ph type="sldNum" sz="quarter" idx="11"/>
          </p:nvPr>
        </p:nvSpPr>
        <p:spPr/>
        <p:txBody>
          <a:bodyPr/>
          <a:lstStyle/>
          <a:p>
            <a:pPr algn="l" defTabSz="1097280" fontAlgn="auto">
              <a:spcBef>
                <a:spcPts val="0"/>
              </a:spcBef>
              <a:spcAft>
                <a:spcPts val="0"/>
              </a:spcAft>
              <a:defRPr/>
            </a:pPr>
            <a:r>
              <a:rPr lang="en-CA">
                <a:solidFill>
                  <a:prstClr val="white"/>
                </a:solidFill>
                <a:ea typeface="微软雅黑"/>
              </a:rPr>
              <a:t>CEG 4131-Fall  2012				       			       </a:t>
            </a:r>
            <a:fld id="{D8DB2BF5-999F-465D-B5C6-E1544B0C0658}" type="slidenum">
              <a:rPr lang="en-CA">
                <a:solidFill>
                  <a:prstClr val="white"/>
                </a:solidFill>
                <a:ea typeface="微软雅黑"/>
              </a:rPr>
              <a:pPr algn="l" defTabSz="1097280" fontAlgn="auto">
                <a:spcBef>
                  <a:spcPts val="0"/>
                </a:spcBef>
                <a:spcAft>
                  <a:spcPts val="0"/>
                </a:spcAft>
                <a:defRPr/>
              </a:pPr>
              <a:t>9</a:t>
            </a:fld>
            <a:endParaRPr lang="en-CA" dirty="0">
              <a:solidFill>
                <a:prstClr val="white"/>
              </a:solidFill>
              <a:ea typeface="微软雅黑"/>
            </a:endParaRPr>
          </a:p>
        </p:txBody>
      </p:sp>
    </p:spTree>
    <p:extLst>
      <p:ext uri="{BB962C8B-B14F-4D97-AF65-F5344CB8AC3E}">
        <p14:creationId xmlns:p14="http://schemas.microsoft.com/office/powerpoint/2010/main" val="264312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wipe(down)">
                                      <p:cBhvr>
                                        <p:cTn id="12" dur="500"/>
                                        <p:tgtEl>
                                          <p:spTgt spid="18">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1034"/>
                                        </p:tgtEl>
                                        <p:attrNameLst>
                                          <p:attrName>style.visibility</p:attrName>
                                        </p:attrNameLst>
                                      </p:cBhvr>
                                      <p:to>
                                        <p:strVal val="visible"/>
                                      </p:to>
                                    </p:set>
                                    <p:animEffect transition="in" filter="wipe(down)">
                                      <p:cBhvr>
                                        <p:cTn id="18"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24" grpId="0"/>
      <p:bldP spid="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16462</TotalTime>
  <Words>4184</Words>
  <Application>Microsoft Office PowerPoint</Application>
  <PresentationFormat>自定义</PresentationFormat>
  <Paragraphs>688</Paragraphs>
  <Slides>74</Slides>
  <Notes>27</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74</vt:i4>
      </vt:variant>
    </vt:vector>
  </HeadingPairs>
  <TitlesOfParts>
    <vt:vector size="94" baseType="lpstr">
      <vt:lpstr>Arial Unicode MS</vt:lpstr>
      <vt:lpstr>Google Sans</vt:lpstr>
      <vt:lpstr>Helvetica Neue</vt:lpstr>
      <vt:lpstr>Lantinghei SC Heavy</vt:lpstr>
      <vt:lpstr>LetterGothic</vt:lpstr>
      <vt:lpstr>Microsoft YaHei Light</vt:lpstr>
      <vt:lpstr>Söhne</vt:lpstr>
      <vt:lpstr>Times-Bold</vt:lpstr>
      <vt:lpstr>Times-Roman</vt:lpstr>
      <vt:lpstr>KaiTi</vt:lpstr>
      <vt:lpstr>微软雅黑</vt:lpstr>
      <vt:lpstr>Arial</vt:lpstr>
      <vt:lpstr>Arial Black</vt:lpstr>
      <vt:lpstr>Calibri</vt:lpstr>
      <vt:lpstr>Cambria Math</vt:lpstr>
      <vt:lpstr>Consolas</vt:lpstr>
      <vt:lpstr>Roboto</vt:lpstr>
      <vt:lpstr>Tahoma</vt:lpstr>
      <vt:lpstr>Times New Roman</vt:lpstr>
      <vt:lpstr>Office 主题​​</vt:lpstr>
      <vt:lpstr>PowerPoint 演示文稿</vt:lpstr>
      <vt:lpstr>课程主要内容</vt:lpstr>
      <vt:lpstr>参考书目（文档）</vt:lpstr>
      <vt:lpstr>本次课程概要</vt:lpstr>
      <vt:lpstr>History of GPUs … How did they evolve?</vt:lpstr>
      <vt:lpstr>Why Looking at GPU History?</vt:lpstr>
      <vt:lpstr>Graphic Elements</vt:lpstr>
      <vt:lpstr>Graphic Elements</vt:lpstr>
      <vt:lpstr>Graphic Pipeline</vt:lpstr>
      <vt:lpstr>Graphic Pipeline</vt:lpstr>
      <vt:lpstr>From Numbers to Screen</vt:lpstr>
      <vt:lpstr>PowerPoint 演示文稿</vt:lpstr>
      <vt:lpstr>Before GPUs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Next Steps</vt:lpstr>
      <vt:lpstr>The Vision of NVIDIA</vt:lpstr>
      <vt:lpstr>In 2006</vt:lpstr>
      <vt:lpstr>General Purposed GPU </vt:lpstr>
      <vt:lpstr>PowerPoint 演示文稿</vt:lpstr>
      <vt:lpstr>Previous GPGPU Constraints</vt:lpstr>
      <vt:lpstr>The Birth of GPU Computing</vt:lpstr>
      <vt:lpstr>Problem With GPUs: Power</vt:lpstr>
      <vt:lpstr>Problems Faced by GPUs</vt:lpstr>
      <vt:lpstr>本次课程概要</vt:lpstr>
      <vt:lpstr>Why GPU (CUDA)?</vt:lpstr>
      <vt:lpstr>Why GPU (CUDA)?</vt:lpstr>
      <vt:lpstr>Why GPU (CUDA)?</vt:lpstr>
      <vt:lpstr>Why GPU (CUDA)?</vt:lpstr>
      <vt:lpstr>Why GPU (CUDA)?</vt:lpstr>
      <vt:lpstr>Why GPU (CUDA)?</vt:lpstr>
      <vt:lpstr>Why GPU (CUDA)?</vt:lpstr>
      <vt:lpstr>Why GPU (CUDA)?</vt:lpstr>
      <vt:lpstr>Why GPU (CUDA)？</vt:lpstr>
      <vt:lpstr>Why GPU (CUDA)？</vt:lpstr>
      <vt:lpstr>Why GPU (CUDA)?</vt:lpstr>
      <vt:lpstr>Why GPU (CUDA)?</vt:lpstr>
      <vt:lpstr>Why GPU (CUDA)?</vt:lpstr>
      <vt:lpstr>Why GPU (CUDA)?</vt:lpstr>
      <vt:lpstr>Why GPU (CUDA)?</vt:lpstr>
      <vt:lpstr>Why GPU (CUDA)?</vt:lpstr>
      <vt:lpstr>Why GPU (CUDA)?</vt:lpstr>
      <vt:lpstr>Why GPU (CUDA)?</vt:lpstr>
      <vt:lpstr>Why GPU (CUDA)?</vt:lpstr>
      <vt:lpstr>Why GPU (CUDA)?</vt:lpstr>
      <vt:lpstr>Why GPU (CUDA)?</vt:lpstr>
      <vt:lpstr>课程概要</vt:lpstr>
      <vt:lpstr>CUDA 加速效果</vt:lpstr>
      <vt:lpstr>CUDA 加速效果</vt:lpstr>
      <vt:lpstr>CUDA 加速效果</vt:lpstr>
      <vt:lpstr>CUDA 加速效果</vt:lpstr>
      <vt:lpstr>CUDA 加速效果</vt:lpstr>
      <vt:lpstr>CUDA 加速效果</vt:lpstr>
      <vt:lpstr>CUDA 加速效果</vt:lpstr>
      <vt:lpstr>CUDA 加速效果</vt:lpstr>
      <vt:lpstr>CUDA 加速效果</vt:lpstr>
      <vt:lpstr>CUDA 加速效果</vt:lpstr>
      <vt:lpstr>CUDA 加速效果</vt:lpstr>
      <vt:lpstr>课程概要</vt:lpstr>
      <vt:lpstr>安装</vt:lpstr>
      <vt:lpstr>安装</vt:lpstr>
      <vt:lpstr>创建项目</vt:lpstr>
      <vt:lpstr>创建项目</vt:lpstr>
      <vt:lpstr>创建项目</vt:lpstr>
      <vt:lpstr>第一个程序</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abc</dc:creator>
  <cp:lastModifiedBy>Jones Wong</cp:lastModifiedBy>
  <cp:revision>615</cp:revision>
  <cp:lastPrinted>2020-04-20T12:21:44Z</cp:lastPrinted>
  <dcterms:created xsi:type="dcterms:W3CDTF">2016-04-18T09:33:21Z</dcterms:created>
  <dcterms:modified xsi:type="dcterms:W3CDTF">2024-04-17T02:43:37Z</dcterms:modified>
</cp:coreProperties>
</file>